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254073fc-2628-4982-88b3-93193fd5b7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9edaf1b9-28be-4465-ad20-132976d3046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 2 kpl 7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400" dirty="0">
                <a:solidFill>
                  <a:schemeClr val="tx1"/>
                </a:solidFill>
              </a:rPr>
              <a:t>Työhyvinvointia edistävä työympäristö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1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Vielä </a:t>
            </a:r>
            <a:r>
              <a:rPr lang="fi-FI" dirty="0" smtClean="0"/>
              <a:t>lopuksi </a:t>
            </a:r>
            <a:r>
              <a:rPr lang="fi-FI" dirty="0" err="1" smtClean="0"/>
              <a:t>kahoot</a:t>
            </a:r>
            <a:r>
              <a:rPr lang="fi-FI" dirty="0" smtClean="0"/>
              <a:t>-tehtävä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Linkki </a:t>
            </a:r>
            <a:r>
              <a:rPr 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-visaan: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solidFill>
                  <a:srgbClr val="41C4DD"/>
                </a:solidFill>
                <a:ea typeface="Calibri" panose="020F0502020204030204" pitchFamily="34" charset="0"/>
                <a:cs typeface="Helvetica" panose="020B0604020202020204" pitchFamily="34" charset="0"/>
                <a:hlinkClick r:id="rId2"/>
              </a:rPr>
              <a:t>https://play.kahoot.it/#/k/254073fc-2628-4982-88b3-93193fd5b7ce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3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kotitehtävät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S. 109 1-3 ja 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98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Tee opiskeluhyvinvointiin liittyvä </a:t>
            </a:r>
            <a:r>
              <a:rPr 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-kysely: </a:t>
            </a:r>
            <a:r>
              <a:rPr lang="fi-FI" u="sng" dirty="0">
                <a:solidFill>
                  <a:srgbClr val="41C4DD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https://play.kahoot.it/#/k/9edaf1b9-28be-4465-ad20-132976d3046e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89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Työhyvinvointiin vaikuttavat asiat</a:t>
            </a:r>
            <a:endParaRPr lang="fi-FI" dirty="0"/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44F0C77E-F51F-094A-8AAB-1F98BDCF96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2366963"/>
            <a:ext cx="7638473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rasitustekijät</a:t>
            </a:r>
            <a:br>
              <a:rPr lang="fi-FI" dirty="0" smtClean="0"/>
            </a:br>
            <a:r>
              <a:rPr lang="fi-FI" dirty="0" smtClean="0"/>
              <a:t>miten näkyvät lukiolaisen arjessa?</a:t>
            </a:r>
            <a:endParaRPr lang="fi-FI" dirty="0"/>
          </a:p>
        </p:txBody>
      </p:sp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B9BE194B-BD5C-0049-8FAA-0A0249EB51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27" y="2514745"/>
            <a:ext cx="7721600" cy="39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seuraavista viisi tärkeintä asiaa, mitkä edistävät työssä jaksamista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luottamus</a:t>
            </a:r>
            <a:r>
              <a:rPr lang="fi-FI" dirty="0"/>
              <a:t> </a:t>
            </a:r>
            <a:r>
              <a:rPr lang="fi-FI" b="1" dirty="0"/>
              <a:t>työpaikan pysyvyyteen</a:t>
            </a:r>
          </a:p>
          <a:p>
            <a:r>
              <a:rPr lang="fi-FI" b="1" dirty="0"/>
              <a:t>yhteiset tavoitteet</a:t>
            </a:r>
          </a:p>
          <a:p>
            <a:r>
              <a:rPr lang="fi-FI" b="1" dirty="0"/>
              <a:t>työtehtävien ja vastuualueiden selvyys</a:t>
            </a:r>
          </a:p>
          <a:p>
            <a:r>
              <a:rPr lang="fi-FI" b="1" dirty="0"/>
              <a:t>tiedonkulun sujuminen</a:t>
            </a:r>
          </a:p>
          <a:p>
            <a:r>
              <a:rPr lang="fi-FI" b="1" dirty="0"/>
              <a:t>selkeät pelisäännöt ja toimintatavat</a:t>
            </a:r>
          </a:p>
          <a:p>
            <a:r>
              <a:rPr lang="fi-FI" b="1" dirty="0"/>
              <a:t>säännöistä kiinnipitäminen</a:t>
            </a:r>
          </a:p>
          <a:p>
            <a:r>
              <a:rPr lang="fi-FI" b="1" dirty="0"/>
              <a:t>vastuun jakaminen ja kantaminen</a:t>
            </a:r>
          </a:p>
          <a:p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oppiva ja kehittyvä työyhteisö</a:t>
            </a:r>
          </a:p>
          <a:p>
            <a:r>
              <a:rPr lang="fi-FI" b="1" dirty="0"/>
              <a:t>henkilöstön kyvyt, taidot ja luovuus otettu käyttöön</a:t>
            </a:r>
          </a:p>
          <a:p>
            <a:r>
              <a:rPr lang="fi-FI" b="1" dirty="0"/>
              <a:t>aikaa sosiaaliselle kanssakäymiselle</a:t>
            </a:r>
          </a:p>
          <a:p>
            <a:r>
              <a:rPr lang="fi-FI" b="1" dirty="0"/>
              <a:t>usko ongelmien ratkaisumahdollisuuksiin</a:t>
            </a:r>
          </a:p>
          <a:p>
            <a:r>
              <a:rPr lang="fi-FI" b="1" dirty="0"/>
              <a:t>poissaoloja vähän, henkilöstön vaihtuvuus pientä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41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altistustekijät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Tapaturmat, esim. putoaminen</a:t>
            </a:r>
          </a:p>
          <a:p>
            <a:r>
              <a:rPr lang="fi-FI" dirty="0" smtClean="0"/>
              <a:t>Fysikaaliset altistustekijät, esim. melu</a:t>
            </a:r>
          </a:p>
          <a:p>
            <a:r>
              <a:rPr lang="fi-FI" dirty="0" smtClean="0"/>
              <a:t>Ergonomia, esim. työasento</a:t>
            </a:r>
          </a:p>
          <a:p>
            <a:r>
              <a:rPr lang="fi-FI" dirty="0" smtClean="0"/>
              <a:t>Biologiset, esim. homeet</a:t>
            </a:r>
          </a:p>
          <a:p>
            <a:r>
              <a:rPr lang="fi-FI" dirty="0" smtClean="0"/>
              <a:t>Kemialliset, esim. syöpävaaralliset aineet, allergeenit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7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Ergonominen istuminen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D51E6F2-B30C-0B46-8DF8-D5B892F250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358" y="2366963"/>
            <a:ext cx="6099284" cy="3424237"/>
          </a:xfrm>
        </p:spPr>
      </p:pic>
    </p:spTree>
    <p:extLst>
      <p:ext uri="{BB962C8B-B14F-4D97-AF65-F5344CB8AC3E}">
        <p14:creationId xmlns:p14="http://schemas.microsoft.com/office/powerpoint/2010/main" val="259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väärä nostoasento rasittaa</a:t>
            </a:r>
            <a:r>
              <a:rPr lang="fi-FI" dirty="0"/>
              <a:t>?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599737" y="2267572"/>
            <a:ext cx="3298976" cy="57626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fi-FI" dirty="0">
                <a:latin typeface="Cambria" panose="02040503050406030204" pitchFamily="18" charset="0"/>
              </a:rPr>
              <a:t>Oikea nostotekniikka vähentää selän kuormitusta. Kyykistyessä jalkaterät on hyvä pitää riittävän etäällä toisistaan. Nostossa hyödynnetään vahvoja jalkalihaksia ja pidetään taakka mahdollisimman lähellä vartaloa.</a:t>
            </a:r>
          </a:p>
          <a:p>
            <a:endParaRPr lang="fi-FI" dirty="0"/>
          </a:p>
        </p:txBody>
      </p:sp>
      <p:pic>
        <p:nvPicPr>
          <p:cNvPr id="11" name="Kuva 3">
            <a:extLst>
              <a:ext uri="{FF2B5EF4-FFF2-40B4-BE49-F238E27FC236}">
                <a16:creationId xmlns:a16="http://schemas.microsoft.com/office/drawing/2014/main" id="{D0D5DB5A-558B-6148-8690-1F45512027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57" y="2943355"/>
            <a:ext cx="2294266" cy="3665838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F336E5B2-477A-7D42-962B-30BADAE24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00" y="2943355"/>
            <a:ext cx="2438045" cy="28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Miettikää parin kanssa neljä tapaa rentoutua</a:t>
            </a:r>
            <a:br>
              <a:rPr lang="fi-FI" dirty="0" smtClean="0"/>
            </a:br>
            <a:r>
              <a:rPr lang="fi-FI" dirty="0"/>
              <a:t>(</a:t>
            </a:r>
            <a:r>
              <a:rPr lang="fi-FI" dirty="0" smtClean="0"/>
              <a:t>taululle)</a:t>
            </a:r>
            <a:br>
              <a:rPr lang="fi-FI" dirty="0" smtClean="0"/>
            </a:br>
            <a:r>
              <a:rPr lang="fi-FI" dirty="0" smtClean="0"/>
              <a:t>lopuksi mietitään yhdessä, miksi nämä asiat palauttavat niin hyvin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4400" y="2660072"/>
            <a:ext cx="10363826" cy="3306619"/>
          </a:xfrm>
        </p:spPr>
        <p:txBody>
          <a:bodyPr/>
          <a:lstStyle/>
          <a:p>
            <a:r>
              <a:rPr lang="fi-FI" altLang="fi-FI" dirty="0"/>
              <a:t>Rentoutuminen, esimerkiksi saunominen, hieronta, löhöily</a:t>
            </a:r>
          </a:p>
          <a:p>
            <a:r>
              <a:rPr lang="fi-FI" altLang="fi-FI" dirty="0"/>
              <a:t>Psykologinen irrottautuminen, ajatukset pois työstä ja koulusta, esimerkiksi liikunta, kirjan lukeminen, elokuva, siivoaminen, harrastus</a:t>
            </a:r>
          </a:p>
          <a:p>
            <a:r>
              <a:rPr lang="fi-FI" altLang="fi-FI" dirty="0"/>
              <a:t>Onnistumisen kokemukset (</a:t>
            </a:r>
            <a:r>
              <a:rPr lang="fi-FI" altLang="fi-FI" u="sng" dirty="0"/>
              <a:t>muualla kuin koulussa</a:t>
            </a:r>
            <a:r>
              <a:rPr lang="fi-FI" altLang="fi-FI" dirty="0"/>
              <a:t>), esimerkiksi onnistuminen harrastuksissa</a:t>
            </a:r>
          </a:p>
          <a:p>
            <a:r>
              <a:rPr lang="fi-FI" altLang="fi-FI" dirty="0"/>
              <a:t>Ajankäytön hallinta myös vapaalla, älä rytmitä elämääsi aina muiden mukaan, varaa omaa aikaa.</a:t>
            </a:r>
            <a:endParaRPr lang="en-US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61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16</TotalTime>
  <Words>240</Words>
  <Application>Microsoft Office PowerPoint</Application>
  <PresentationFormat>Laajakuva</PresentationFormat>
  <Paragraphs>38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Helvetica</vt:lpstr>
      <vt:lpstr>Times New Roman</vt:lpstr>
      <vt:lpstr>Tw Cen MT</vt:lpstr>
      <vt:lpstr>Pisara</vt:lpstr>
      <vt:lpstr>Te 2 kpl 7</vt:lpstr>
      <vt:lpstr>kysely</vt:lpstr>
      <vt:lpstr>Työhyvinvointiin vaikuttavat asiat</vt:lpstr>
      <vt:lpstr>Työn rasitustekijät miten näkyvät lukiolaisen arjessa?</vt:lpstr>
      <vt:lpstr>Valitse seuraavista viisi tärkeintä asiaa, mitkä edistävät työssä jaksamista</vt:lpstr>
      <vt:lpstr>altistustekijät</vt:lpstr>
      <vt:lpstr>Ergonominen istuminen</vt:lpstr>
      <vt:lpstr>Mitä väärä nostoasento rasittaa?</vt:lpstr>
      <vt:lpstr>Miettikää parin kanssa neljä tapaa rentoutua (taululle) lopuksi mietitään yhdessä, miksi nämä asiat palauttavat niin hyvin </vt:lpstr>
      <vt:lpstr>Vielä lopuksi kahoot-tehtävä</vt:lpstr>
      <vt:lpstr>kotitehtävät</vt:lpstr>
    </vt:vector>
  </TitlesOfParts>
  <Company>Siikalatvan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2 kpl 7</dc:title>
  <dc:creator>Marja Valkama</dc:creator>
  <cp:lastModifiedBy>Marja Valkama</cp:lastModifiedBy>
  <cp:revision>21</cp:revision>
  <dcterms:created xsi:type="dcterms:W3CDTF">2023-05-11T10:41:17Z</dcterms:created>
  <dcterms:modified xsi:type="dcterms:W3CDTF">2023-05-17T10:05:23Z</dcterms:modified>
</cp:coreProperties>
</file>