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i-FI" smtClean="0"/>
              <a:t>Muokkaa perustyyl. napsautt.</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48A87A34-81AB-432B-8DAE-1953F412C126}" type="datetimeFigureOut">
              <a:rPr lang="en-US" dirty="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i-FI" smtClean="0"/>
              <a:t>Muokkaa perustyyl. napsautt.</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48A87A34-81AB-432B-8DAE-1953F412C126}" type="datetimeFigureOut">
              <a:rPr lang="en-US" dirty="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i-FI" smtClean="0"/>
              <a:t>Muokkaa perustyyl. napsautt.</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48A87A34-81AB-432B-8DAE-1953F412C126}" type="datetimeFigureOut">
              <a:rPr lang="en-US" dirty="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i-FI" smtClean="0"/>
              <a:t>Muokkaa perustyyl. napsautt.</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48A87A34-81AB-432B-8DAE-1953F412C126}" type="datetimeFigureOut">
              <a:rPr lang="en-US" dirty="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araketta">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i-FI" smtClean="0"/>
              <a:t>Muokkaa perustyyl. napsautt.</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3" name="Date Placeholder 2"/>
          <p:cNvSpPr>
            <a:spLocks noGrp="1"/>
          </p:cNvSpPr>
          <p:nvPr>
            <p:ph type="dt" sz="half" idx="10"/>
          </p:nvPr>
        </p:nvSpPr>
        <p:spPr/>
        <p:txBody>
          <a:bodyPr/>
          <a:lstStyle/>
          <a:p>
            <a:fld id="{48A87A34-81AB-432B-8DAE-1953F412C126}" type="datetimeFigureOut">
              <a:rPr lang="en-US" dirty="0"/>
              <a:t>8/21/2023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uvan sarak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i-FI" smtClean="0"/>
              <a:t>Muokkaa perustyyl. napsautt.</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3" name="Date Placeholder 2"/>
          <p:cNvSpPr>
            <a:spLocks noGrp="1"/>
          </p:cNvSpPr>
          <p:nvPr>
            <p:ph type="dt" sz="half" idx="10"/>
          </p:nvPr>
        </p:nvSpPr>
        <p:spPr/>
        <p:txBody>
          <a:bodyPr/>
          <a:lstStyle/>
          <a:p>
            <a:fld id="{48A87A34-81AB-432B-8DAE-1953F412C126}" type="datetimeFigureOut">
              <a:rPr lang="en-US" dirty="0"/>
              <a:t>8/21/2023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i-FI" smtClean="0"/>
              <a:t>Muokkaa perustyyl. napsautt.</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i-FI" smtClean="0"/>
              <a:t>Muokkaa perustyyl. napsautt.</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i-FI" smtClean="0"/>
              <a:t>Muokkaa perustyyl. napsautt.</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i-FI" smtClean="0"/>
              <a:t>Muokkaa perustyyl. napsautt.</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48A87A34-81AB-432B-8DAE-1953F412C126}" type="datetimeFigureOut">
              <a:rPr lang="en-US" dirty="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i-FI" smtClean="0"/>
              <a:t>Muokkaa perustyyl. napsautt.</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i-FI" smtClean="0"/>
              <a:t>Muokkaa perustyyl. napsautt.</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12" name="Content Placeholder 3"/>
          <p:cNvSpPr>
            <a:spLocks noGrp="1"/>
          </p:cNvSpPr>
          <p:nvPr>
            <p:ph sz="quarter" idx="13"/>
          </p:nvPr>
        </p:nvSpPr>
        <p:spPr>
          <a:xfrm>
            <a:off x="913774" y="3051012"/>
            <a:ext cx="5106027" cy="2740187"/>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13" name="Content Placeholder 5"/>
          <p:cNvSpPr>
            <a:spLocks noGrp="1"/>
          </p:cNvSpPr>
          <p:nvPr>
            <p:ph sz="quarter" idx="14"/>
          </p:nvPr>
        </p:nvSpPr>
        <p:spPr>
          <a:xfrm>
            <a:off x="6172200" y="3051012"/>
            <a:ext cx="5105401" cy="2740187"/>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8/21/2023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i-FI" smtClean="0"/>
              <a:t>Muokkaa perustyyl. napsautt.</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48A87A34-81AB-432B-8DAE-1953F412C126}" type="datetimeFigureOut">
              <a:rPr lang="en-US" dirty="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48A87A34-81AB-432B-8DAE-1953F412C126}" type="datetimeFigureOut">
              <a:rPr lang="en-US" dirty="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8/21/2023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751012" y="1300785"/>
            <a:ext cx="8689976" cy="1497833"/>
          </a:xfrm>
        </p:spPr>
        <p:txBody>
          <a:bodyPr/>
          <a:lstStyle/>
          <a:p>
            <a:r>
              <a:rPr lang="fi-FI" dirty="0" smtClean="0"/>
              <a:t>Te 2 </a:t>
            </a:r>
            <a:br>
              <a:rPr lang="fi-FI" dirty="0" smtClean="0"/>
            </a:br>
            <a:r>
              <a:rPr lang="fi-FI" dirty="0" smtClean="0"/>
              <a:t>Kpl 5</a:t>
            </a:r>
            <a:endParaRPr lang="fi-FI" dirty="0"/>
          </a:p>
        </p:txBody>
      </p:sp>
      <p:sp>
        <p:nvSpPr>
          <p:cNvPr id="3" name="Alaotsikko 2"/>
          <p:cNvSpPr>
            <a:spLocks noGrp="1"/>
          </p:cNvSpPr>
          <p:nvPr>
            <p:ph type="subTitle" idx="1"/>
          </p:nvPr>
        </p:nvSpPr>
        <p:spPr/>
        <p:txBody>
          <a:bodyPr/>
          <a:lstStyle/>
          <a:p>
            <a:r>
              <a:rPr lang="fi-FI" sz="2400" b="1" dirty="0">
                <a:solidFill>
                  <a:schemeClr val="bg1"/>
                </a:solidFill>
              </a:rPr>
              <a:t>5. </a:t>
            </a:r>
            <a:r>
              <a:rPr lang="fi-FI" sz="2400" b="1" dirty="0">
                <a:solidFill>
                  <a:schemeClr val="tx1"/>
                </a:solidFill>
              </a:rPr>
              <a:t>Fyysisen ympäristön terveysvaikutukset</a:t>
            </a:r>
            <a:endParaRPr lang="fi-FI" dirty="0">
              <a:solidFill>
                <a:schemeClr val="tx1"/>
              </a:solidFill>
            </a:endParaRPr>
          </a:p>
        </p:txBody>
      </p:sp>
    </p:spTree>
    <p:extLst>
      <p:ext uri="{BB962C8B-B14F-4D97-AF65-F5344CB8AC3E}">
        <p14:creationId xmlns:p14="http://schemas.microsoft.com/office/powerpoint/2010/main" val="1016256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latin typeface="Cambria" panose="02040503050406030204" pitchFamily="18" charset="0"/>
                <a:cs typeface="Times New Roman" pitchFamily="18" charset="0"/>
              </a:rPr>
              <a:t>Miten  elinympäristön viihtyvyys ja virikkeellisyys tukevat ihmisen </a:t>
            </a:r>
            <a:r>
              <a:rPr lang="fi-FI" dirty="0" smtClean="0">
                <a:latin typeface="Cambria" panose="02040503050406030204" pitchFamily="18" charset="0"/>
                <a:cs typeface="Times New Roman" pitchFamily="18" charset="0"/>
              </a:rPr>
              <a:t>terveyttä?</a:t>
            </a:r>
            <a:endParaRPr lang="fi-FI" dirty="0"/>
          </a:p>
        </p:txBody>
      </p:sp>
      <p:sp>
        <p:nvSpPr>
          <p:cNvPr id="3" name="Sisällön paikkamerkki 2"/>
          <p:cNvSpPr>
            <a:spLocks noGrp="1"/>
          </p:cNvSpPr>
          <p:nvPr>
            <p:ph sz="quarter" idx="13"/>
          </p:nvPr>
        </p:nvSpPr>
        <p:spPr/>
        <p:txBody>
          <a:bodyPr/>
          <a:lstStyle/>
          <a:p>
            <a:pPr marL="0" indent="0">
              <a:buNone/>
            </a:pPr>
            <a:endParaRPr lang="fi-FI" dirty="0">
              <a:solidFill>
                <a:schemeClr val="bg1"/>
              </a:solidFill>
              <a:latin typeface="Cambria" panose="02040503050406030204" pitchFamily="18" charset="0"/>
              <a:cs typeface="Times New Roman" pitchFamily="18" charset="0"/>
            </a:endParaRPr>
          </a:p>
          <a:p>
            <a:endParaRPr lang="fi-FI" dirty="0"/>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236" y="2214694"/>
            <a:ext cx="9282546" cy="4029087"/>
          </a:xfrm>
          <a:prstGeom prst="rect">
            <a:avLst/>
          </a:prstGeom>
        </p:spPr>
      </p:pic>
    </p:spTree>
    <p:extLst>
      <p:ext uri="{BB962C8B-B14F-4D97-AF65-F5344CB8AC3E}">
        <p14:creationId xmlns:p14="http://schemas.microsoft.com/office/powerpoint/2010/main" val="1095430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Yhdessä pohditaan</a:t>
            </a:r>
            <a:endParaRPr lang="fi-FI" dirty="0"/>
          </a:p>
        </p:txBody>
      </p:sp>
      <p:sp>
        <p:nvSpPr>
          <p:cNvPr id="3" name="Sisällön paikkamerkki 2"/>
          <p:cNvSpPr>
            <a:spLocks noGrp="1"/>
          </p:cNvSpPr>
          <p:nvPr>
            <p:ph sz="quarter" idx="13"/>
          </p:nvPr>
        </p:nvSpPr>
        <p:spPr/>
        <p:txBody>
          <a:bodyPr/>
          <a:lstStyle/>
          <a:p>
            <a:r>
              <a:rPr lang="fi-FI" dirty="0">
                <a:latin typeface="Cambria" panose="02040503050406030204" pitchFamily="18" charset="0"/>
              </a:rPr>
              <a:t>Miten ympäristötekijät vaikuttavat ihmisen terveyteen? </a:t>
            </a:r>
            <a:endParaRPr lang="fi-FI" dirty="0" smtClean="0">
              <a:latin typeface="Cambria" panose="02040503050406030204" pitchFamily="18" charset="0"/>
            </a:endParaRPr>
          </a:p>
          <a:p>
            <a:endParaRPr lang="fi-FI" dirty="0" smtClean="0">
              <a:latin typeface="Cambria" panose="02040503050406030204" pitchFamily="18" charset="0"/>
            </a:endParaRPr>
          </a:p>
          <a:p>
            <a:r>
              <a:rPr lang="fi-FI" dirty="0">
                <a:latin typeface="Cambria" panose="02040503050406030204" pitchFamily="18" charset="0"/>
              </a:rPr>
              <a:t>Arvioikaa, onko näillä tekijöillä suoria vai epäsuoria vaikutuksia? </a:t>
            </a:r>
            <a:endParaRPr lang="fi-FI" dirty="0" smtClean="0">
              <a:latin typeface="Cambria" panose="02040503050406030204" pitchFamily="18" charset="0"/>
            </a:endParaRPr>
          </a:p>
          <a:p>
            <a:endParaRPr lang="fi-FI" dirty="0" smtClean="0">
              <a:latin typeface="Cambria" panose="02040503050406030204" pitchFamily="18" charset="0"/>
            </a:endParaRPr>
          </a:p>
          <a:p>
            <a:r>
              <a:rPr lang="fi-FI" dirty="0">
                <a:latin typeface="Cambria" panose="02040503050406030204" pitchFamily="18" charset="0"/>
              </a:rPr>
              <a:t>Keksikää sekä myönteisiä että kielteisiä terveysvaikutuksia. </a:t>
            </a:r>
          </a:p>
          <a:p>
            <a:endParaRPr lang="en-US" dirty="0">
              <a:latin typeface="Cambria" panose="02040503050406030204" pitchFamily="18" charset="0"/>
            </a:endParaRPr>
          </a:p>
          <a:p>
            <a:endParaRPr lang="fi-FI" dirty="0">
              <a:latin typeface="Cambria" panose="02040503050406030204" pitchFamily="18" charset="0"/>
            </a:endParaRPr>
          </a:p>
          <a:p>
            <a:endParaRPr lang="fi-FI" dirty="0"/>
          </a:p>
        </p:txBody>
      </p:sp>
    </p:spTree>
    <p:extLst>
      <p:ext uri="{BB962C8B-B14F-4D97-AF65-F5344CB8AC3E}">
        <p14:creationId xmlns:p14="http://schemas.microsoft.com/office/powerpoint/2010/main" val="2778255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13775" y="618518"/>
            <a:ext cx="10364451" cy="831592"/>
          </a:xfrm>
        </p:spPr>
        <p:txBody>
          <a:bodyPr>
            <a:normAutofit fontScale="90000"/>
          </a:bodyPr>
          <a:lstStyle/>
          <a:p>
            <a:r>
              <a:rPr lang="fi-FI" altLang="en-FI" dirty="0"/>
              <a:t>Vaara ja riski ovat eri </a:t>
            </a:r>
            <a:r>
              <a:rPr lang="fi-FI" altLang="en-FI" dirty="0" smtClean="0"/>
              <a:t>asioita</a:t>
            </a:r>
            <a:br>
              <a:rPr lang="fi-FI" altLang="en-FI" dirty="0" smtClean="0"/>
            </a:br>
            <a:r>
              <a:rPr lang="fi-FI" altLang="en-FI" dirty="0" smtClean="0"/>
              <a:t>vaara:</a:t>
            </a:r>
            <a:endParaRPr lang="fi-FI" dirty="0"/>
          </a:p>
        </p:txBody>
      </p:sp>
      <p:sp>
        <p:nvSpPr>
          <p:cNvPr id="3" name="Sisällön paikkamerkki 2"/>
          <p:cNvSpPr>
            <a:spLocks noGrp="1"/>
          </p:cNvSpPr>
          <p:nvPr>
            <p:ph sz="quarter" idx="13"/>
          </p:nvPr>
        </p:nvSpPr>
        <p:spPr>
          <a:xfrm>
            <a:off x="913774" y="1782618"/>
            <a:ext cx="10363826" cy="4008581"/>
          </a:xfrm>
        </p:spPr>
        <p:txBody>
          <a:bodyPr/>
          <a:lstStyle/>
          <a:p>
            <a:r>
              <a:rPr lang="fi-FI" altLang="en-FI" dirty="0">
                <a:solidFill>
                  <a:srgbClr val="201F1E"/>
                </a:solidFill>
              </a:rPr>
              <a:t>Hait ovat vaarallisia, mutta aiheuttavat riskin vain, jos menet uimaan niiden kanssa.</a:t>
            </a:r>
          </a:p>
          <a:p>
            <a:r>
              <a:rPr lang="fi-FI" altLang="en-FI" dirty="0">
                <a:solidFill>
                  <a:srgbClr val="201F1E"/>
                </a:solidFill>
              </a:rPr>
              <a:t>Liiallinen UV-säteily on vaarallista, koska se voi aiheuttaa syöpää. Säteilylle pitää kuitenkin altistua eli olla ulkona ilman suojaa, jotta se olisi riski. Suojautumalla riskin voi välttää tai ainakin sitä voi pienentää, vaikka UV-säteily on edelleen yhtä vaarallista.</a:t>
            </a:r>
          </a:p>
          <a:p>
            <a:endParaRPr lang="fi-FI" dirty="0"/>
          </a:p>
        </p:txBody>
      </p:sp>
      <p:pic>
        <p:nvPicPr>
          <p:cNvPr id="4" name="Picture 4">
            <a:extLst>
              <a:ext uri="{FF2B5EF4-FFF2-40B4-BE49-F238E27FC236}">
                <a16:creationId xmlns:a16="http://schemas.microsoft.com/office/drawing/2014/main" id="{A8D39AF3-451C-FE4F-AB63-8CF2139BFA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8253" y="3878063"/>
            <a:ext cx="4266232" cy="2847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5525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riski</a:t>
            </a:r>
            <a:endParaRPr lang="fi-FI" dirty="0"/>
          </a:p>
        </p:txBody>
      </p:sp>
      <p:sp>
        <p:nvSpPr>
          <p:cNvPr id="3" name="Sisällön paikkamerkki 2"/>
          <p:cNvSpPr>
            <a:spLocks noGrp="1"/>
          </p:cNvSpPr>
          <p:nvPr>
            <p:ph sz="quarter" idx="13"/>
          </p:nvPr>
        </p:nvSpPr>
        <p:spPr/>
        <p:txBody>
          <a:bodyPr/>
          <a:lstStyle/>
          <a:p>
            <a:pPr>
              <a:defRPr/>
            </a:pPr>
            <a:r>
              <a:rPr lang="fi-FI" altLang="fi-FI" b="1" dirty="0"/>
              <a:t>Riski</a:t>
            </a:r>
            <a:r>
              <a:rPr lang="fi-FI" altLang="fi-FI" dirty="0"/>
              <a:t> = </a:t>
            </a:r>
            <a:r>
              <a:rPr lang="fi-FI" altLang="fi-FI" b="1" dirty="0"/>
              <a:t>todennäköisyys, millä ympäristö aiheuttaa haittaa</a:t>
            </a:r>
            <a:r>
              <a:rPr lang="fi-FI" altLang="fi-FI" dirty="0"/>
              <a:t>. Siihen vaikuttaa vaaraa aiheuttava tekijä, altistuksen suuruus sekä annoksen ja haitan keskinäinen riippuvuussuhde.</a:t>
            </a:r>
          </a:p>
          <a:p>
            <a:pPr>
              <a:defRPr/>
            </a:pPr>
            <a:r>
              <a:rPr lang="fi-FI" altLang="fi-FI" dirty="0"/>
              <a:t>Riskit ovat erilaisia eri puolilla maailmaa, esimerkiksi teollisuusmaissa vaaralliset </a:t>
            </a:r>
            <a:r>
              <a:rPr lang="fi-FI" altLang="fi-FI" b="1" dirty="0"/>
              <a:t>kemikaalit</a:t>
            </a:r>
            <a:r>
              <a:rPr lang="fi-FI" altLang="fi-FI" dirty="0"/>
              <a:t> voivat altistaa kun taas kehitysmaissa sitä tekevät huonot </a:t>
            </a:r>
            <a:r>
              <a:rPr lang="fi-FI" altLang="fi-FI" b="1" dirty="0"/>
              <a:t>hygienia</a:t>
            </a:r>
            <a:r>
              <a:rPr lang="fi-FI" altLang="fi-FI" dirty="0"/>
              <a:t>olot. Suurkaupungeissa puolestaan </a:t>
            </a:r>
            <a:r>
              <a:rPr lang="fi-FI" altLang="fi-FI" b="1" dirty="0"/>
              <a:t>ilmansaasteet</a:t>
            </a:r>
            <a:r>
              <a:rPr lang="fi-FI" altLang="fi-FI" dirty="0"/>
              <a:t> ovat riski. </a:t>
            </a:r>
          </a:p>
          <a:p>
            <a:endParaRPr lang="fi-FI" dirty="0"/>
          </a:p>
        </p:txBody>
      </p:sp>
    </p:spTree>
    <p:extLst>
      <p:ext uri="{BB962C8B-B14F-4D97-AF65-F5344CB8AC3E}">
        <p14:creationId xmlns:p14="http://schemas.microsoft.com/office/powerpoint/2010/main" val="458952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ympäristötekijöiden suorat ja epäsuorat / myönteiset ja kielteiset terveysvaikutukset:</a:t>
            </a:r>
            <a:br>
              <a:rPr lang="fi-FI"/>
            </a:br>
            <a:endParaRPr lang="fi-FI"/>
          </a:p>
        </p:txBody>
      </p:sp>
      <p:sp>
        <p:nvSpPr>
          <p:cNvPr id="3" name="Sisällön paikkamerkki 2"/>
          <p:cNvSpPr>
            <a:spLocks noGrp="1"/>
          </p:cNvSpPr>
          <p:nvPr>
            <p:ph sz="quarter" idx="13"/>
          </p:nvPr>
        </p:nvSpPr>
        <p:spPr/>
        <p:txBody>
          <a:bodyPr>
            <a:normAutofit/>
          </a:bodyPr>
          <a:lstStyle/>
          <a:p>
            <a:pPr lvl="1">
              <a:defRPr/>
            </a:pPr>
            <a:r>
              <a:rPr lang="fi-FI" sz="2200" dirty="0" smtClean="0"/>
              <a:t>hengitysilma</a:t>
            </a:r>
            <a:endParaRPr lang="fi-FI" sz="2200" dirty="0"/>
          </a:p>
          <a:p>
            <a:pPr lvl="1">
              <a:defRPr/>
            </a:pPr>
            <a:r>
              <a:rPr lang="fi-FI" sz="2200" dirty="0"/>
              <a:t>ravinto</a:t>
            </a:r>
          </a:p>
          <a:p>
            <a:pPr lvl="1">
              <a:defRPr/>
            </a:pPr>
            <a:r>
              <a:rPr lang="fi-FI" sz="2200" dirty="0"/>
              <a:t>talousvesi</a:t>
            </a:r>
          </a:p>
          <a:p>
            <a:pPr lvl="1">
              <a:defRPr/>
            </a:pPr>
            <a:r>
              <a:rPr lang="fi-FI" sz="2200" dirty="0"/>
              <a:t>arjen kemikaalit</a:t>
            </a:r>
          </a:p>
          <a:p>
            <a:pPr lvl="1">
              <a:defRPr/>
            </a:pPr>
            <a:r>
              <a:rPr lang="fi-FI" sz="2200" dirty="0"/>
              <a:t>säteily</a:t>
            </a:r>
          </a:p>
          <a:p>
            <a:pPr lvl="1">
              <a:defRPr/>
            </a:pPr>
            <a:r>
              <a:rPr lang="fi-FI" sz="2200" dirty="0"/>
              <a:t>melu </a:t>
            </a:r>
          </a:p>
          <a:p>
            <a:pPr>
              <a:defRPr/>
            </a:pPr>
            <a:r>
              <a:rPr lang="fi-FI" sz="2200" dirty="0"/>
              <a:t>ilmastonmuutoksen yhteys terveyteen</a:t>
            </a:r>
          </a:p>
          <a:p>
            <a:endParaRPr lang="fi-FI" dirty="0"/>
          </a:p>
        </p:txBody>
      </p:sp>
    </p:spTree>
    <p:extLst>
      <p:ext uri="{BB962C8B-B14F-4D97-AF65-F5344CB8AC3E}">
        <p14:creationId xmlns:p14="http://schemas.microsoft.com/office/powerpoint/2010/main" val="347436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kotitehtävät</a:t>
            </a:r>
            <a:endParaRPr lang="fi-FI" dirty="0"/>
          </a:p>
        </p:txBody>
      </p:sp>
      <p:sp>
        <p:nvSpPr>
          <p:cNvPr id="3" name="Sisällön paikkamerkki 2"/>
          <p:cNvSpPr>
            <a:spLocks noGrp="1"/>
          </p:cNvSpPr>
          <p:nvPr>
            <p:ph sz="quarter" idx="13"/>
          </p:nvPr>
        </p:nvSpPr>
        <p:spPr/>
        <p:txBody>
          <a:bodyPr/>
          <a:lstStyle/>
          <a:p>
            <a:r>
              <a:rPr lang="fi-FI" dirty="0" smtClean="0"/>
              <a:t>S. 88</a:t>
            </a:r>
          </a:p>
          <a:p>
            <a:r>
              <a:rPr lang="fi-FI" dirty="0" smtClean="0"/>
              <a:t>T. </a:t>
            </a:r>
            <a:r>
              <a:rPr lang="fi-FI" smtClean="0"/>
              <a:t>1, 2 ja 6</a:t>
            </a:r>
            <a:endParaRPr lang="fi-FI"/>
          </a:p>
        </p:txBody>
      </p:sp>
    </p:spTree>
    <p:extLst>
      <p:ext uri="{BB962C8B-B14F-4D97-AF65-F5344CB8AC3E}">
        <p14:creationId xmlns:p14="http://schemas.microsoft.com/office/powerpoint/2010/main" val="3461762269"/>
      </p:ext>
    </p:extLst>
  </p:cSld>
  <p:clrMapOvr>
    <a:masterClrMapping/>
  </p:clrMapOvr>
</p:sld>
</file>

<file path=ppt/theme/theme1.xml><?xml version="1.0" encoding="utf-8"?>
<a:theme xmlns:a="http://schemas.openxmlformats.org/drawingml/2006/main" name="Pisar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Pisara</Template>
  <TotalTime>12</TotalTime>
  <Words>195</Words>
  <Application>Microsoft Office PowerPoint</Application>
  <PresentationFormat>Laajakuva</PresentationFormat>
  <Paragraphs>27</Paragraphs>
  <Slides>7</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7</vt:i4>
      </vt:variant>
    </vt:vector>
  </HeadingPairs>
  <TitlesOfParts>
    <vt:vector size="12" baseType="lpstr">
      <vt:lpstr>Arial</vt:lpstr>
      <vt:lpstr>Cambria</vt:lpstr>
      <vt:lpstr>Times New Roman</vt:lpstr>
      <vt:lpstr>Tw Cen MT</vt:lpstr>
      <vt:lpstr>Pisara</vt:lpstr>
      <vt:lpstr>Te 2  Kpl 5</vt:lpstr>
      <vt:lpstr>Miten  elinympäristön viihtyvyys ja virikkeellisyys tukevat ihmisen terveyttä?</vt:lpstr>
      <vt:lpstr>Yhdessä pohditaan</vt:lpstr>
      <vt:lpstr>Vaara ja riski ovat eri asioita vaara:</vt:lpstr>
      <vt:lpstr>riski</vt:lpstr>
      <vt:lpstr>ympäristötekijöiden suorat ja epäsuorat / myönteiset ja kielteiset terveysvaikutukset: </vt:lpstr>
      <vt:lpstr>kotitehtävät</vt:lpstr>
    </vt:vector>
  </TitlesOfParts>
  <Company>Siikalatvan kunta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Kpl 5</dc:title>
  <dc:creator>Marja Valkama</dc:creator>
  <cp:lastModifiedBy>Marja Valkama</cp:lastModifiedBy>
  <cp:revision>15</cp:revision>
  <dcterms:created xsi:type="dcterms:W3CDTF">2023-05-11T10:26:17Z</dcterms:created>
  <dcterms:modified xsi:type="dcterms:W3CDTF">2023-08-21T11:50:37Z</dcterms:modified>
</cp:coreProperties>
</file>