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le.fi/aihe/abitreenit/terveystiet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 2 kpl 4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Tiedon luotettavuus ja arviointi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72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Lue oppikirjasta teksti </a:t>
            </a:r>
            <a:r>
              <a:rPr lang="fi-FI" i="1" dirty="0"/>
              <a:t>Riskin arviointi</a:t>
            </a:r>
            <a:r>
              <a:rPr lang="fi-FI" dirty="0"/>
              <a:t>. </a:t>
            </a:r>
            <a:br>
              <a:rPr lang="fi-FI" dirty="0"/>
            </a:b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xfrm>
            <a:off x="913774" y="1770612"/>
            <a:ext cx="10363826" cy="40205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 </a:t>
            </a:r>
            <a:r>
              <a:rPr lang="fi-FI" b="1" dirty="0" smtClean="0"/>
              <a:t>riski</a:t>
            </a:r>
            <a:r>
              <a:rPr lang="fi-FI" dirty="0" smtClean="0"/>
              <a:t> </a:t>
            </a:r>
          </a:p>
          <a:p>
            <a:pPr lvl="1"/>
            <a:r>
              <a:rPr lang="fi-FI" dirty="0" smtClean="0"/>
              <a:t>Terveydelle haitallisen seurauksen todennäköisyys</a:t>
            </a:r>
          </a:p>
          <a:p>
            <a:endParaRPr lang="fi-FI" dirty="0"/>
          </a:p>
          <a:p>
            <a:r>
              <a:rPr lang="fi-FI" b="1" dirty="0"/>
              <a:t>Miksi riski on keskeinen käsite terveystiedossa</a:t>
            </a:r>
            <a:r>
              <a:rPr lang="fi-FI" dirty="0" smtClean="0"/>
              <a:t>?</a:t>
            </a:r>
          </a:p>
          <a:p>
            <a:pPr lvl="1"/>
            <a:r>
              <a:rPr lang="fi-FI" smtClean="0"/>
              <a:t>Terveystiedossa voidaan </a:t>
            </a:r>
            <a:r>
              <a:rPr lang="fi-FI" dirty="0" smtClean="0"/>
              <a:t>arvioida väestön riskejä; esim. tupakoijien riski sairastua keuhkosyöpään on suurempi kuin tupakoimattomien.</a:t>
            </a:r>
          </a:p>
          <a:p>
            <a:endParaRPr lang="fi-FI" dirty="0"/>
          </a:p>
          <a:p>
            <a:r>
              <a:rPr lang="fi-FI" b="1" dirty="0" smtClean="0"/>
              <a:t>suhteellisen </a:t>
            </a:r>
            <a:r>
              <a:rPr lang="fi-FI" b="1" dirty="0"/>
              <a:t>ja absoluuttisen riskin </a:t>
            </a:r>
            <a:r>
              <a:rPr lang="fi-FI" b="1" dirty="0" smtClean="0"/>
              <a:t>ero</a:t>
            </a:r>
            <a:r>
              <a:rPr lang="fi-FI" dirty="0" smtClean="0"/>
              <a:t>:</a:t>
            </a:r>
          </a:p>
          <a:p>
            <a:r>
              <a:rPr lang="fi-FI" dirty="0" smtClean="0"/>
              <a:t>Suhteellinen riski: kahden joukon riskien suhde</a:t>
            </a:r>
            <a:r>
              <a:rPr lang="fi-FI" dirty="0"/>
              <a:t>;</a:t>
            </a:r>
            <a:r>
              <a:rPr lang="fi-FI" dirty="0" smtClean="0"/>
              <a:t> ilmaistaan prosentteina</a:t>
            </a:r>
          </a:p>
          <a:p>
            <a:r>
              <a:rPr lang="fi-FI" dirty="0" smtClean="0"/>
              <a:t>Absoluuttinen riski: tapahtuman </a:t>
            </a:r>
            <a:r>
              <a:rPr lang="fi-FI" dirty="0" smtClean="0"/>
              <a:t>todennäköisyys tutkitussa </a:t>
            </a:r>
            <a:r>
              <a:rPr lang="fi-FI" dirty="0" smtClean="0"/>
              <a:t>joukossa, ilmaistaan tavallisena lukuna.</a:t>
            </a:r>
          </a:p>
          <a:p>
            <a:pPr lvl="1"/>
            <a:r>
              <a:rPr lang="fi-FI" dirty="0" smtClean="0"/>
              <a:t>Esim. ehkäisypillereiden käyttäjistä </a:t>
            </a:r>
            <a:r>
              <a:rPr lang="fi-FI" b="1" dirty="0" smtClean="0"/>
              <a:t>kaksi</a:t>
            </a:r>
            <a:r>
              <a:rPr lang="fi-FI" dirty="0" smtClean="0"/>
              <a:t> 14000 saa veritulpan, jos ei käytä, </a:t>
            </a:r>
            <a:r>
              <a:rPr lang="fi-FI" b="1" dirty="0" smtClean="0"/>
              <a:t>yks</a:t>
            </a:r>
            <a:r>
              <a:rPr lang="fi-FI" dirty="0" smtClean="0"/>
              <a:t>i 14ooo.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23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36392"/>
          </a:xfrm>
        </p:spPr>
        <p:txBody>
          <a:bodyPr/>
          <a:lstStyle/>
          <a:p>
            <a:r>
              <a:rPr lang="fi-FI" dirty="0" smtClean="0"/>
              <a:t>Oikein vai väärin?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8525790" cy="413337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913774" y="2367092"/>
            <a:ext cx="823022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Validiteetti tarkoittaa sitä, että tutkimusmenetelmä mittaa niitä asioita, joita on tarkoitus mitata. </a:t>
            </a:r>
          </a:p>
          <a:p>
            <a:r>
              <a:rPr lang="fi-FI" dirty="0"/>
              <a:t>Reliabiliteetti tarkoittaa pätevyyttä. 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Jos eri mittauskerroilla saadaan sama tulos, tutkimuksessa toteutuu reliabiliteetti. 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Vertaisarviointia käytetään harvoin tieteellisen tutkimuksen raportoinnissa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r>
              <a:rPr lang="fi-FI" dirty="0"/>
              <a:t>Laadullisessa tutkimuksessa tutkija pysyttelee täysin objektiivisena. 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Kyselyssä tutkittava voi kaunistella asioita. 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Haastattelu on helppo toteuttaa suurelle joukolle. 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Terveystutkimuksissa sekoittavia tekijöitä on harvoin. </a:t>
            </a:r>
          </a:p>
        </p:txBody>
      </p:sp>
      <p:sp>
        <p:nvSpPr>
          <p:cNvPr id="10" name="Tekstiruutu 5">
            <a:extLst>
              <a:ext uri="{FF2B5EF4-FFF2-40B4-BE49-F238E27FC236}">
                <a16:creationId xmlns:a16="http://schemas.microsoft.com/office/drawing/2014/main" id="{F668F0BA-201F-F545-8D9A-A426181DC8DC}"/>
              </a:ext>
            </a:extLst>
          </p:cNvPr>
          <p:cNvSpPr txBox="1"/>
          <p:nvPr/>
        </p:nvSpPr>
        <p:spPr>
          <a:xfrm>
            <a:off x="10280073" y="2235200"/>
            <a:ext cx="600363" cy="426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i-FI" sz="1900" b="1" dirty="0">
                <a:solidFill>
                  <a:srgbClr val="F37D7D"/>
                </a:solidFill>
                <a:latin typeface="Cambria" panose="02040503050406030204" pitchFamily="18" charset="0"/>
              </a:rPr>
              <a:t>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i-FI" sz="1900" b="1" dirty="0">
                <a:latin typeface="Cambria" panose="02040503050406030204" pitchFamily="18" charset="0"/>
              </a:rPr>
              <a:t>V</a:t>
            </a:r>
            <a:endParaRPr lang="fi-FI" sz="1900" b="1" dirty="0">
              <a:solidFill>
                <a:srgbClr val="5D9835"/>
              </a:solidFill>
              <a:latin typeface="Cambria" panose="020405030504060302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i-FI" sz="1900" b="1" dirty="0">
                <a:solidFill>
                  <a:srgbClr val="F37D7D"/>
                </a:solidFill>
                <a:latin typeface="Cambria" panose="02040503050406030204" pitchFamily="18" charset="0"/>
              </a:rPr>
              <a:t>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i-FI" sz="1900" b="1" dirty="0">
                <a:latin typeface="Cambria" panose="02040503050406030204" pitchFamily="18" charset="0"/>
              </a:rPr>
              <a:t>V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fi-FI" sz="1900" b="1" dirty="0">
                <a:latin typeface="Cambria" panose="02040503050406030204" pitchFamily="18" charset="0"/>
              </a:rPr>
              <a:t>V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fi-FI" sz="1900" b="1" dirty="0">
                <a:solidFill>
                  <a:srgbClr val="F37D7D"/>
                </a:solidFill>
                <a:latin typeface="Cambria" panose="02040503050406030204" pitchFamily="18" charset="0"/>
              </a:rPr>
              <a:t>O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-FI" sz="1900" b="1" dirty="0">
                <a:latin typeface="Cambria" panose="02040503050406030204" pitchFamily="18" charset="0"/>
              </a:rPr>
              <a:t>V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-FI" sz="1900" b="1" dirty="0">
                <a:latin typeface="Cambria" panose="02040503050406030204" pitchFamily="18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93796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Tehtävä, parityö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Käy tutustumassa terveystiedon reaalikokeen kysymyksiin </a:t>
            </a:r>
            <a:r>
              <a:rPr lang="fi-FI" dirty="0">
                <a:hlinkClick r:id="rId2"/>
              </a:rPr>
              <a:t>Ylen abitreenit -sivustolla</a:t>
            </a:r>
            <a:r>
              <a:rPr lang="fi-FI" dirty="0"/>
              <a:t>. </a:t>
            </a:r>
          </a:p>
          <a:p>
            <a:r>
              <a:rPr lang="fi-FI" dirty="0"/>
              <a:t>Mieti, millaiseen tiedonkäsittelyyn sinun tulisi harjaantua tämän opintojakson aikana. </a:t>
            </a:r>
          </a:p>
          <a:p>
            <a:r>
              <a:rPr lang="fi-FI" b="1" dirty="0"/>
              <a:t>Laadi tämän pohdinnan pohjalta yksi koekysymys jostakin keskeisestä päälukuun I liittyvästä aiheesta. </a:t>
            </a:r>
          </a:p>
          <a:p>
            <a:r>
              <a:rPr lang="fi-FI" dirty="0"/>
              <a:t>Kirjoita tiivis mallivastaus tähän kysymykseen. (</a:t>
            </a:r>
            <a:r>
              <a:rPr lang="fi-FI" b="1" dirty="0" err="1"/>
              <a:t>mind</a:t>
            </a:r>
            <a:r>
              <a:rPr lang="fi-FI" b="1" dirty="0"/>
              <a:t> </a:t>
            </a:r>
            <a:r>
              <a:rPr lang="fi-FI" b="1" dirty="0" err="1"/>
              <a:t>map</a:t>
            </a:r>
            <a:r>
              <a:rPr lang="fi-FI" b="1" dirty="0"/>
              <a:t> </a:t>
            </a:r>
            <a:r>
              <a:rPr lang="fi-FI" dirty="0"/>
              <a:t>riittää)</a:t>
            </a:r>
          </a:p>
          <a:p>
            <a:r>
              <a:rPr lang="fi-FI" dirty="0"/>
              <a:t>Voitte myös vastata pareittain toisenne kysymyksiin.</a:t>
            </a:r>
          </a:p>
        </p:txBody>
      </p:sp>
    </p:spTree>
    <p:extLst>
      <p:ext uri="{BB962C8B-B14F-4D97-AF65-F5344CB8AC3E}">
        <p14:creationId xmlns:p14="http://schemas.microsoft.com/office/powerpoint/2010/main" val="328481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kotitehtävät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S. 65 1,2 ja 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578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75" y="138545"/>
            <a:ext cx="10364451" cy="1440873"/>
          </a:xfrm>
        </p:spPr>
        <p:txBody>
          <a:bodyPr/>
          <a:lstStyle/>
          <a:p>
            <a:r>
              <a:rPr lang="fi-FI" dirty="0" smtClean="0"/>
              <a:t>Terveyttä käsittelevä tieto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1579418"/>
            <a:ext cx="10363826" cy="4211781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Mediatuntemus</a:t>
            </a:r>
          </a:p>
          <a:p>
            <a:pPr lvl="1"/>
            <a:r>
              <a:rPr lang="fi-FI" b="1" dirty="0" smtClean="0"/>
              <a:t>Faktan ja fiktion erottaminen</a:t>
            </a:r>
          </a:p>
          <a:p>
            <a:pPr lvl="1"/>
            <a:r>
              <a:rPr lang="fi-FI" dirty="0" smtClean="0"/>
              <a:t>Taito tunnistaa </a:t>
            </a:r>
            <a:r>
              <a:rPr lang="fi-FI" b="1" dirty="0" smtClean="0"/>
              <a:t>tavoitteita</a:t>
            </a:r>
            <a:r>
              <a:rPr lang="fi-FI" dirty="0" smtClean="0"/>
              <a:t> ja </a:t>
            </a:r>
            <a:r>
              <a:rPr lang="fi-FI" b="1" dirty="0" smtClean="0"/>
              <a:t>arvioida luotettavuutta</a:t>
            </a:r>
          </a:p>
          <a:p>
            <a:endParaRPr lang="fi-FI" dirty="0"/>
          </a:p>
          <a:p>
            <a:r>
              <a:rPr lang="fi-FI" dirty="0" smtClean="0"/>
              <a:t>Tiedonhallinta</a:t>
            </a:r>
          </a:p>
          <a:p>
            <a:pPr lvl="1"/>
            <a:r>
              <a:rPr lang="fi-FI" dirty="0" smtClean="0"/>
              <a:t>Taito hakea </a:t>
            </a:r>
            <a:r>
              <a:rPr lang="fi-FI" b="1" dirty="0" smtClean="0"/>
              <a:t>luotettavaa tietoa</a:t>
            </a:r>
          </a:p>
          <a:p>
            <a:pPr lvl="1"/>
            <a:r>
              <a:rPr lang="fi-FI" b="1" dirty="0" smtClean="0"/>
              <a:t>Erottaa olennainen ja epäolennainen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 smtClean="0"/>
              <a:t>Tiedon tuottaminen ja levittäminen</a:t>
            </a:r>
          </a:p>
          <a:p>
            <a:pPr lvl="1"/>
            <a:r>
              <a:rPr lang="fi-FI" dirty="0" smtClean="0"/>
              <a:t>Arkitieto , mielipiteet ja tutkimustieto </a:t>
            </a:r>
            <a:r>
              <a:rPr lang="fi-FI" b="1" dirty="0" smtClean="0"/>
              <a:t>erotettu selkeästi </a:t>
            </a:r>
            <a:r>
              <a:rPr lang="fi-FI" dirty="0" smtClean="0"/>
              <a:t>tekstissä</a:t>
            </a:r>
          </a:p>
          <a:p>
            <a:pPr lvl="1"/>
            <a:r>
              <a:rPr lang="fi-FI" dirty="0" smtClean="0"/>
              <a:t>Osaa muodostaa </a:t>
            </a:r>
            <a:r>
              <a:rPr lang="fi-FI" b="1" dirty="0" smtClean="0"/>
              <a:t>perusteltu mielipide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577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Ajattelun vinoumat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Ajattelun vääristymiä, jotka johtuvat ihmisen taipumuksesta hahmottaa ja painottaa tietyllä tavalla havaintoja, tietoa ja </a:t>
            </a:r>
            <a:r>
              <a:rPr lang="fi-FI" dirty="0" smtClean="0"/>
              <a:t>tulkintoja</a:t>
            </a:r>
          </a:p>
          <a:p>
            <a:r>
              <a:rPr lang="fi-FI" dirty="0" smtClean="0"/>
              <a:t>SELVITÄ seuraavat termit:</a:t>
            </a:r>
            <a:endParaRPr lang="fi-FI" dirty="0"/>
          </a:p>
          <a:p>
            <a:pPr lvl="1"/>
            <a:r>
              <a:rPr lang="fi-FI" dirty="0"/>
              <a:t>Yksimielisyysharha</a:t>
            </a:r>
          </a:p>
          <a:p>
            <a:pPr lvl="1"/>
            <a:r>
              <a:rPr lang="fi-FI" dirty="0"/>
              <a:t>Vahvistusharha</a:t>
            </a:r>
          </a:p>
          <a:p>
            <a:pPr lvl="1"/>
            <a:r>
              <a:rPr lang="fi-FI" dirty="0"/>
              <a:t>Ylivertaisuusvinouma</a:t>
            </a:r>
          </a:p>
          <a:p>
            <a:pPr lvl="1"/>
            <a:r>
              <a:rPr lang="fi-FI" dirty="0"/>
              <a:t>Negatiivisuusharha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831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Vastaukset: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53781"/>
          </a:xfrm>
        </p:spPr>
        <p:txBody>
          <a:bodyPr/>
          <a:lstStyle/>
          <a:p>
            <a:pPr lvl="1"/>
            <a:r>
              <a:rPr lang="fi-FI" dirty="0" smtClean="0"/>
              <a:t>Yksimielisyysharha</a:t>
            </a:r>
          </a:p>
          <a:p>
            <a:pPr lvl="1"/>
            <a:endParaRPr lang="fi-FI" dirty="0"/>
          </a:p>
          <a:p>
            <a:pPr lvl="1"/>
            <a:r>
              <a:rPr lang="fi-FI" dirty="0" smtClean="0"/>
              <a:t>Vahvistusharha</a:t>
            </a:r>
          </a:p>
          <a:p>
            <a:pPr lvl="1"/>
            <a:endParaRPr lang="fi-FI" dirty="0"/>
          </a:p>
          <a:p>
            <a:pPr lvl="1"/>
            <a:r>
              <a:rPr lang="fi-FI" dirty="0" smtClean="0"/>
              <a:t>Ylivertaisuusvinouma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Negatiivisuusharha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98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Dunning</a:t>
            </a:r>
            <a:r>
              <a:rPr lang="fi-FI" dirty="0"/>
              <a:t>-Kruger-ilmiö eli</a:t>
            </a:r>
            <a:br>
              <a:rPr lang="fi-FI" dirty="0"/>
            </a:br>
            <a:r>
              <a:rPr lang="fi-FI" dirty="0"/>
              <a:t>ylivertaisuusvinouma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49343987-A899-412B-B05B-D31F432A1D4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4" y="2290617"/>
            <a:ext cx="6345381" cy="456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Millä arvioit tutkimusta?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1" dirty="0"/>
              <a:t>Määrällinen tutkimus</a:t>
            </a:r>
          </a:p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validiteetti </a:t>
            </a:r>
            <a:r>
              <a:rPr lang="fi-FI" dirty="0"/>
              <a:t>eli pätevyys</a:t>
            </a:r>
          </a:p>
          <a:p>
            <a:r>
              <a:rPr lang="fi-FI" dirty="0"/>
              <a:t>reliabiliteetti eli luotettavuus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b="1" dirty="0"/>
              <a:t>Laadullinen tutkimus</a:t>
            </a:r>
          </a:p>
          <a:p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smtClean="0"/>
              <a:t>siirrettävyys</a:t>
            </a:r>
            <a:endParaRPr lang="fi-FI" dirty="0"/>
          </a:p>
          <a:p>
            <a:r>
              <a:rPr lang="fi-FI" dirty="0"/>
              <a:t>totuudellisuus</a:t>
            </a:r>
          </a:p>
          <a:p>
            <a:r>
              <a:rPr lang="fi-FI" dirty="0"/>
              <a:t>vahvistettavuus</a:t>
            </a:r>
          </a:p>
          <a:p>
            <a:r>
              <a:rPr lang="fi-FI" dirty="0"/>
              <a:t>uskottavuus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634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Luotettavuus ja pätevyys</a:t>
            </a:r>
            <a:r>
              <a:rPr lang="fi-FI" b="1" dirty="0"/>
              <a:t/>
            </a:r>
            <a:br>
              <a:rPr lang="fi-FI" b="1" dirty="0"/>
            </a:b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Ei luotettavaa eikä pätevää</a:t>
            </a:r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Luotettavaa mutta ei pätevää</a:t>
            </a:r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Luotettavaa ja pätevää</a:t>
            </a:r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2F01498D-2A65-D745-AA2E-0E3271177973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572" y="3215527"/>
            <a:ext cx="2179782" cy="2059709"/>
          </a:xfrm>
          <a:prstGeom prst="rect">
            <a:avLst/>
          </a:prstGeom>
        </p:spPr>
      </p:pic>
      <p:pic>
        <p:nvPicPr>
          <p:cNvPr id="16" name="Kuva 9">
            <a:extLst>
              <a:ext uri="{FF2B5EF4-FFF2-40B4-BE49-F238E27FC236}">
                <a16:creationId xmlns:a16="http://schemas.microsoft.com/office/drawing/2014/main" id="{36CD3C82-5F9A-1C4B-A08F-293EEA2E3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544" y="3095754"/>
            <a:ext cx="2380957" cy="2299257"/>
          </a:xfrm>
          <a:prstGeom prst="rect">
            <a:avLst/>
          </a:prstGeom>
        </p:spPr>
      </p:pic>
      <p:pic>
        <p:nvPicPr>
          <p:cNvPr id="17" name="Kuva 10">
            <a:extLst>
              <a:ext uri="{FF2B5EF4-FFF2-40B4-BE49-F238E27FC236}">
                <a16:creationId xmlns:a16="http://schemas.microsoft.com/office/drawing/2014/main" id="{C720F336-41AD-7549-99D5-D8CFA67E54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858" y="3171892"/>
            <a:ext cx="2421807" cy="22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13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Selitä, </a:t>
            </a:r>
            <a:r>
              <a:rPr lang="fi-FI" dirty="0" smtClean="0"/>
              <a:t>mitä tarkoittaa ja miten liittyy   </a:t>
            </a:r>
            <a:r>
              <a:rPr lang="fi-FI" dirty="0"/>
              <a:t>tulosten analysointiin 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Vertaisarviointi (Hillat)</a:t>
            </a:r>
            <a:endParaRPr lang="fi-FI" dirty="0"/>
          </a:p>
          <a:p>
            <a:r>
              <a:rPr lang="fi-FI" dirty="0"/>
              <a:t>tutkijan </a:t>
            </a:r>
            <a:r>
              <a:rPr lang="fi-FI" dirty="0" smtClean="0"/>
              <a:t>sidonnaisuudet (Puolukat)</a:t>
            </a:r>
            <a:endParaRPr lang="fi-FI" dirty="0"/>
          </a:p>
          <a:p>
            <a:r>
              <a:rPr lang="fi-FI" dirty="0" smtClean="0"/>
              <a:t>Kato (mustikat)</a:t>
            </a:r>
            <a:endParaRPr lang="fi-FI" dirty="0"/>
          </a:p>
          <a:p>
            <a:r>
              <a:rPr lang="fi-FI" dirty="0"/>
              <a:t>sekoittava tekijä </a:t>
            </a:r>
            <a:r>
              <a:rPr lang="fi-FI" dirty="0" smtClean="0"/>
              <a:t>(vadelmat)</a:t>
            </a:r>
            <a:endParaRPr lang="fi-FI" dirty="0"/>
          </a:p>
          <a:p>
            <a:r>
              <a:rPr lang="fi-FI" dirty="0"/>
              <a:t>harha </a:t>
            </a:r>
            <a:r>
              <a:rPr lang="fi-FI" dirty="0" smtClean="0"/>
              <a:t>(mansikat)</a:t>
            </a:r>
            <a:endParaRPr lang="fi-FI" dirty="0"/>
          </a:p>
          <a:p>
            <a:pPr lvl="1"/>
            <a:r>
              <a:rPr lang="fi-FI" dirty="0" smtClean="0"/>
              <a:t>Valikoitumisharha  </a:t>
            </a:r>
            <a:endParaRPr lang="fi-FI" dirty="0"/>
          </a:p>
          <a:p>
            <a:pPr lvl="1"/>
            <a:r>
              <a:rPr lang="fi-FI" dirty="0"/>
              <a:t>mittausharha </a:t>
            </a:r>
          </a:p>
          <a:p>
            <a:r>
              <a:rPr lang="fi-FI" dirty="0"/>
              <a:t>sattuma </a:t>
            </a:r>
            <a:r>
              <a:rPr lang="fi-FI" dirty="0" smtClean="0"/>
              <a:t>(kuka ehtii ensin…)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64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385454"/>
          </a:xfrm>
        </p:spPr>
        <p:txBody>
          <a:bodyPr/>
          <a:lstStyle/>
          <a:p>
            <a:r>
              <a:rPr lang="fi-FI" dirty="0" smtClean="0"/>
              <a:t>vastaukset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5106026" cy="3962399"/>
          </a:xfrm>
        </p:spPr>
        <p:txBody>
          <a:bodyPr>
            <a:normAutofit fontScale="62500" lnSpcReduction="20000"/>
          </a:bodyPr>
          <a:lstStyle/>
          <a:p>
            <a:r>
              <a:rPr lang="fi-FI" dirty="0" smtClean="0"/>
              <a:t>Vertaisarviointi</a:t>
            </a:r>
          </a:p>
          <a:p>
            <a:pPr lvl="1"/>
            <a:r>
              <a:rPr lang="fi-FI" dirty="0" smtClean="0"/>
              <a:t>Toinen tutkijaryhmä arvioi tutkimuksen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tutkijan </a:t>
            </a:r>
            <a:r>
              <a:rPr lang="fi-FI" dirty="0" smtClean="0"/>
              <a:t>sidonnaisuudet</a:t>
            </a:r>
          </a:p>
          <a:p>
            <a:pPr lvl="1"/>
            <a:r>
              <a:rPr lang="fi-FI" dirty="0" smtClean="0"/>
              <a:t>Tutkijan sidonnaisuudet vaikuttavat tutkimustuloksiin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Kato</a:t>
            </a:r>
          </a:p>
          <a:p>
            <a:pPr lvl="1"/>
            <a:r>
              <a:rPr lang="fi-FI" dirty="0" smtClean="0"/>
              <a:t>Mukaan valitut ihmiset eivät osallistu tutkimukseen tai lopettavat sen kesken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sekoittava tekijä </a:t>
            </a:r>
            <a:endParaRPr lang="fi-FI" dirty="0" smtClean="0"/>
          </a:p>
          <a:p>
            <a:pPr lvl="1"/>
            <a:r>
              <a:rPr lang="fi-FI" dirty="0" smtClean="0"/>
              <a:t>Tekijä, joka on yhteydessä tutkittaviin asioihin ja se häiritsee tutkittavan asian ja siihen vaikuttavien tekijöiden yhteyden arviointia</a:t>
            </a:r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4"/>
          </p:nvPr>
        </p:nvSpPr>
        <p:spPr>
          <a:xfrm>
            <a:off x="6172200" y="1699492"/>
            <a:ext cx="5105400" cy="409170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harha </a:t>
            </a:r>
          </a:p>
          <a:p>
            <a:pPr lvl="1"/>
            <a:r>
              <a:rPr lang="fi-FI" dirty="0" smtClean="0"/>
              <a:t>Valikoitumisharha: tutkimukseen on valikoitunut tutkimuskysymyksen näkökulmasta vääränlainen joukko</a:t>
            </a:r>
            <a:endParaRPr lang="fi-FI" dirty="0" smtClean="0"/>
          </a:p>
          <a:p>
            <a:pPr lvl="1"/>
            <a:endParaRPr lang="fi-FI" dirty="0"/>
          </a:p>
          <a:p>
            <a:pPr lvl="1"/>
            <a:r>
              <a:rPr lang="fi-FI" dirty="0" smtClean="0"/>
              <a:t>Mittausharha: mittari ei onnistu mittaamaan mitattavaa asiaa asianmukaisesti</a:t>
            </a:r>
            <a:endParaRPr lang="fi-FI" dirty="0" smtClean="0"/>
          </a:p>
          <a:p>
            <a:pPr marL="457200" lvl="1" indent="0">
              <a:buNone/>
            </a:pPr>
            <a:endParaRPr lang="fi-FI" dirty="0"/>
          </a:p>
          <a:p>
            <a:r>
              <a:rPr lang="fi-FI" b="1" dirty="0"/>
              <a:t>sattuma </a:t>
            </a:r>
            <a:r>
              <a:rPr lang="fi-FI" b="1" dirty="0" smtClean="0"/>
              <a:t>eli satunnaisvirhe</a:t>
            </a:r>
            <a:r>
              <a:rPr lang="fi-FI" dirty="0" smtClean="0"/>
              <a:t>. Kuuluu tutkimukseen. Minimoidaan, muttei voida kokonaan estää. Suuri otos pienentää sattuman vaikutusta tuloksiin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551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Pisara</Template>
  <TotalTime>261</TotalTime>
  <Words>457</Words>
  <Application>Microsoft Office PowerPoint</Application>
  <PresentationFormat>Laajakuva</PresentationFormat>
  <Paragraphs>113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Cambria</vt:lpstr>
      <vt:lpstr>Tw Cen MT</vt:lpstr>
      <vt:lpstr>Pisara</vt:lpstr>
      <vt:lpstr>Te 2 kpl 4</vt:lpstr>
      <vt:lpstr>Terveyttä käsittelevä tieto</vt:lpstr>
      <vt:lpstr>Ajattelun vinoumat</vt:lpstr>
      <vt:lpstr>Vastaukset:</vt:lpstr>
      <vt:lpstr>Dunning-Kruger-ilmiö eli ylivertaisuusvinouma</vt:lpstr>
      <vt:lpstr>Millä arvioit tutkimusta?</vt:lpstr>
      <vt:lpstr>Luotettavuus ja pätevyys </vt:lpstr>
      <vt:lpstr>Selitä, mitä tarkoittaa ja miten liittyy   tulosten analysointiin  </vt:lpstr>
      <vt:lpstr>vastaukset</vt:lpstr>
      <vt:lpstr> Lue oppikirjasta teksti Riskin arviointi.  </vt:lpstr>
      <vt:lpstr>Oikein vai väärin?</vt:lpstr>
      <vt:lpstr>Tehtävä, parityö</vt:lpstr>
      <vt:lpstr>kotitehtävät</vt:lpstr>
    </vt:vector>
  </TitlesOfParts>
  <Company>Siikalatvan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2 kpl 4</dc:title>
  <dc:creator>Marja Valkama</dc:creator>
  <cp:lastModifiedBy>Marja Valkama</cp:lastModifiedBy>
  <cp:revision>45</cp:revision>
  <dcterms:created xsi:type="dcterms:W3CDTF">2023-05-11T06:52:04Z</dcterms:created>
  <dcterms:modified xsi:type="dcterms:W3CDTF">2023-08-17T10:52:35Z</dcterms:modified>
</cp:coreProperties>
</file>