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Te 2</a:t>
            </a:r>
            <a:br>
              <a:rPr lang="fi-FI" dirty="0" smtClean="0"/>
            </a:br>
            <a:r>
              <a:rPr lang="fi-FI" dirty="0" smtClean="0"/>
              <a:t>kpl 14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huumeet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54169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9" name="Kuva 3" descr="sivu 177.bmp">
            <a:extLst>
              <a:ext uri="{FF2B5EF4-FFF2-40B4-BE49-F238E27FC236}">
                <a16:creationId xmlns:a16="http://schemas.microsoft.com/office/drawing/2014/main" id="{DD46508F-CAF9-944C-9891-2BEA008AB57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336" y="2366963"/>
            <a:ext cx="4997128" cy="342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uorakulmio 5">
            <a:extLst>
              <a:ext uri="{FF2B5EF4-FFF2-40B4-BE49-F238E27FC236}">
                <a16:creationId xmlns:a16="http://schemas.microsoft.com/office/drawing/2014/main" id="{3D7F7E9D-8F2E-D947-A84E-A2CB72D19B7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  <a:solidFill>
            <a:srgbClr val="F37D7D"/>
          </a:solidFill>
          <a:ln>
            <a:solidFill>
              <a:srgbClr val="F37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2400" dirty="0">
              <a:latin typeface="Cambria" panose="020405030504060302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400" dirty="0">
                <a:latin typeface="Cambria" panose="02040503050406030204" pitchFamily="18" charset="0"/>
              </a:rPr>
              <a:t>Vapaaehtoistyöntekijä Portugalissa antaa narkomaanille puhtaita ruiskujakäytettyjen tilalle.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2400" dirty="0">
              <a:latin typeface="Cambria" panose="020405030504060302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400" dirty="0">
                <a:latin typeface="Cambria" panose="02040503050406030204" pitchFamily="18" charset="0"/>
              </a:rPr>
              <a:t>Onko käytettyjen huumeruiskujen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400" dirty="0">
                <a:latin typeface="Cambria" panose="02040503050406030204" pitchFamily="18" charset="0"/>
              </a:rPr>
              <a:t>vaihtaminen puhtaisiin huumeiden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400" dirty="0">
                <a:latin typeface="Cambria" panose="02040503050406030204" pitchFamily="18" charset="0"/>
              </a:rPr>
              <a:t>käytön edistämistä vai narkomaanien auttamista? Perustele näkemyksesi.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2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33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Jos ehditään tunnilla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altLang="fi-FI" dirty="0">
                <a:cs typeface="Times New Roman" panose="02020603050405020304" pitchFamily="18" charset="0"/>
              </a:rPr>
              <a:t>Tutustu oppikirjassa olevaan tekstiin </a:t>
            </a:r>
            <a:r>
              <a:rPr lang="fi-FI" altLang="fi-FI" i="1" dirty="0">
                <a:cs typeface="Times New Roman" panose="02020603050405020304" pitchFamily="18" charset="0"/>
              </a:rPr>
              <a:t>Päihteiden ja tupakkatuotteiden käytön vähentäminen</a:t>
            </a:r>
            <a:r>
              <a:rPr lang="fi-FI" altLang="fi-FI" dirty="0">
                <a:cs typeface="Times New Roman" panose="02020603050405020304" pitchFamily="18" charset="0"/>
              </a:rPr>
              <a:t>. Poimi tekstistä keinoja, joilla tupakan ja päihteiden käyttöä pyritään vähentämään.</a:t>
            </a:r>
          </a:p>
          <a:p>
            <a:r>
              <a:rPr lang="fi-FI" altLang="fi-FI" dirty="0">
                <a:cs typeface="Times New Roman" panose="02020603050405020304" pitchFamily="18" charset="0"/>
              </a:rPr>
              <a:t>Pohtikaa, miten mainitut keinot ovat näkyneet </a:t>
            </a:r>
          </a:p>
          <a:p>
            <a:pPr marL="914400" lvl="1" indent="-457200">
              <a:buFont typeface="+mj-lt"/>
              <a:buAutoNum type="alphaLcPeriod"/>
            </a:pPr>
            <a:r>
              <a:rPr lang="fi-FI" altLang="fi-FI" sz="2200" dirty="0">
                <a:cs typeface="Times New Roman" panose="02020603050405020304" pitchFamily="18" charset="0"/>
              </a:rPr>
              <a:t>lähiympäristössänne</a:t>
            </a:r>
          </a:p>
          <a:p>
            <a:pPr marL="914400" lvl="1" indent="-457200">
              <a:buFont typeface="+mj-lt"/>
              <a:buAutoNum type="alphaLcPeriod"/>
            </a:pPr>
            <a:r>
              <a:rPr lang="fi-FI" altLang="fi-FI" sz="2200" dirty="0">
                <a:cs typeface="Times New Roman" panose="02020603050405020304" pitchFamily="18" charset="0"/>
              </a:rPr>
              <a:t> valtakunnallisessa uutisoinnissa</a:t>
            </a:r>
          </a:p>
          <a:p>
            <a:r>
              <a:rPr lang="fi-FI" altLang="fi-FI" dirty="0">
                <a:cs typeface="Times New Roman" panose="02020603050405020304" pitchFamily="18" charset="0"/>
              </a:rPr>
              <a:t>Pohtikaa myös keinojen vaikuttavuutta.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60458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43E59D8-3B6D-45FA-9258-BC4817326D4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prstGeom prst="ellipse">
            <a:avLst/>
          </a:prstGeom>
          <a:solidFill>
            <a:srgbClr val="F37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i-FI" altLang="fi-FI" sz="2400" dirty="0">
                <a:latin typeface="Cambria" panose="02040503050406030204" pitchFamily="18" charset="0"/>
              </a:rPr>
              <a:t>Kuinka hyvin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i-FI" altLang="fi-FI" sz="2400" dirty="0">
                <a:latin typeface="Cambria" panose="02040503050406030204" pitchFamily="18" charset="0"/>
              </a:rPr>
              <a:t>huumeiden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i-FI" altLang="fi-FI" sz="2400" dirty="0">
                <a:latin typeface="Cambria" panose="02040503050406030204" pitchFamily="18" charset="0"/>
              </a:rPr>
              <a:t>vaarat tunnetaan?</a:t>
            </a:r>
          </a:p>
        </p:txBody>
      </p:sp>
    </p:spTree>
    <p:extLst>
      <p:ext uri="{BB962C8B-B14F-4D97-AF65-F5344CB8AC3E}">
        <p14:creationId xmlns:p14="http://schemas.microsoft.com/office/powerpoint/2010/main" val="1785192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>
                <a:cs typeface="Times New Roman" panose="02020603050405020304" pitchFamily="18" charset="0"/>
              </a:rPr>
              <a:t>Mitä huumeet ovat?</a:t>
            </a:r>
            <a:endParaRPr lang="fi-FI" dirty="0"/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89C6E9E4-2410-480E-BC2E-EA82994DD68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altLang="fi-FI" dirty="0">
                <a:cs typeface="Times New Roman" panose="02020603050405020304" pitchFamily="18" charset="0"/>
              </a:rPr>
              <a:t>Kasveja, aineita tai valmisteita, jotka sisältävät laissa määriteltyjä huumaavia aineita</a:t>
            </a:r>
          </a:p>
          <a:p>
            <a:r>
              <a:rPr lang="fi-FI" altLang="fi-FI" dirty="0">
                <a:cs typeface="Times New Roman" panose="02020603050405020304" pitchFamily="18" charset="0"/>
              </a:rPr>
              <a:t>Kasviperäisiä tai synteettisiä</a:t>
            </a:r>
          </a:p>
          <a:p>
            <a:r>
              <a:rPr lang="fi-FI" altLang="fi-FI" dirty="0">
                <a:cs typeface="Times New Roman" panose="02020603050405020304" pitchFamily="18" charset="0"/>
              </a:rPr>
              <a:t>Eri aineet eroavat sekä vaikutukseltaan että kehittyvän toleranssin ja syntyvien vieroitusoireiden suhteen</a:t>
            </a:r>
          </a:p>
          <a:p>
            <a:r>
              <a:rPr lang="fi-FI" altLang="fi-FI" dirty="0">
                <a:cs typeface="Times New Roman" panose="02020603050405020304" pitchFamily="18" charset="0"/>
              </a:rPr>
              <a:t>Vaikuttavat keskushermostoon</a:t>
            </a:r>
          </a:p>
          <a:p>
            <a:pPr lvl="1"/>
            <a:r>
              <a:rPr lang="fi-FI" altLang="fi-FI" sz="2200" dirty="0">
                <a:cs typeface="Times New Roman" panose="02020603050405020304" pitchFamily="18" charset="0"/>
              </a:rPr>
              <a:t>lamaannuttavasti tai rauhoittavasti</a:t>
            </a:r>
          </a:p>
          <a:p>
            <a:pPr lvl="1"/>
            <a:r>
              <a:rPr lang="fi-FI" altLang="fi-FI" sz="2200" dirty="0">
                <a:cs typeface="Times New Roman" panose="02020603050405020304" pitchFamily="18" charset="0"/>
              </a:rPr>
              <a:t>piristävästi eli stimuloivasti</a:t>
            </a:r>
          </a:p>
          <a:p>
            <a:pPr lvl="1"/>
            <a:r>
              <a:rPr lang="fi-FI" altLang="fi-FI" sz="2200" dirty="0">
                <a:cs typeface="Times New Roman" panose="02020603050405020304" pitchFamily="18" charset="0"/>
              </a:rPr>
              <a:t>aistiharhoja aiheuttavasti = hallusinogeeninen</a:t>
            </a:r>
          </a:p>
          <a:p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3531363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b="1" dirty="0">
                <a:solidFill>
                  <a:srgbClr val="F37D7D"/>
                </a:solidFill>
                <a:cs typeface="Times New Roman" panose="02020603050405020304" pitchFamily="18" charset="0"/>
              </a:rPr>
              <a:t>Narkomania</a:t>
            </a:r>
            <a:r>
              <a:rPr lang="fi-FI" altLang="fi-FI" dirty="0">
                <a:cs typeface="Times New Roman" panose="02020603050405020304" pitchFamily="18" charset="0"/>
              </a:rPr>
              <a:t> = huumeriippuvuus</a:t>
            </a:r>
            <a:br>
              <a:rPr lang="fi-FI" altLang="fi-FI" dirty="0">
                <a:cs typeface="Times New Roman" panose="02020603050405020304" pitchFamily="18" charset="0"/>
              </a:rPr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1"/>
            <a:r>
              <a:rPr lang="fi-FI" altLang="fi-FI" sz="2200" dirty="0" smtClean="0">
                <a:cs typeface="Times New Roman" panose="02020603050405020304" pitchFamily="18" charset="0"/>
              </a:rPr>
              <a:t>fyysistä</a:t>
            </a:r>
            <a:endParaRPr lang="fi-FI" altLang="fi-FI" sz="2200" dirty="0">
              <a:cs typeface="Times New Roman" panose="02020603050405020304" pitchFamily="18" charset="0"/>
            </a:endParaRPr>
          </a:p>
          <a:p>
            <a:pPr lvl="1"/>
            <a:r>
              <a:rPr lang="fi-FI" altLang="fi-FI" sz="2200" dirty="0">
                <a:cs typeface="Times New Roman" panose="02020603050405020304" pitchFamily="18" charset="0"/>
              </a:rPr>
              <a:t>psyykkistä</a:t>
            </a:r>
          </a:p>
          <a:p>
            <a:pPr lvl="1"/>
            <a:r>
              <a:rPr lang="fi-FI" altLang="fi-FI" sz="2200" dirty="0">
                <a:cs typeface="Times New Roman" panose="02020603050405020304" pitchFamily="18" charset="0"/>
              </a:rPr>
              <a:t>sosiaalista</a:t>
            </a:r>
            <a:endParaRPr lang="en-US" altLang="fi-FI" sz="2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984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kannabis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altLang="en-FI" dirty="0"/>
              <a:t>käytön vaikutukset sekä välittömiä että pitkäaikaisia</a:t>
            </a:r>
          </a:p>
          <a:p>
            <a:r>
              <a:rPr lang="fi-FI" altLang="en-FI" dirty="0"/>
              <a:t>THC päihdyttävä ainesosa</a:t>
            </a:r>
          </a:p>
          <a:p>
            <a:r>
              <a:rPr lang="fi-FI" altLang="en-FI" dirty="0"/>
              <a:t>CBD psykoaktiivinen ainesosa, ei päihdytä</a:t>
            </a:r>
          </a:p>
          <a:p>
            <a:r>
              <a:rPr lang="fi-FI" altLang="en-FI" dirty="0"/>
              <a:t>aiheuttaa psyykkistä ja fyysistä riippuvuutta</a:t>
            </a:r>
          </a:p>
          <a:p>
            <a:r>
              <a:rPr lang="fi-FI" altLang="en-FI" dirty="0"/>
              <a:t>kannabiksen käytön haitat sitä suuremmat, mitä nuorempana käytön aloittaa</a:t>
            </a:r>
          </a:p>
          <a:p>
            <a:r>
              <a:rPr lang="fi-FI" altLang="en-FI" dirty="0"/>
              <a:t>käytön haitat liittyvät niin fyysiseen kuin psyykkiseen ja sosiaaliseen terveyteen</a:t>
            </a:r>
          </a:p>
          <a:p>
            <a:r>
              <a:rPr lang="fi-FI" altLang="en-FI" dirty="0"/>
              <a:t>merkittävä yhteys mielenterveyden riskeihin</a:t>
            </a:r>
            <a:endParaRPr lang="fi-FI" altLang="en-FI" dirty="0"/>
          </a:p>
        </p:txBody>
      </p:sp>
    </p:spTree>
    <p:extLst>
      <p:ext uri="{BB962C8B-B14F-4D97-AF65-F5344CB8AC3E}">
        <p14:creationId xmlns:p14="http://schemas.microsoft.com/office/powerpoint/2010/main" val="1379701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pohdintaa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fi-FI" dirty="0"/>
              <a:t>Millä </a:t>
            </a:r>
            <a:r>
              <a:rPr lang="fi-FI" dirty="0" smtClean="0"/>
              <a:t>argumenteilla </a:t>
            </a:r>
            <a:r>
              <a:rPr lang="fi-FI" dirty="0"/>
              <a:t>kannabiksen </a:t>
            </a:r>
            <a:r>
              <a:rPr lang="fi-FI" dirty="0" err="1"/>
              <a:t>dekriminalisointia</a:t>
            </a:r>
            <a:r>
              <a:rPr lang="fi-FI" dirty="0"/>
              <a:t> voidaan kannattaa? </a:t>
            </a:r>
            <a:endParaRPr lang="fi-FI" dirty="0" smtClean="0"/>
          </a:p>
          <a:p>
            <a:pPr marL="457200" indent="-457200">
              <a:buFont typeface="+mj-lt"/>
              <a:buAutoNum type="arabicPeriod"/>
              <a:defRPr/>
            </a:pPr>
            <a:r>
              <a:rPr lang="fi-FI" dirty="0" smtClean="0"/>
              <a:t>Entä </a:t>
            </a:r>
            <a:r>
              <a:rPr lang="fi-FI" dirty="0"/>
              <a:t>millä argumenteilla vastustaa</a:t>
            </a:r>
            <a:r>
              <a:rPr lang="fi-FI" dirty="0" smtClean="0"/>
              <a:t>?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fi-FI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fi-FI" b="1" i="1" dirty="0" smtClean="0">
                <a:solidFill>
                  <a:srgbClr val="F37D7D"/>
                </a:solidFill>
              </a:rPr>
              <a:t>”Ristiriitaisia </a:t>
            </a:r>
            <a:r>
              <a:rPr lang="fi-FI" b="1" i="1" dirty="0">
                <a:solidFill>
                  <a:srgbClr val="F37D7D"/>
                </a:solidFill>
              </a:rPr>
              <a:t>näkemyksiä kannabiksen asemasta </a:t>
            </a:r>
            <a:r>
              <a:rPr lang="fi-FI" b="1" i="1" dirty="0" smtClean="0">
                <a:solidFill>
                  <a:srgbClr val="F37D7D"/>
                </a:solidFill>
              </a:rPr>
              <a:t>lainsäädännössä</a:t>
            </a:r>
            <a:r>
              <a:rPr lang="fi-FI" b="1" dirty="0" smtClean="0">
                <a:solidFill>
                  <a:srgbClr val="F37D7D"/>
                </a:solidFill>
              </a:rPr>
              <a:t>” -tekstistä löytyy vastauksia kysymyksiin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20978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Kannabis ja muuntohuumeet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fi-FI" b="1" dirty="0">
                <a:solidFill>
                  <a:srgbClr val="F37D7D"/>
                </a:solidFill>
                <a:cs typeface="Times New Roman" pitchFamily="18" charset="0"/>
              </a:rPr>
              <a:t>Kannabis</a:t>
            </a:r>
            <a:r>
              <a:rPr lang="fi-FI" b="1" dirty="0">
                <a:cs typeface="Times New Roman" pitchFamily="18" charset="0"/>
              </a:rPr>
              <a:t> </a:t>
            </a:r>
          </a:p>
          <a:p>
            <a:pPr lvl="1">
              <a:defRPr/>
            </a:pPr>
            <a:r>
              <a:rPr lang="fi-FI" sz="2200" dirty="0">
                <a:cs typeface="Times New Roman" pitchFamily="18" charset="0"/>
              </a:rPr>
              <a:t>vaikuttava aine elimistöön varastoituva THC</a:t>
            </a:r>
          </a:p>
          <a:p>
            <a:pPr lvl="1">
              <a:defRPr/>
            </a:pPr>
            <a:r>
              <a:rPr lang="fi-FI" sz="2200" dirty="0">
                <a:cs typeface="Times New Roman" pitchFamily="18" charset="0"/>
              </a:rPr>
              <a:t>vaikutus eri yksilöille erilainen, kts. oppikirjassa oleva taulukko</a:t>
            </a:r>
          </a:p>
          <a:p>
            <a:pPr lvl="1">
              <a:defRPr/>
            </a:pPr>
            <a:r>
              <a:rPr lang="fi-FI" sz="2200" dirty="0">
                <a:cs typeface="Times New Roman" pitchFamily="18" charset="0"/>
              </a:rPr>
              <a:t>haitat sekä välittömiä että pitkäaikaisia, myös mielenterveyshaitat ilmeisiä</a:t>
            </a:r>
            <a:endParaRPr lang="en-US" sz="2200" dirty="0">
              <a:cs typeface="Times New Roman" pitchFamily="18" charset="0"/>
            </a:endParaRPr>
          </a:p>
          <a:p>
            <a:pPr>
              <a:defRPr/>
            </a:pPr>
            <a:r>
              <a:rPr lang="fi-FI" b="1" dirty="0">
                <a:solidFill>
                  <a:srgbClr val="F37D7D"/>
                </a:solidFill>
                <a:cs typeface="Times New Roman" pitchFamily="18" charset="0"/>
              </a:rPr>
              <a:t>Muuntohuumeet</a:t>
            </a:r>
            <a:r>
              <a:rPr lang="fi-FI" dirty="0">
                <a:cs typeface="Times New Roman" pitchFamily="18" charset="0"/>
              </a:rPr>
              <a:t> eli ns. </a:t>
            </a:r>
            <a:r>
              <a:rPr lang="fi-FI" dirty="0" err="1">
                <a:cs typeface="Times New Roman" pitchFamily="18" charset="0"/>
              </a:rPr>
              <a:t>desing</a:t>
            </a:r>
            <a:r>
              <a:rPr lang="fi-FI" dirty="0">
                <a:cs typeface="Times New Roman" pitchFamily="18" charset="0"/>
              </a:rPr>
              <a:t>-huumeet ovat synteettisiä aineita, jotka jäljittelevät perinteisiä huumeita </a:t>
            </a:r>
            <a:r>
              <a:rPr lang="fi-FI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  <a:sym typeface="Wingdings 3"/>
              </a:rPr>
              <a:t></a:t>
            </a:r>
            <a:r>
              <a:rPr lang="fi-FI" dirty="0">
                <a:cs typeface="Times New Roman" pitchFamily="18" charset="0"/>
                <a:sym typeface="Wingdings 3"/>
              </a:rPr>
              <a:t> </a:t>
            </a:r>
            <a:r>
              <a:rPr lang="fi-FI" dirty="0">
                <a:cs typeface="Times New Roman" pitchFamily="18" charset="0"/>
              </a:rPr>
              <a:t>pidetään erittäin vaarallisina</a:t>
            </a:r>
          </a:p>
          <a:p>
            <a:pPr>
              <a:defRPr/>
            </a:pPr>
            <a:r>
              <a:rPr lang="fi-FI" dirty="0">
                <a:cs typeface="Times New Roman" pitchFamily="18" charset="0"/>
              </a:rPr>
              <a:t>Myös </a:t>
            </a:r>
            <a:r>
              <a:rPr lang="fi-FI" b="1" dirty="0">
                <a:solidFill>
                  <a:srgbClr val="F37D7D"/>
                </a:solidFill>
                <a:cs typeface="Times New Roman" pitchFamily="18" charset="0"/>
              </a:rPr>
              <a:t>lääkkeiden</a:t>
            </a:r>
            <a:r>
              <a:rPr lang="fi-FI" dirty="0">
                <a:cs typeface="Times New Roman" pitchFamily="18" charset="0"/>
              </a:rPr>
              <a:t> käyttö huumeena on lisääntynyt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63786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>
                <a:cs typeface="Times New Roman" panose="02020603050405020304" pitchFamily="18" charset="0"/>
              </a:rPr>
              <a:t>Pohtikaa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altLang="fi-FI" dirty="0" smtClean="0">
                <a:cs typeface="Times New Roman" panose="02020603050405020304" pitchFamily="18" charset="0"/>
              </a:rPr>
              <a:t>,miksi </a:t>
            </a:r>
            <a:r>
              <a:rPr lang="fi-FI" altLang="fi-FI" dirty="0">
                <a:cs typeface="Times New Roman" panose="02020603050405020304" pitchFamily="18" charset="0"/>
              </a:rPr>
              <a:t>varoitukset eivät mene kaikille perille, vaan </a:t>
            </a:r>
            <a:r>
              <a:rPr lang="fi-FI" altLang="fi-FI" dirty="0" smtClean="0">
                <a:cs typeface="Times New Roman" panose="02020603050405020304" pitchFamily="18" charset="0"/>
              </a:rPr>
              <a:t>huumeiden </a:t>
            </a:r>
            <a:r>
              <a:rPr lang="fi-FI" altLang="fi-FI" dirty="0">
                <a:cs typeface="Times New Roman" panose="02020603050405020304" pitchFamily="18" charset="0"/>
              </a:rPr>
              <a:t>käyttöä, myös huumekuolemia, ilmenee aivan tavallisten nuorten parissa. Mikä huumeiden käytössä houkuttaa riskeistä ja laittomuudesta huolimatta? </a:t>
            </a:r>
            <a:endParaRPr lang="en-US" altLang="fi-FI" dirty="0">
              <a:cs typeface="Times New Roman" panose="02020603050405020304" pitchFamily="18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5518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>
                <a:cs typeface="Times New Roman" panose="02020603050405020304" pitchFamily="18" charset="0"/>
              </a:rPr>
              <a:t>Huumeet yhteiskunnassa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altLang="fi-FI" dirty="0">
                <a:cs typeface="Times New Roman" panose="02020603050405020304" pitchFamily="18" charset="0"/>
              </a:rPr>
              <a:t>kehitys- ja terveysriskit sikiölle merkittäviä</a:t>
            </a:r>
          </a:p>
          <a:p>
            <a:r>
              <a:rPr lang="fi-FI" altLang="fi-FI" dirty="0">
                <a:cs typeface="Times New Roman" panose="02020603050405020304" pitchFamily="18" charset="0"/>
              </a:rPr>
              <a:t>kaikki huumeet Suomessa laittomia </a:t>
            </a:r>
          </a:p>
          <a:p>
            <a:r>
              <a:rPr lang="fi-FI" altLang="fi-FI" dirty="0">
                <a:cs typeface="Times New Roman" panose="02020603050405020304" pitchFamily="18" charset="0"/>
              </a:rPr>
              <a:t>erilaisin yhteiskunnallisin toimenpitein pyritään ensisijaisesti ehkäisemään käyttöä, tarvittaessa estämään käytön haittoja</a:t>
            </a:r>
          </a:p>
          <a:p>
            <a:r>
              <a:rPr lang="fi-FI" altLang="fi-FI" dirty="0">
                <a:cs typeface="Times New Roman" panose="02020603050405020304" pitchFamily="18" charset="0"/>
              </a:rPr>
              <a:t>käyttö voidaan testata esim. työpaikoilla</a:t>
            </a:r>
          </a:p>
          <a:p>
            <a:r>
              <a:rPr lang="fi-FI" altLang="fi-FI" dirty="0">
                <a:cs typeface="Times New Roman" panose="02020603050405020304" pitchFamily="18" charset="0"/>
              </a:rPr>
              <a:t>huumekauppa on osa kansainvälistä rikollisuutta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15716832"/>
      </p:ext>
    </p:extLst>
  </p:cSld>
  <p:clrMapOvr>
    <a:masterClrMapping/>
  </p:clrMapOvr>
</p:sld>
</file>

<file path=ppt/theme/theme1.xml><?xml version="1.0" encoding="utf-8"?>
<a:theme xmlns:a="http://schemas.openxmlformats.org/drawingml/2006/main" name="Pisara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Pisara</Template>
  <TotalTime>10</TotalTime>
  <Words>312</Words>
  <Application>Microsoft Office PowerPoint</Application>
  <PresentationFormat>Laajakuva</PresentationFormat>
  <Paragraphs>57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7" baseType="lpstr">
      <vt:lpstr>Arial</vt:lpstr>
      <vt:lpstr>Cambria</vt:lpstr>
      <vt:lpstr>Times New Roman</vt:lpstr>
      <vt:lpstr>Tw Cen MT</vt:lpstr>
      <vt:lpstr>Wingdings 3</vt:lpstr>
      <vt:lpstr>Pisara</vt:lpstr>
      <vt:lpstr>Te 2 kpl 14</vt:lpstr>
      <vt:lpstr>PowerPoint-esitys</vt:lpstr>
      <vt:lpstr>Mitä huumeet ovat?</vt:lpstr>
      <vt:lpstr>Narkomania = huumeriippuvuus </vt:lpstr>
      <vt:lpstr>kannabis</vt:lpstr>
      <vt:lpstr>pohdintaa</vt:lpstr>
      <vt:lpstr>Kannabis ja muuntohuumeet</vt:lpstr>
      <vt:lpstr>Pohtikaa</vt:lpstr>
      <vt:lpstr>Huumeet yhteiskunnassa</vt:lpstr>
      <vt:lpstr>PowerPoint-esitys</vt:lpstr>
      <vt:lpstr>Jos ehditään tunnilla</vt:lpstr>
    </vt:vector>
  </TitlesOfParts>
  <Company>Siikalatvan kunta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 2 kpl 14</dc:title>
  <dc:creator>Marja Valkama</dc:creator>
  <cp:lastModifiedBy>Marja Valkama</cp:lastModifiedBy>
  <cp:revision>16</cp:revision>
  <dcterms:created xsi:type="dcterms:W3CDTF">2023-05-17T09:46:24Z</dcterms:created>
  <dcterms:modified xsi:type="dcterms:W3CDTF">2023-05-17T09:56:34Z</dcterms:modified>
</cp:coreProperties>
</file>