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267" r:id="rId11"/>
    <p:sldId id="268" r:id="rId12"/>
    <p:sldId id="270" r:id="rId13"/>
    <p:sldId id="26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TE 2 kpl 13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alkoholi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25418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>
                <a:cs typeface="Times New Roman" panose="02020603050405020304" pitchFamily="18" charset="0"/>
              </a:rPr>
              <a:t>Alkoholin kulutus Suomessa 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defRPr/>
            </a:pPr>
            <a:r>
              <a:rPr lang="fi-FI" dirty="0">
                <a:cs typeface="Times New Roman" pitchFamily="18" charset="0"/>
              </a:rPr>
              <a:t>Alkoholittomien juomien suosio kasvussa</a:t>
            </a:r>
          </a:p>
          <a:p>
            <a:pPr>
              <a:defRPr/>
            </a:pPr>
            <a:r>
              <a:rPr lang="fi-FI" dirty="0">
                <a:cs typeface="Times New Roman" pitchFamily="18" charset="0"/>
              </a:rPr>
              <a:t>Suomessa kulutus suurta, osittain polarisoitunutta</a:t>
            </a:r>
          </a:p>
          <a:p>
            <a:pPr>
              <a:defRPr/>
            </a:pPr>
            <a:r>
              <a:rPr lang="fi-FI" dirty="0">
                <a:cs typeface="Times New Roman" pitchFamily="18" charset="0"/>
              </a:rPr>
              <a:t>Nuorten alkoholin käyttö vähentynyt</a:t>
            </a:r>
          </a:p>
          <a:p>
            <a:pPr>
              <a:defRPr/>
            </a:pPr>
            <a:r>
              <a:rPr lang="fi-FI" dirty="0">
                <a:cs typeface="Times New Roman" pitchFamily="18" charset="0"/>
              </a:rPr>
              <a:t>Käytön kohtuurajat ja riskirajat määritelty</a:t>
            </a:r>
          </a:p>
          <a:p>
            <a:pPr>
              <a:defRPr/>
            </a:pPr>
            <a:r>
              <a:rPr lang="fi-FI" dirty="0">
                <a:cs typeface="Times New Roman" pitchFamily="18" charset="0"/>
              </a:rPr>
              <a:t>Haitat akuutteja tai kroonisia</a:t>
            </a:r>
          </a:p>
          <a:p>
            <a:pPr>
              <a:defRPr/>
            </a:pPr>
            <a:r>
              <a:rPr lang="fi-FI" dirty="0">
                <a:cs typeface="Times New Roman" pitchFamily="18" charset="0"/>
              </a:rPr>
              <a:t>Haitat naisen elimistölle miehiä suuremmat</a:t>
            </a:r>
          </a:p>
          <a:p>
            <a:pPr>
              <a:defRPr/>
            </a:pPr>
            <a:r>
              <a:rPr lang="fi-FI" dirty="0">
                <a:cs typeface="Times New Roman" pitchFamily="18" charset="0"/>
              </a:rPr>
              <a:t>Pitkäaikainen ja/tai runsas käyttö terveyshaitta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4335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>
                <a:cs typeface="Times New Roman" panose="02020603050405020304" pitchFamily="18" charset="0"/>
              </a:rPr>
              <a:t>Suomalainen alkoholipolitiikka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altLang="fi-FI" dirty="0">
                <a:cs typeface="Times New Roman" panose="02020603050405020304" pitchFamily="18" charset="0"/>
              </a:rPr>
              <a:t>Juomisen yhteiskunnallinen taakka taloudellisesti suuri Suomessa</a:t>
            </a:r>
          </a:p>
          <a:p>
            <a:r>
              <a:rPr lang="fi-FI" altLang="fi-FI" dirty="0">
                <a:cs typeface="Times New Roman" panose="02020603050405020304" pitchFamily="18" charset="0"/>
              </a:rPr>
              <a:t>Laki säätelee myyntiä ja mainontaa</a:t>
            </a:r>
          </a:p>
          <a:p>
            <a:r>
              <a:rPr lang="fi-FI" altLang="fi-FI" dirty="0">
                <a:cs typeface="Times New Roman" panose="02020603050405020304" pitchFamily="18" charset="0"/>
              </a:rPr>
              <a:t>Alkon monopoli, verotus ja saatavuuden rajoittaminen osa suomalaista alkoholipolitiikkaa</a:t>
            </a:r>
          </a:p>
          <a:p>
            <a:r>
              <a:rPr lang="fi-FI" altLang="fi-FI" dirty="0">
                <a:cs typeface="Times New Roman" panose="02020603050405020304" pitchFamily="18" charset="0"/>
              </a:rPr>
              <a:t>Nuorten alkoholin käyttöä pyritään ehkäisemään monin </a:t>
            </a:r>
            <a:r>
              <a:rPr lang="fi-FI" altLang="fi-FI" dirty="0" smtClean="0">
                <a:cs typeface="Times New Roman" panose="02020603050405020304" pitchFamily="18" charset="0"/>
              </a:rPr>
              <a:t>keinoin</a:t>
            </a:r>
          </a:p>
          <a:p>
            <a:r>
              <a:rPr lang="fi-FI" altLang="fi-FI" dirty="0" smtClean="0">
                <a:cs typeface="Times New Roman" panose="02020603050405020304" pitchFamily="18" charset="0"/>
              </a:rPr>
              <a:t>Miksi poliittisilla keinoilla ei pystytä ehkäisemään alkoholin haittoja niin hyvin kuin haluttaisiin?</a:t>
            </a:r>
            <a:endParaRPr lang="fi-FI" altLang="fi-FI" dirty="0">
              <a:cs typeface="Times New Roman" panose="02020603050405020304" pitchFamily="18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099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1689629" y="8720"/>
            <a:ext cx="10364451" cy="1596177"/>
          </a:xfrm>
        </p:spPr>
        <p:txBody>
          <a:bodyPr/>
          <a:lstStyle/>
          <a:p>
            <a:endParaRPr lang="fi-FI"/>
          </a:p>
        </p:txBody>
      </p:sp>
      <p:pic>
        <p:nvPicPr>
          <p:cNvPr id="7" name="Kuva 3">
            <a:extLst>
              <a:ext uri="{FF2B5EF4-FFF2-40B4-BE49-F238E27FC236}">
                <a16:creationId xmlns:a16="http://schemas.microsoft.com/office/drawing/2014/main" id="{72D3BD18-35D5-B04C-B02B-0EEF7F90B78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28" y="1701944"/>
            <a:ext cx="5606472" cy="499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orakulmio 5">
            <a:extLst>
              <a:ext uri="{FF2B5EF4-FFF2-40B4-BE49-F238E27FC236}">
                <a16:creationId xmlns:a16="http://schemas.microsoft.com/office/drawing/2014/main" id="{CAD2FE2C-35C4-3E47-8D88-FBAF9BEFFA5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prstGeom prst="rect">
            <a:avLst/>
          </a:prstGeom>
          <a:solidFill>
            <a:srgbClr val="F37D7D"/>
          </a:solidFill>
          <a:ln>
            <a:solidFill>
              <a:srgbClr val="F37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400" dirty="0">
                <a:latin typeface="Cambria" panose="02040503050406030204" pitchFamily="18" charset="0"/>
                <a:cs typeface="Times New Roman" pitchFamily="18" charset="0"/>
              </a:rPr>
              <a:t>Tutki kuvaa.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400" dirty="0">
                <a:latin typeface="Cambria" panose="02040503050406030204" pitchFamily="18" charset="0"/>
                <a:cs typeface="Times New Roman" pitchFamily="18" charset="0"/>
              </a:rPr>
              <a:t>Arvioi tämän kaltaisen nuorille suunnatun alkoholivalistuksen vaikuttavuutta.</a:t>
            </a:r>
            <a:endParaRPr lang="fi-FI" sz="2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71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kotitehtävät</a:t>
            </a:r>
            <a:endParaRPr lang="fi-FI"/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 smtClean="0"/>
              <a:t>Kirjan tehtävät 1 ja 3 s. 179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91390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 err="1" smtClean="0"/>
              <a:t>mIten</a:t>
            </a:r>
            <a:r>
              <a:rPr lang="fi-FI" dirty="0" smtClean="0"/>
              <a:t> nuorten alkoholin käyttöön voi vaikuttaa?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73996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cs typeface="Times New Roman" pitchFamily="18" charset="0"/>
              </a:rPr>
              <a:t>Lue </a:t>
            </a:r>
            <a:r>
              <a:rPr lang="fi-FI" i="1" dirty="0">
                <a:cs typeface="Times New Roman" pitchFamily="18" charset="0"/>
              </a:rPr>
              <a:t>luvun aloitusteksti </a:t>
            </a:r>
            <a:r>
              <a:rPr lang="fi-FI" dirty="0">
                <a:cs typeface="Times New Roman" pitchFamily="18" charset="0"/>
              </a:rPr>
              <a:t>ja kappale </a:t>
            </a:r>
            <a:r>
              <a:rPr lang="fi-FI" i="1" dirty="0">
                <a:cs typeface="Times New Roman" pitchFamily="18" charset="0"/>
              </a:rPr>
              <a:t>Alkoholi nautintoaineena</a:t>
            </a:r>
            <a:r>
              <a:rPr lang="fi-FI" dirty="0">
                <a:cs typeface="Times New Roman" pitchFamily="18" charset="0"/>
              </a:rPr>
              <a:t>.</a:t>
            </a:r>
            <a:br>
              <a:rPr lang="fi-FI" dirty="0">
                <a:cs typeface="Times New Roman" pitchFamily="18" charset="0"/>
              </a:rPr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  <a:defRPr/>
            </a:pPr>
            <a:endParaRPr lang="fi-FI" dirty="0">
              <a:cs typeface="Times New Roman" pitchFamily="18" charset="0"/>
            </a:endParaRPr>
          </a:p>
          <a:p>
            <a:pPr>
              <a:buNone/>
              <a:defRPr/>
            </a:pPr>
            <a:r>
              <a:rPr lang="fi-FI" b="1" dirty="0">
                <a:solidFill>
                  <a:srgbClr val="F37D7D"/>
                </a:solidFill>
                <a:cs typeface="Times New Roman" pitchFamily="18" charset="0"/>
              </a:rPr>
              <a:t>Mikä luvun alussa mainittu alkoholin haitta on sinusta yllättävin?</a:t>
            </a:r>
          </a:p>
          <a:p>
            <a:pPr>
              <a:buNone/>
              <a:defRPr/>
            </a:pPr>
            <a:r>
              <a:rPr lang="fi-FI" b="1" dirty="0">
                <a:solidFill>
                  <a:srgbClr val="F37D7D"/>
                </a:solidFill>
                <a:cs typeface="Times New Roman" pitchFamily="18" charset="0"/>
              </a:rPr>
              <a:t>Miten sinun lähipiirissäsi suhtaudutaan alkoholin käyttöön?</a:t>
            </a:r>
          </a:p>
          <a:p>
            <a:pPr>
              <a:buNone/>
              <a:defRPr/>
            </a:pPr>
            <a:endParaRPr lang="fi-FI" dirty="0">
              <a:cs typeface="Times New Roman" pitchFamily="18" charset="0"/>
            </a:endParaRPr>
          </a:p>
          <a:p>
            <a:pPr>
              <a:defRPr/>
            </a:pPr>
            <a:r>
              <a:rPr lang="fi-FI" dirty="0">
                <a:cs typeface="Times New Roman" pitchFamily="18" charset="0"/>
              </a:rPr>
              <a:t>Alkoholi on keskushermostoa rauhoittava aine </a:t>
            </a:r>
            <a:r>
              <a:rPr lang="fi-FI" dirty="0">
                <a:solidFill>
                  <a:schemeClr val="accent2">
                    <a:lumMod val="60000"/>
                    <a:lumOff val="40000"/>
                  </a:schemeClr>
                </a:solidFill>
                <a:cs typeface="Times New Roman" pitchFamily="18" charset="0"/>
                <a:sym typeface="Wingdings 3"/>
              </a:rPr>
              <a:t></a:t>
            </a:r>
            <a:r>
              <a:rPr lang="fi-FI" dirty="0">
                <a:cs typeface="Times New Roman" pitchFamily="18" charset="0"/>
              </a:rPr>
              <a:t> humalan vaikutukset toimintoja lamaannuttavia </a:t>
            </a:r>
          </a:p>
          <a:p>
            <a:pPr>
              <a:defRPr/>
            </a:pPr>
            <a:r>
              <a:rPr lang="fi-FI" dirty="0">
                <a:cs typeface="Times New Roman" pitchFamily="18" charset="0"/>
              </a:rPr>
              <a:t>Juoman alkoholipitoisuus ilmoitetaan tilavuusprosentteina.</a:t>
            </a:r>
          </a:p>
          <a:p>
            <a:pPr>
              <a:defRPr/>
            </a:pPr>
            <a:r>
              <a:rPr lang="fi-FI" dirty="0">
                <a:cs typeface="Times New Roman" pitchFamily="18" charset="0"/>
              </a:rPr>
              <a:t>Elimistön alkoholipitoisuus ilmoitetaan promilleina tai milligrammoina uloshengitysilmasta.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78674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Alkoholiannosten määrä eri juomissa</a:t>
            </a: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B44E2718-4435-471C-A7B2-9393E6D09AF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78306" y="2366963"/>
            <a:ext cx="4977587" cy="3424237"/>
          </a:xfrm>
          <a:prstGeom prst="rect">
            <a:avLst/>
          </a:prstGeom>
        </p:spPr>
      </p:pic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B89BC2D8-22D2-41CC-AFBC-1903B23CA373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6172200" y="2527519"/>
            <a:ext cx="5105400" cy="310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7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cs typeface="Times New Roman" pitchFamily="18" charset="0"/>
              </a:rPr>
              <a:t>Alkoholin imeytymiseen ja humalan voimakkuuteen vaikuttavat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Tekstin paikkamerkki 8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fi-FI" dirty="0" smtClean="0"/>
              <a:t>Sietokyky</a:t>
            </a:r>
          </a:p>
          <a:p>
            <a:r>
              <a:rPr lang="fi-FI" dirty="0" smtClean="0"/>
              <a:t>Sukupuoli</a:t>
            </a:r>
          </a:p>
          <a:p>
            <a:r>
              <a:rPr lang="fi-FI" dirty="0" smtClean="0"/>
              <a:t>Paino ikä</a:t>
            </a:r>
          </a:p>
          <a:p>
            <a:r>
              <a:rPr lang="fi-FI" dirty="0" smtClean="0"/>
              <a:t>Hormonaaliset tekijät</a:t>
            </a:r>
          </a:p>
          <a:p>
            <a:r>
              <a:rPr lang="fi-FI" dirty="0" smtClean="0"/>
              <a:t>Unen puute</a:t>
            </a:r>
          </a:p>
          <a:p>
            <a:r>
              <a:rPr lang="fi-FI" dirty="0" smtClean="0"/>
              <a:t>Ruoka</a:t>
            </a:r>
          </a:p>
          <a:p>
            <a:endParaRPr lang="fi-FI" dirty="0"/>
          </a:p>
        </p:txBody>
      </p:sp>
      <p:sp>
        <p:nvSpPr>
          <p:cNvPr id="10" name="Nuoli oikealle 13">
            <a:extLst>
              <a:ext uri="{FF2B5EF4-FFF2-40B4-BE49-F238E27FC236}">
                <a16:creationId xmlns:a16="http://schemas.microsoft.com/office/drawing/2014/main" id="{C697EA5F-334D-8C4E-B664-D51AF91F8255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prstGeom prst="rightArrow">
            <a:avLst/>
          </a:prstGeom>
          <a:solidFill>
            <a:srgbClr val="F37D7D"/>
          </a:solidFill>
          <a:ln>
            <a:solidFill>
              <a:srgbClr val="F37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ALKOHOLIN MÄÄRÄ</a:t>
            </a:r>
          </a:p>
        </p:txBody>
      </p:sp>
      <p:sp>
        <p:nvSpPr>
          <p:cNvPr id="11" name="Tekstin paikkamerkki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2" name="Kuva 14">
            <a:extLst>
              <a:ext uri="{FF2B5EF4-FFF2-40B4-BE49-F238E27FC236}">
                <a16:creationId xmlns:a16="http://schemas.microsoft.com/office/drawing/2014/main" id="{C2E53464-0E49-7C45-8050-372FA67600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944" y="3086649"/>
            <a:ext cx="3183073" cy="3182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105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>
                <a:cs typeface="Times New Roman" panose="02020603050405020304" pitchFamily="18" charset="0"/>
              </a:rPr>
              <a:t>Alkoholi aiheuttaa humalan</a:t>
            </a:r>
            <a:endParaRPr lang="fi-FI" dirty="0"/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altLang="fi-FI" dirty="0">
                <a:cs typeface="Times New Roman" panose="02020603050405020304" pitchFamily="18" charset="0"/>
              </a:rPr>
              <a:t>lamauttaa keskushermostoa</a:t>
            </a:r>
          </a:p>
          <a:p>
            <a:r>
              <a:rPr lang="fi-FI" altLang="fi-FI" dirty="0">
                <a:cs typeface="Times New Roman" panose="02020603050405020304" pitchFamily="18" charset="0"/>
              </a:rPr>
              <a:t>heikentää reaktionopeutta, arvostelukykyä ja tarkkaavaisuutta</a:t>
            </a:r>
          </a:p>
          <a:p>
            <a:r>
              <a:rPr lang="fi-FI" altLang="fi-FI" dirty="0">
                <a:cs typeface="Times New Roman" panose="02020603050405020304" pitchFamily="18" charset="0"/>
              </a:rPr>
              <a:t>laskee verensokeria</a:t>
            </a:r>
          </a:p>
          <a:p>
            <a:r>
              <a:rPr lang="fi-FI" altLang="fi-FI" dirty="0">
                <a:cs typeface="Times New Roman" panose="02020603050405020304" pitchFamily="18" charset="0"/>
              </a:rPr>
              <a:t>rasittaa maksaa</a:t>
            </a:r>
          </a:p>
          <a:p>
            <a:r>
              <a:rPr lang="fi-FI" altLang="fi-FI" dirty="0">
                <a:cs typeface="Times New Roman" panose="02020603050405020304" pitchFamily="18" charset="0"/>
              </a:rPr>
              <a:t>rasittaa sydän- ja verenkiertoelimistöä</a:t>
            </a:r>
          </a:p>
          <a:p>
            <a:r>
              <a:rPr lang="fi-FI" altLang="fi-FI" dirty="0">
                <a:cs typeface="Times New Roman" panose="02020603050405020304" pitchFamily="18" charset="0"/>
              </a:rPr>
              <a:t>aiheuttaa vieroitusoireita </a:t>
            </a:r>
            <a:r>
              <a:rPr lang="fi-FI" altLang="fi-FI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fi-FI" alt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2297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>
                <a:cs typeface="Times New Roman" panose="02020603050405020304" pitchFamily="18" charset="0"/>
              </a:rPr>
              <a:t>Alkoholi aiheuttaa humalan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913774" y="1838036"/>
            <a:ext cx="10363826" cy="4562764"/>
          </a:xfrm>
        </p:spPr>
        <p:txBody>
          <a:bodyPr>
            <a:normAutofit fontScale="92500" lnSpcReduction="10000"/>
          </a:bodyPr>
          <a:lstStyle/>
          <a:p>
            <a:pPr lvl="1">
              <a:defRPr/>
            </a:pPr>
            <a:r>
              <a:rPr lang="fi-FI" sz="2200" dirty="0">
                <a:cs typeface="Times New Roman" pitchFamily="18" charset="0"/>
              </a:rPr>
              <a:t>maksasairaudet, muutokset haimassa</a:t>
            </a:r>
          </a:p>
          <a:p>
            <a:pPr lvl="1">
              <a:defRPr/>
            </a:pPr>
            <a:r>
              <a:rPr lang="fi-FI" sz="2200" dirty="0">
                <a:cs typeface="Times New Roman" pitchFamily="18" charset="0"/>
              </a:rPr>
              <a:t>sydän- ja verenkiertoelimistön haitat</a:t>
            </a:r>
          </a:p>
          <a:p>
            <a:pPr lvl="1">
              <a:defRPr/>
            </a:pPr>
            <a:r>
              <a:rPr lang="fi-FI" sz="2200" dirty="0">
                <a:cs typeface="Times New Roman" pitchFamily="18" charset="0"/>
              </a:rPr>
              <a:t>lihominen</a:t>
            </a:r>
          </a:p>
          <a:p>
            <a:pPr lvl="1">
              <a:defRPr/>
            </a:pPr>
            <a:r>
              <a:rPr lang="fi-FI" sz="2200" dirty="0">
                <a:cs typeface="Times New Roman" pitchFamily="18" charset="0"/>
              </a:rPr>
              <a:t>karsinogeeni</a:t>
            </a:r>
          </a:p>
          <a:p>
            <a:pPr lvl="1">
              <a:defRPr/>
            </a:pPr>
            <a:r>
              <a:rPr lang="fi-FI" sz="2200" dirty="0">
                <a:cs typeface="Times New Roman" pitchFamily="18" charset="0"/>
              </a:rPr>
              <a:t>muutokset aivoissa</a:t>
            </a:r>
          </a:p>
          <a:p>
            <a:pPr lvl="1">
              <a:defRPr/>
            </a:pPr>
            <a:r>
              <a:rPr lang="fi-FI" sz="2200" dirty="0">
                <a:cs typeface="Times New Roman" pitchFamily="18" charset="0"/>
              </a:rPr>
              <a:t>mielenterveyden haitat </a:t>
            </a:r>
          </a:p>
          <a:p>
            <a:pPr lvl="1">
              <a:defRPr/>
            </a:pPr>
            <a:r>
              <a:rPr lang="fi-FI" sz="2200" dirty="0">
                <a:cs typeface="Times New Roman" pitchFamily="18" charset="0"/>
              </a:rPr>
              <a:t>sosiaaliset haitat</a:t>
            </a:r>
          </a:p>
          <a:p>
            <a:pPr lvl="1">
              <a:defRPr/>
            </a:pPr>
            <a:r>
              <a:rPr lang="fi-FI" sz="2200" dirty="0">
                <a:cs typeface="Times New Roman" pitchFamily="18" charset="0"/>
              </a:rPr>
              <a:t>haitat sikiölle</a:t>
            </a:r>
          </a:p>
          <a:p>
            <a:pPr lvl="1">
              <a:defRPr/>
            </a:pPr>
            <a:r>
              <a:rPr lang="fi-FI" sz="2200" dirty="0">
                <a:cs typeface="Times New Roman" pitchFamily="18" charset="0"/>
              </a:rPr>
              <a:t>alkoholismi </a:t>
            </a:r>
          </a:p>
          <a:p>
            <a:pPr lvl="1">
              <a:defRPr/>
            </a:pPr>
            <a:r>
              <a:rPr lang="fi-FI" sz="2200" dirty="0">
                <a:cs typeface="Times New Roman" pitchFamily="18" charset="0"/>
              </a:rPr>
              <a:t>yhteisvaikutus lääkkeiden kanssa voi olla arvaamaton ja </a:t>
            </a:r>
            <a:r>
              <a:rPr lang="fi-FI" sz="2200" dirty="0" smtClean="0">
                <a:cs typeface="Times New Roman" pitchFamily="18" charset="0"/>
              </a:rPr>
              <a:t>vaarallinen (MIKSI???)</a:t>
            </a:r>
            <a:endParaRPr lang="fi-FI" sz="2200" dirty="0">
              <a:cs typeface="Times New Roman" pitchFamily="18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71891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4826A9BE-9630-4AA6-9244-29E511AD8E4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682177" y="2366963"/>
            <a:ext cx="6827645" cy="34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245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11" descr="Kuva, joka sisältää kohteen henkilö, puu, ulko, tyttö&#10;&#10;Kuvaus luotu automaattisesti">
            <a:extLst>
              <a:ext uri="{FF2B5EF4-FFF2-40B4-BE49-F238E27FC236}">
                <a16:creationId xmlns:a16="http://schemas.microsoft.com/office/drawing/2014/main" id="{647682FD-B422-46CB-806A-6A24D41F97E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814" y="2366963"/>
            <a:ext cx="4550571" cy="3424237"/>
          </a:xfrm>
          <a:prstGeom prst="rect">
            <a:avLst/>
          </a:prstGeom>
        </p:spPr>
      </p:pic>
      <p:sp>
        <p:nvSpPr>
          <p:cNvPr id="7" name="Suorakulmio 5">
            <a:extLst>
              <a:ext uri="{FF2B5EF4-FFF2-40B4-BE49-F238E27FC236}">
                <a16:creationId xmlns:a16="http://schemas.microsoft.com/office/drawing/2014/main" id="{87EEF22C-15A8-4343-978E-88B00483FD5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7673" y="2366963"/>
            <a:ext cx="5578764" cy="3978417"/>
          </a:xfrm>
          <a:prstGeom prst="rect">
            <a:avLst/>
          </a:prstGeom>
          <a:solidFill>
            <a:srgbClr val="F37D7D"/>
          </a:solidFill>
          <a:ln>
            <a:solidFill>
              <a:srgbClr val="F37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400" dirty="0">
                <a:latin typeface="Cambria" panose="02040503050406030204" pitchFamily="18" charset="0"/>
              </a:rPr>
              <a:t>Suomessa on yhä enemmän nuoria, jotka ovat tietoisesti valinneet, että heidän nuoruuteensa eivät päihteet kuulu.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2400" dirty="0">
              <a:latin typeface="Cambria" panose="020405030504060302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400" dirty="0">
                <a:latin typeface="Cambria" panose="02040503050406030204" pitchFamily="18" charset="0"/>
              </a:rPr>
              <a:t>Mitä tekijöitä tämän ilmiön taustalla voi olla?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41656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Pisara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Pisara</Template>
  <TotalTime>15</TotalTime>
  <Words>262</Words>
  <Application>Microsoft Office PowerPoint</Application>
  <PresentationFormat>Laajakuva</PresentationFormat>
  <Paragraphs>59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9" baseType="lpstr">
      <vt:lpstr>Arial</vt:lpstr>
      <vt:lpstr>Cambria</vt:lpstr>
      <vt:lpstr>Times New Roman</vt:lpstr>
      <vt:lpstr>Tw Cen MT</vt:lpstr>
      <vt:lpstr>Wingdings 3</vt:lpstr>
      <vt:lpstr>Pisara</vt:lpstr>
      <vt:lpstr>TE 2 kpl 13</vt:lpstr>
      <vt:lpstr>PowerPoint-esitys</vt:lpstr>
      <vt:lpstr>Lue luvun aloitusteksti ja kappale Alkoholi nautintoaineena. </vt:lpstr>
      <vt:lpstr>Alkoholiannosten määrä eri juomissa</vt:lpstr>
      <vt:lpstr>Alkoholin imeytymiseen ja humalan voimakkuuteen vaikuttavat</vt:lpstr>
      <vt:lpstr>Alkoholi aiheuttaa humalan</vt:lpstr>
      <vt:lpstr>Alkoholi aiheuttaa humalan</vt:lpstr>
      <vt:lpstr>PowerPoint-esitys</vt:lpstr>
      <vt:lpstr>PowerPoint-esitys</vt:lpstr>
      <vt:lpstr>Alkoholin kulutus Suomessa </vt:lpstr>
      <vt:lpstr>Suomalainen alkoholipolitiikka</vt:lpstr>
      <vt:lpstr>PowerPoint-esitys</vt:lpstr>
      <vt:lpstr>kotitehtävät</vt:lpstr>
    </vt:vector>
  </TitlesOfParts>
  <Company>Siikalatvan kunta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 2 kpl 13</dc:title>
  <dc:creator>Marja Valkama</dc:creator>
  <cp:lastModifiedBy>Marja Valkama</cp:lastModifiedBy>
  <cp:revision>12</cp:revision>
  <dcterms:created xsi:type="dcterms:W3CDTF">2023-05-17T09:30:47Z</dcterms:created>
  <dcterms:modified xsi:type="dcterms:W3CDTF">2023-05-17T09:58:31Z</dcterms:modified>
</cp:coreProperties>
</file>