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Te 2 </a:t>
            </a:r>
            <a:br>
              <a:rPr lang="fi-FI" dirty="0" smtClean="0"/>
            </a:br>
            <a:r>
              <a:rPr lang="fi-FI" dirty="0" smtClean="0"/>
              <a:t>luku 10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Riippuvuuden kehittyminen ja ehkäisy</a:t>
            </a:r>
          </a:p>
        </p:txBody>
      </p:sp>
    </p:spTree>
    <p:extLst>
      <p:ext uri="{BB962C8B-B14F-4D97-AF65-F5344CB8AC3E}">
        <p14:creationId xmlns:p14="http://schemas.microsoft.com/office/powerpoint/2010/main" val="4787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altLang="fi-FI" dirty="0">
                <a:solidFill>
                  <a:srgbClr val="2B3643"/>
                </a:solidFill>
              </a:rPr>
              <a:t>Miten voit auttaa ystävää, jolla huomaat olevan peli- tai päihderiippuvuuden tunnusmerkkejä?</a:t>
            </a:r>
            <a:endParaRPr lang="fi-FI" alt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6318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altLang="fi-FI" b="1" dirty="0"/>
              <a:t>mielihyvän</a:t>
            </a:r>
            <a:r>
              <a:rPr lang="fi-FI" altLang="fi-FI" dirty="0"/>
              <a:t> tärkeä merkitys</a:t>
            </a:r>
          </a:p>
          <a:p>
            <a:r>
              <a:rPr lang="fi-FI" altLang="fi-FI" b="1" dirty="0"/>
              <a:t>riippuvuuden biologisen mekanismin kehittyminen</a:t>
            </a:r>
          </a:p>
          <a:p>
            <a:r>
              <a:rPr lang="fi-FI" altLang="fi-FI" b="1" dirty="0"/>
              <a:t>fyysisen, psyykkisen ja sosiaalisen </a:t>
            </a:r>
            <a:r>
              <a:rPr lang="fi-FI" altLang="fi-FI" b="1" dirty="0" err="1"/>
              <a:t>addiktion</a:t>
            </a:r>
            <a:r>
              <a:rPr lang="fi-FI" altLang="fi-FI" b="1" dirty="0"/>
              <a:t> yhteen kietoutuminen</a:t>
            </a:r>
          </a:p>
          <a:p>
            <a:r>
              <a:rPr lang="fi-FI" altLang="fi-FI" dirty="0"/>
              <a:t>riippuvuuksien </a:t>
            </a:r>
            <a:r>
              <a:rPr lang="fi-FI" altLang="fi-FI" b="1" dirty="0"/>
              <a:t>ehkäisy</a:t>
            </a:r>
          </a:p>
          <a:p>
            <a:r>
              <a:rPr lang="fi-FI" altLang="fi-FI" dirty="0"/>
              <a:t>riippuvuuden </a:t>
            </a:r>
            <a:r>
              <a:rPr lang="fi-FI" altLang="fi-FI" b="1" dirty="0"/>
              <a:t>haitat</a:t>
            </a:r>
            <a:r>
              <a:rPr lang="fi-FI" altLang="fi-FI" dirty="0"/>
              <a:t> yksilölle, yhteisöille ja yhteiskunnalle</a:t>
            </a:r>
          </a:p>
          <a:p>
            <a:r>
              <a:rPr lang="fi-FI" altLang="fi-FI" b="1" dirty="0" err="1"/>
              <a:t>addiktiosta</a:t>
            </a:r>
            <a:r>
              <a:rPr lang="fi-FI" altLang="fi-FI" b="1" dirty="0"/>
              <a:t> vapautuminen </a:t>
            </a:r>
            <a:r>
              <a:rPr lang="fi-FI" altLang="fi-FI" dirty="0"/>
              <a:t>ja siihen liittyvä </a:t>
            </a:r>
            <a:r>
              <a:rPr lang="fi-FI" altLang="fi-FI" b="1" dirty="0"/>
              <a:t>hoito</a:t>
            </a:r>
          </a:p>
          <a:p>
            <a:endParaRPr lang="fi-FI" dirty="0"/>
          </a:p>
        </p:txBody>
      </p:sp>
      <p:sp>
        <p:nvSpPr>
          <p:cNvPr id="4" name="Otsikko 4">
            <a:extLst>
              <a:ext uri="{FF2B5EF4-FFF2-40B4-BE49-F238E27FC236}">
                <a16:creationId xmlns:a16="http://schemas.microsoft.com/office/drawing/2014/main" id="{FE78DB75-43BE-4354-B7B7-E2CAE715E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/>
              <a:t>Riippuvuuden kehittyminen ja ehkäisy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0867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kotitehtävät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smtClean="0"/>
              <a:t>S. 150</a:t>
            </a:r>
          </a:p>
          <a:p>
            <a:r>
              <a:rPr lang="fi-FI" dirty="0" err="1" smtClean="0"/>
              <a:t>Teht</a:t>
            </a:r>
            <a:r>
              <a:rPr lang="fi-FI" dirty="0" smtClean="0"/>
              <a:t>. </a:t>
            </a:r>
            <a:r>
              <a:rPr lang="fi-FI" smtClean="0"/>
              <a:t>1,3 ja 6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3584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mielihyvä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913774" y="1911927"/>
            <a:ext cx="10363826" cy="4479637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fi-FI" sz="2800" dirty="0" smtClean="0">
                <a:cs typeface="Times New Roman" pitchFamily="18" charset="0"/>
              </a:rPr>
              <a:t>Mikä on </a:t>
            </a:r>
            <a:r>
              <a:rPr lang="fi-FI" sz="2800" dirty="0">
                <a:cs typeface="Times New Roman" pitchFamily="18" charset="0"/>
              </a:rPr>
              <a:t>mielestäsi </a:t>
            </a:r>
            <a:r>
              <a:rPr lang="fi-FI" sz="2800" dirty="0" smtClean="0">
                <a:cs typeface="Times New Roman" pitchFamily="18" charset="0"/>
              </a:rPr>
              <a:t>parasta jäätelöä????</a:t>
            </a:r>
          </a:p>
          <a:p>
            <a:pPr>
              <a:defRPr/>
            </a:pPr>
            <a:r>
              <a:rPr lang="fi-FI" sz="2800" dirty="0" smtClean="0">
                <a:cs typeface="Times New Roman" pitchFamily="18" charset="0"/>
              </a:rPr>
              <a:t>Voitko tulla riippuvaiseksi jäätelöstä?</a:t>
            </a:r>
          </a:p>
          <a:p>
            <a:pPr>
              <a:defRPr/>
            </a:pPr>
            <a:r>
              <a:rPr lang="fi-FI" sz="2800" dirty="0" smtClean="0">
                <a:cs typeface="Times New Roman" pitchFamily="18" charset="0"/>
              </a:rPr>
              <a:t>ihmiselle </a:t>
            </a:r>
            <a:r>
              <a:rPr lang="fi-FI" sz="2800" dirty="0">
                <a:cs typeface="Times New Roman" pitchFamily="18" charset="0"/>
              </a:rPr>
              <a:t>tyypillinen tarve</a:t>
            </a:r>
          </a:p>
          <a:p>
            <a:pPr>
              <a:defRPr/>
            </a:pPr>
            <a:r>
              <a:rPr lang="fi-FI" sz="2800" dirty="0">
                <a:cs typeface="Times New Roman" pitchFamily="18" charset="0"/>
              </a:rPr>
              <a:t>lähteet monenlaisia</a:t>
            </a:r>
          </a:p>
          <a:p>
            <a:pPr>
              <a:defRPr/>
            </a:pPr>
            <a:r>
              <a:rPr lang="fi-FI" sz="2800" dirty="0">
                <a:cs typeface="Times New Roman" pitchFamily="18" charset="0"/>
              </a:rPr>
              <a:t>aivoissa mielihyväkeskus </a:t>
            </a:r>
          </a:p>
          <a:p>
            <a:pPr>
              <a:defRPr/>
            </a:pPr>
            <a:r>
              <a:rPr lang="fi-FI" sz="2800" dirty="0">
                <a:cs typeface="Times New Roman" pitchFamily="18" charset="0"/>
              </a:rPr>
              <a:t>välittäjäaine </a:t>
            </a:r>
            <a:r>
              <a:rPr lang="fi-FI" sz="2800" b="1" dirty="0">
                <a:solidFill>
                  <a:srgbClr val="F37D7D"/>
                </a:solidFill>
                <a:cs typeface="Times New Roman" pitchFamily="18" charset="0"/>
              </a:rPr>
              <a:t>dopamiini</a:t>
            </a:r>
            <a:r>
              <a:rPr lang="fi-FI" sz="2800" dirty="0">
                <a:cs typeface="Times New Roman" pitchFamily="18" charset="0"/>
              </a:rPr>
              <a:t> keskeinen mielihyvän kokemuksen synnyssä</a:t>
            </a:r>
          </a:p>
          <a:p>
            <a:pPr>
              <a:defRPr/>
            </a:pPr>
            <a:r>
              <a:rPr lang="fi-FI" sz="2800" b="1" dirty="0">
                <a:cs typeface="Times New Roman" pitchFamily="18" charset="0"/>
              </a:rPr>
              <a:t>otsalohko aktivoituu </a:t>
            </a:r>
            <a:r>
              <a:rPr lang="fi-FI" sz="2800" dirty="0">
                <a:cs typeface="Times New Roman" pitchFamily="18" charset="0"/>
              </a:rPr>
              <a:t>säätelemään ja kontrolloimaan käyttäytymistä, </a:t>
            </a:r>
            <a:r>
              <a:rPr lang="fi-FI" sz="2800" b="1" dirty="0">
                <a:cs typeface="Times New Roman" pitchFamily="18" charset="0"/>
              </a:rPr>
              <a:t>kun dopamiinin määrä lisääntyy</a:t>
            </a:r>
            <a:r>
              <a:rPr lang="fi-FI" sz="2800" dirty="0">
                <a:cs typeface="Times New Roman" pitchFamily="18" charset="0"/>
              </a:rPr>
              <a:t> mielihyväkeskuksessa</a:t>
            </a:r>
          </a:p>
          <a:p>
            <a:pPr lvl="1">
              <a:defRPr/>
            </a:pPr>
            <a:r>
              <a:rPr lang="fi-FI" sz="2800" dirty="0">
                <a:cs typeface="Times New Roman" pitchFamily="18" charset="0"/>
                <a:sym typeface="Wingdings 3"/>
              </a:rPr>
              <a:t>m</a:t>
            </a:r>
            <a:r>
              <a:rPr lang="fi-FI" sz="2800" dirty="0">
                <a:cs typeface="Times New Roman" pitchFamily="18" charset="0"/>
              </a:rPr>
              <a:t>ielihyväkokemusten etsiminen ja tyydyttäminen pysyy hallinnassa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9986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Riippuvuuden kierre</a:t>
            </a:r>
            <a:endParaRPr lang="fi-FI" dirty="0"/>
          </a:p>
        </p:txBody>
      </p:sp>
      <p:pic>
        <p:nvPicPr>
          <p:cNvPr id="4" name="Sisällön paikkamerkki 3">
            <a:extLst>
              <a:ext uri="{FF2B5EF4-FFF2-40B4-BE49-F238E27FC236}">
                <a16:creationId xmlns:a16="http://schemas.microsoft.com/office/drawing/2014/main" id="{E5D441BB-4C9A-45B9-9493-357389F601EF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091" y="2366963"/>
            <a:ext cx="6493163" cy="4301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81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Paritehtävä riippuvuudesta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  <a:defRPr/>
            </a:pPr>
            <a:r>
              <a:rPr lang="fi-FI" dirty="0">
                <a:cs typeface="Times New Roman" pitchFamily="18" charset="0"/>
              </a:rPr>
              <a:t>Selittäkää oppikirjan avulla toisillenne pareittain, miten alla olevat käsitteet liittyvät riippuvuuden kehittymiseen.</a:t>
            </a:r>
          </a:p>
          <a:p>
            <a:pPr>
              <a:defRPr/>
            </a:pPr>
            <a:r>
              <a:rPr lang="fi-FI" dirty="0">
                <a:cs typeface="Times New Roman" pitchFamily="18" charset="0"/>
              </a:rPr>
              <a:t>keskushermosto</a:t>
            </a:r>
          </a:p>
          <a:p>
            <a:pPr>
              <a:defRPr/>
            </a:pPr>
            <a:r>
              <a:rPr lang="fi-FI" dirty="0">
                <a:cs typeface="Times New Roman" pitchFamily="18" charset="0"/>
              </a:rPr>
              <a:t>välittäjäaineet, mm. dopamiini</a:t>
            </a:r>
          </a:p>
          <a:p>
            <a:pPr>
              <a:defRPr/>
            </a:pPr>
            <a:r>
              <a:rPr lang="fi-FI" dirty="0">
                <a:cs typeface="Times New Roman" pitchFamily="18" charset="0"/>
              </a:rPr>
              <a:t>mielihyvärata</a:t>
            </a:r>
          </a:p>
          <a:p>
            <a:pPr>
              <a:defRPr/>
            </a:pPr>
            <a:r>
              <a:rPr lang="fi-FI" dirty="0">
                <a:cs typeface="Times New Roman" pitchFamily="18" charset="0"/>
              </a:rPr>
              <a:t>toleranssin kasvaminen</a:t>
            </a:r>
          </a:p>
          <a:p>
            <a:pPr>
              <a:defRPr/>
            </a:pPr>
            <a:r>
              <a:rPr lang="fi-FI" dirty="0">
                <a:cs typeface="Times New Roman" pitchFamily="18" charset="0"/>
              </a:rPr>
              <a:t>fyysinen riippuvuus </a:t>
            </a:r>
          </a:p>
          <a:p>
            <a:pPr>
              <a:defRPr/>
            </a:pPr>
            <a:r>
              <a:rPr lang="fi-FI" dirty="0">
                <a:cs typeface="Times New Roman" pitchFamily="18" charset="0"/>
              </a:rPr>
              <a:t>psyykkinen riippuvuus</a:t>
            </a:r>
          </a:p>
          <a:p>
            <a:pPr>
              <a:defRPr/>
            </a:pPr>
            <a:r>
              <a:rPr lang="fi-FI" dirty="0">
                <a:cs typeface="Times New Roman" pitchFamily="18" charset="0"/>
              </a:rPr>
              <a:t>sosiaalinen riippuvuus</a:t>
            </a:r>
          </a:p>
          <a:p>
            <a:pPr>
              <a:defRPr/>
            </a:pPr>
            <a:r>
              <a:rPr lang="fi-FI" dirty="0">
                <a:cs typeface="Times New Roman" pitchFamily="18" charset="0"/>
              </a:rPr>
              <a:t>vieroitusoireet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4206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Riippuvuuksien ehkäisy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altLang="fi-FI" dirty="0"/>
              <a:t>Riippuvuuksien </a:t>
            </a:r>
            <a:r>
              <a:rPr lang="fi-FI" altLang="fi-FI" b="1" dirty="0">
                <a:solidFill>
                  <a:srgbClr val="F37D7D"/>
                </a:solidFill>
              </a:rPr>
              <a:t>ehkäiseminen</a:t>
            </a:r>
            <a:r>
              <a:rPr lang="fi-FI" altLang="fi-FI" dirty="0"/>
              <a:t> ensisijaista </a:t>
            </a:r>
          </a:p>
          <a:p>
            <a:r>
              <a:rPr lang="fi-FI" altLang="fi-FI" dirty="0"/>
              <a:t>Yksilötasolla: </a:t>
            </a:r>
          </a:p>
          <a:p>
            <a:pPr lvl="1"/>
            <a:r>
              <a:rPr lang="fi-FI" altLang="fi-FI" sz="2200" dirty="0"/>
              <a:t>altistavien ja suojaavien tekijöiden tiedostaminen</a:t>
            </a:r>
          </a:p>
          <a:p>
            <a:pPr lvl="1"/>
            <a:r>
              <a:rPr lang="fi-FI" altLang="fi-FI" sz="2200" dirty="0"/>
              <a:t>oman terveysosaamisen vahvistaminen</a:t>
            </a:r>
          </a:p>
          <a:p>
            <a:pPr lvl="1"/>
            <a:r>
              <a:rPr lang="fi-FI" altLang="fi-FI" sz="2200" dirty="0"/>
              <a:t>itsetuntemus</a:t>
            </a:r>
          </a:p>
          <a:p>
            <a:r>
              <a:rPr lang="fi-FI" altLang="fi-FI" dirty="0"/>
              <a:t>Yhteiskuntatasolla</a:t>
            </a:r>
            <a:r>
              <a:rPr lang="fi-FI" altLang="fi-FI" sz="2600" dirty="0"/>
              <a:t>: </a:t>
            </a:r>
          </a:p>
          <a:p>
            <a:pPr lvl="1"/>
            <a:r>
              <a:rPr lang="fi-FI" altLang="fi-FI" sz="2200" dirty="0"/>
              <a:t>politiikka ja lainsäädäntö</a:t>
            </a:r>
          </a:p>
          <a:p>
            <a:pPr lvl="1"/>
            <a:r>
              <a:rPr lang="fi-FI" altLang="fi-FI" sz="2200" dirty="0"/>
              <a:t>tiedottaminen</a:t>
            </a:r>
          </a:p>
          <a:p>
            <a:pPr lvl="1"/>
            <a:r>
              <a:rPr lang="fi-FI" altLang="fi-FI" sz="2200" dirty="0"/>
              <a:t>terveys- ja sosiaalialan palvelut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907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Riippuvuuksien haitat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altLang="fi-FI" dirty="0"/>
              <a:t>haitat voivat kohdistua yksilöön, lähiyhteisöön ja yhteiskuntaan</a:t>
            </a:r>
          </a:p>
          <a:p>
            <a:r>
              <a:rPr lang="fi-FI" altLang="fi-FI" dirty="0"/>
              <a:t>haitat ovat sekä suoria että epäsuoria</a:t>
            </a:r>
          </a:p>
          <a:p>
            <a:endParaRPr lang="fi-FI" alt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2115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Riippuvuudesta irti pääseminen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altLang="fi-FI" dirty="0"/>
              <a:t>Lähtökohta on </a:t>
            </a:r>
            <a:r>
              <a:rPr lang="fi-FI" altLang="fi-FI" b="1" dirty="0"/>
              <a:t>ongelman tiedostaminen </a:t>
            </a:r>
            <a:r>
              <a:rPr lang="fi-FI" altLang="fi-FI" dirty="0"/>
              <a:t>ja tunnustaminen.</a:t>
            </a:r>
          </a:p>
          <a:p>
            <a:r>
              <a:rPr lang="fi-FI" altLang="fi-FI" dirty="0"/>
              <a:t>Riippuvuus on monimutkainen sairaus, siitä irti pääseminen </a:t>
            </a:r>
            <a:r>
              <a:rPr lang="fi-FI" altLang="fi-FI" b="1" dirty="0"/>
              <a:t>ei ole helppoa</a:t>
            </a:r>
            <a:r>
              <a:rPr lang="fi-FI" altLang="fi-FI" dirty="0"/>
              <a:t>.</a:t>
            </a:r>
          </a:p>
          <a:p>
            <a:r>
              <a:rPr lang="fi-FI" altLang="fi-FI" dirty="0"/>
              <a:t>Riippuvuudesta irrottautuminen on jokaiselle omanlainen prosessi.</a:t>
            </a:r>
          </a:p>
          <a:p>
            <a:r>
              <a:rPr lang="fi-FI" altLang="fi-FI" dirty="0"/>
              <a:t>Apuna mm. sosiaalinen tuki, erilaiset </a:t>
            </a:r>
            <a:r>
              <a:rPr lang="fi-FI" altLang="fi-FI" dirty="0" err="1"/>
              <a:t>psykososiaaliset</a:t>
            </a:r>
            <a:r>
              <a:rPr lang="fi-FI" altLang="fi-FI" dirty="0"/>
              <a:t> hoitomuodot, korvaava hoito, lääkehoito.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679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muutosvaihemalli</a:t>
            </a:r>
            <a:endParaRPr lang="fi-FI" dirty="0"/>
          </a:p>
        </p:txBody>
      </p:sp>
      <p:pic>
        <p:nvPicPr>
          <p:cNvPr id="4" name="Picture 11" descr="Diagram&#10;&#10;Description automatically generated">
            <a:extLst>
              <a:ext uri="{FF2B5EF4-FFF2-40B4-BE49-F238E27FC236}">
                <a16:creationId xmlns:a16="http://schemas.microsoft.com/office/drawing/2014/main" id="{93F391B9-625F-1242-989B-41BE79A37DBA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127" y="2366963"/>
            <a:ext cx="5515745" cy="342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20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sara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Pisara</Template>
  <TotalTime>9</TotalTime>
  <Words>229</Words>
  <Application>Microsoft Office PowerPoint</Application>
  <PresentationFormat>Laajakuva</PresentationFormat>
  <Paragraphs>52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Tw Cen MT</vt:lpstr>
      <vt:lpstr>Wingdings 3</vt:lpstr>
      <vt:lpstr>Pisara</vt:lpstr>
      <vt:lpstr>Te 2  luku 10</vt:lpstr>
      <vt:lpstr>kotitehtävät</vt:lpstr>
      <vt:lpstr>mielihyvä</vt:lpstr>
      <vt:lpstr>Riippuvuuden kierre</vt:lpstr>
      <vt:lpstr>Paritehtävä riippuvuudesta</vt:lpstr>
      <vt:lpstr>Riippuvuuksien ehkäisy</vt:lpstr>
      <vt:lpstr>Riippuvuuksien haitat</vt:lpstr>
      <vt:lpstr>Riippuvuudesta irti pääseminen</vt:lpstr>
      <vt:lpstr>muutosvaihemalli</vt:lpstr>
      <vt:lpstr>PowerPoint-esitys</vt:lpstr>
      <vt:lpstr>Riippuvuuden kehittyminen ja ehkäisy</vt:lpstr>
    </vt:vector>
  </TitlesOfParts>
  <Company>Siikalatvan kunta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 2  luku 10</dc:title>
  <dc:creator>Marja Valkama</dc:creator>
  <cp:lastModifiedBy>Marja Valkama</cp:lastModifiedBy>
  <cp:revision>15</cp:revision>
  <dcterms:created xsi:type="dcterms:W3CDTF">2023-05-12T08:00:31Z</dcterms:created>
  <dcterms:modified xsi:type="dcterms:W3CDTF">2023-05-17T10:01:53Z</dcterms:modified>
</cp:coreProperties>
</file>