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8" r:id="rId14"/>
    <p:sldId id="267"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7D"/>
    <a:srgbClr val="0CBCC8"/>
    <a:srgbClr val="0BB0BD"/>
    <a:srgbClr val="F3EAF0"/>
    <a:srgbClr val="0AA6B2"/>
    <a:srgbClr val="0A9F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9" autoAdjust="0"/>
    <p:restoredTop sz="86000"/>
  </p:normalViewPr>
  <p:slideViewPr>
    <p:cSldViewPr snapToGrid="0">
      <p:cViewPr varScale="1">
        <p:scale>
          <a:sx n="69" d="100"/>
          <a:sy n="69" d="100"/>
        </p:scale>
        <p:origin x="280"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3D9B2-3BBB-2C44-B510-CAC6F3E78D2D}" type="datetimeFigureOut">
              <a:rPr lang="fi-FI" smtClean="0"/>
              <a:t>22.9.2022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862C7-E3ED-F34F-956A-B4BD70EEF83F}" type="slidenum">
              <a:rPr lang="fi-FI" smtClean="0"/>
              <a:t>‹#›</a:t>
            </a:fld>
            <a:endParaRPr lang="fi-FI"/>
          </a:p>
        </p:txBody>
      </p:sp>
    </p:spTree>
    <p:extLst>
      <p:ext uri="{BB962C8B-B14F-4D97-AF65-F5344CB8AC3E}">
        <p14:creationId xmlns:p14="http://schemas.microsoft.com/office/powerpoint/2010/main" val="331595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kern="1200" dirty="0">
                <a:solidFill>
                  <a:schemeClr val="tx1"/>
                </a:solidFill>
                <a:effectLst/>
                <a:latin typeface="+mn-lt"/>
                <a:ea typeface="+mn-ea"/>
                <a:cs typeface="+mn-cs"/>
              </a:rPr>
              <a:t>Työskentelyidea: </a:t>
            </a:r>
            <a:endParaRPr lang="en-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 </a:t>
            </a:r>
            <a:endParaRPr lang="en-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Jokaisen luvun esitysaineistossa on diat ”Tavoitteet” ja ”Keskeistä”. Tavoitteet ovat myös oppikirjassa jokaisen luvun alussa. Diat eivät toista tietoa, vaan ne ohjaavat erilaisiin näkökulmiin.</a:t>
            </a:r>
            <a:endParaRPr lang="en-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 </a:t>
            </a:r>
            <a:endParaRPr lang="en-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Kun opiskelija kokoaa itse näkökulmien ympärille omat tietorakenteensa, hänen oma toimintansa edistää ja tukee oppimista. Samalla opiskelu muuttuu nykyistä oppimiskäsitystä vastaavaksi aktiiviseksi, olemassa olevia tietorakenteita hyödyntäväksi toiminnaksi, jossa kootaan isompia kokonaisuuksia ja ymmärtäviä tietorakenteita yksittäisten tietoluetteloiden sijaan. Tietojen kokoaminen annettujen näkökulmien ympärille voidaan antaa itsenäiseksi kotitehtäväksi tai tehdä esimerkiksi pienryhmissä tunnilla. </a:t>
            </a:r>
            <a:endParaRPr lang="en-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 </a:t>
            </a:r>
            <a:endParaRPr lang="en-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Tavoitedia toimii hyvin myös oppitunnin alussa tunnin oppimistavoitteiden esittelemiseen. Tavoitteisiin voidaan palata tunnin lopussa ja tarkastella, miten tieto tunnin aiheista on lisääntynyt tunnin aikana.</a:t>
            </a:r>
            <a:endParaRPr lang="en-FI" sz="1200" kern="1200" dirty="0">
              <a:solidFill>
                <a:schemeClr val="tx1"/>
              </a:solidFill>
              <a:effectLst/>
              <a:latin typeface="+mn-lt"/>
              <a:ea typeface="+mn-ea"/>
              <a:cs typeface="+mn-cs"/>
            </a:endParaRPr>
          </a:p>
          <a:p>
            <a:endParaRPr lang="fi-FI" dirty="0"/>
          </a:p>
          <a:p>
            <a:endParaRPr lang="fi-FI" dirty="0"/>
          </a:p>
        </p:txBody>
      </p:sp>
      <p:sp>
        <p:nvSpPr>
          <p:cNvPr id="4" name="Slide Number Placeholder 3"/>
          <p:cNvSpPr>
            <a:spLocks noGrp="1"/>
          </p:cNvSpPr>
          <p:nvPr>
            <p:ph type="sldNum" sz="quarter" idx="5"/>
          </p:nvPr>
        </p:nvSpPr>
        <p:spPr/>
        <p:txBody>
          <a:bodyPr/>
          <a:lstStyle/>
          <a:p>
            <a:fld id="{358862C7-E3ED-F34F-956A-B4BD70EEF83F}" type="slidenum">
              <a:rPr lang="fi-FI" smtClean="0"/>
              <a:t>2</a:t>
            </a:fld>
            <a:endParaRPr lang="fi-FI"/>
          </a:p>
        </p:txBody>
      </p:sp>
    </p:spTree>
    <p:extLst>
      <p:ext uri="{BB962C8B-B14F-4D97-AF65-F5344CB8AC3E}">
        <p14:creationId xmlns:p14="http://schemas.microsoft.com/office/powerpoint/2010/main" val="1578425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dirty="0">
                <a:effectLst/>
                <a:latin typeface="Cambria" panose="02040503050406030204" pitchFamily="18" charset="0"/>
                <a:ea typeface="Calibri" panose="020F0502020204030204" pitchFamily="34" charset="0"/>
                <a:cs typeface="Times New Roman" panose="02020603050405020304" pitchFamily="18" charset="0"/>
              </a:rPr>
              <a:t>Työskentelyidea: Soveltavana tehtävänä pohditaan ja perustellaan, mitkä arkeen liittyvistä väitteistä voivat olla arkitietoa, mitkä tieteellistä tietoa. Vastausten tueksi voidaan tehdä tiedonhakua internetistä luotettavista lähteistä.</a:t>
            </a:r>
            <a:endParaRPr lang="fi-FI" dirty="0"/>
          </a:p>
        </p:txBody>
      </p:sp>
      <p:sp>
        <p:nvSpPr>
          <p:cNvPr id="4" name="Slide Number Placeholder 3"/>
          <p:cNvSpPr>
            <a:spLocks noGrp="1"/>
          </p:cNvSpPr>
          <p:nvPr>
            <p:ph type="sldNum" sz="quarter" idx="5"/>
          </p:nvPr>
        </p:nvSpPr>
        <p:spPr/>
        <p:txBody>
          <a:bodyPr/>
          <a:lstStyle/>
          <a:p>
            <a:fld id="{358862C7-E3ED-F34F-956A-B4BD70EEF83F}" type="slidenum">
              <a:rPr lang="fi-FI" smtClean="0"/>
              <a:t>11</a:t>
            </a:fld>
            <a:endParaRPr lang="fi-FI"/>
          </a:p>
        </p:txBody>
      </p:sp>
    </p:spTree>
    <p:extLst>
      <p:ext uri="{BB962C8B-B14F-4D97-AF65-F5344CB8AC3E}">
        <p14:creationId xmlns:p14="http://schemas.microsoft.com/office/powerpoint/2010/main" val="2214315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000" dirty="0">
                <a:effectLst/>
                <a:latin typeface="Cambria" panose="02040503050406030204" pitchFamily="18" charset="0"/>
                <a:ea typeface="Calibri" panose="020F0502020204030204" pitchFamily="34" charset="0"/>
                <a:cs typeface="Times New Roman" panose="02020603050405020304" pitchFamily="18" charset="0"/>
              </a:rPr>
              <a:t>Työskentelyidea: </a:t>
            </a:r>
            <a:r>
              <a:rPr lang="fi-FI" sz="1200" b="0" i="0" dirty="0">
                <a:solidFill>
                  <a:srgbClr val="000000"/>
                </a:solidFill>
                <a:effectLst/>
                <a:latin typeface="Calibri" panose="020F0502020204030204" pitchFamily="34" charset="0"/>
              </a:rPr>
              <a:t>Tehtävä rytmittämään oppituntia. Tavoitteena myös tukea tiedon hakua ja terveysosaamisen kriittistä ajattelua. </a:t>
            </a:r>
            <a:endParaRPr lang="fi-FI" dirty="0"/>
          </a:p>
        </p:txBody>
      </p:sp>
      <p:sp>
        <p:nvSpPr>
          <p:cNvPr id="4" name="Slide Number Placeholder 3"/>
          <p:cNvSpPr>
            <a:spLocks noGrp="1"/>
          </p:cNvSpPr>
          <p:nvPr>
            <p:ph type="sldNum" sz="quarter" idx="5"/>
          </p:nvPr>
        </p:nvSpPr>
        <p:spPr/>
        <p:txBody>
          <a:bodyPr/>
          <a:lstStyle/>
          <a:p>
            <a:fld id="{358862C7-E3ED-F34F-956A-B4BD70EEF83F}" type="slidenum">
              <a:rPr lang="fi-FI" smtClean="0"/>
              <a:t>12</a:t>
            </a:fld>
            <a:endParaRPr lang="fi-FI"/>
          </a:p>
        </p:txBody>
      </p:sp>
    </p:spTree>
    <p:extLst>
      <p:ext uri="{BB962C8B-B14F-4D97-AF65-F5344CB8AC3E}">
        <p14:creationId xmlns:p14="http://schemas.microsoft.com/office/powerpoint/2010/main" val="1187560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dirty="0">
                <a:effectLst/>
                <a:latin typeface="Cambria" panose="02040503050406030204" pitchFamily="18" charset="0"/>
                <a:ea typeface="Calibri" panose="020F0502020204030204" pitchFamily="34" charset="0"/>
                <a:cs typeface="Times New Roman" panose="02020603050405020304" pitchFamily="18" charset="0"/>
              </a:rPr>
              <a:t>Työskentelyidea: Tutustutaan kahteen luotettavaan tutkimus- ja tilastotiedon lähteeseen: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fi-FI" sz="1000" dirty="0">
                <a:effectLst/>
                <a:latin typeface="Cambria" panose="02040503050406030204" pitchFamily="18" charset="0"/>
                <a:ea typeface="Calibri" panose="020F0502020204030204" pitchFamily="34" charset="0"/>
                <a:cs typeface="Times New Roman" panose="02020603050405020304" pitchFamily="18" charset="0"/>
              </a:rPr>
              <a:t>Terveyden ja hyvinvoinnin keskukseen (THL)</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fi-FI" sz="1000" dirty="0">
                <a:effectLst/>
                <a:latin typeface="Cambria" panose="02040503050406030204" pitchFamily="18" charset="0"/>
                <a:ea typeface="Calibri" panose="020F0502020204030204" pitchFamily="34" charset="0"/>
                <a:cs typeface="Times New Roman" panose="02020603050405020304" pitchFamily="18" charset="0"/>
              </a:rPr>
              <a:t>Tilastokeskukseen.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dirty="0">
                <a:effectLst/>
                <a:latin typeface="Cambria" panose="02040503050406030204" pitchFamily="18" charset="0"/>
                <a:ea typeface="Calibri" panose="020F0502020204030204" pitchFamily="34" charset="0"/>
                <a:cs typeface="Times New Roman" panose="02020603050405020304" pitchFamily="18" charset="0"/>
              </a:rPr>
              <a:t>Tiedonhakutehtävänä on selvittää, millaisia tutkimuksia on viime aikoina tehty tai julkaistu </a:t>
            </a:r>
            <a:r>
              <a:rPr lang="fi-FI" sz="1000" dirty="0" err="1">
                <a:effectLst/>
                <a:latin typeface="Cambria" panose="02040503050406030204" pitchFamily="18" charset="0"/>
                <a:ea typeface="Calibri" panose="020F0502020204030204" pitchFamily="34" charset="0"/>
                <a:cs typeface="Times New Roman" panose="02020603050405020304" pitchFamily="18" charset="0"/>
              </a:rPr>
              <a:t>THL:ssä</a:t>
            </a:r>
            <a:r>
              <a:rPr lang="fi-FI" sz="1000" dirty="0">
                <a:effectLst/>
                <a:latin typeface="Cambria" panose="02040503050406030204" pitchFamily="18" charset="0"/>
                <a:ea typeface="Calibri" panose="020F0502020204030204" pitchFamily="34" charset="0"/>
                <a:cs typeface="Times New Roman" panose="02020603050405020304" pitchFamily="18" charset="0"/>
              </a:rPr>
              <a:t> ja Tilastokeskuksessa.</a:t>
            </a: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1000" dirty="0"/>
          </a:p>
        </p:txBody>
      </p:sp>
      <p:sp>
        <p:nvSpPr>
          <p:cNvPr id="4" name="Slide Number Placeholder 3"/>
          <p:cNvSpPr>
            <a:spLocks noGrp="1"/>
          </p:cNvSpPr>
          <p:nvPr>
            <p:ph type="sldNum" sz="quarter" idx="5"/>
          </p:nvPr>
        </p:nvSpPr>
        <p:spPr/>
        <p:txBody>
          <a:bodyPr/>
          <a:lstStyle/>
          <a:p>
            <a:fld id="{358862C7-E3ED-F34F-956A-B4BD70EEF83F}" type="slidenum">
              <a:rPr lang="fi-FI" smtClean="0"/>
              <a:t>13</a:t>
            </a:fld>
            <a:endParaRPr lang="fi-FI"/>
          </a:p>
        </p:txBody>
      </p:sp>
    </p:spTree>
    <p:extLst>
      <p:ext uri="{BB962C8B-B14F-4D97-AF65-F5344CB8AC3E}">
        <p14:creationId xmlns:p14="http://schemas.microsoft.com/office/powerpoint/2010/main" val="1220850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000" b="0" i="0" dirty="0">
                <a:solidFill>
                  <a:srgbClr val="000000"/>
                </a:solidFill>
                <a:effectLst/>
                <a:latin typeface="Calibri" panose="020F0502020204030204" pitchFamily="34" charset="0"/>
              </a:rPr>
              <a:t>Työskentelyidea: Diaa voi käyttää keskustelevan opetuspuheen tukena. </a:t>
            </a:r>
            <a:endParaRPr lang="fi-FI" sz="1000" dirty="0"/>
          </a:p>
        </p:txBody>
      </p:sp>
      <p:sp>
        <p:nvSpPr>
          <p:cNvPr id="4" name="Slide Number Placeholder 3"/>
          <p:cNvSpPr>
            <a:spLocks noGrp="1"/>
          </p:cNvSpPr>
          <p:nvPr>
            <p:ph type="sldNum" sz="quarter" idx="5"/>
          </p:nvPr>
        </p:nvSpPr>
        <p:spPr/>
        <p:txBody>
          <a:bodyPr/>
          <a:lstStyle/>
          <a:p>
            <a:fld id="{358862C7-E3ED-F34F-956A-B4BD70EEF83F}" type="slidenum">
              <a:rPr lang="fi-FI" smtClean="0"/>
              <a:t>14</a:t>
            </a:fld>
            <a:endParaRPr lang="fi-FI"/>
          </a:p>
        </p:txBody>
      </p:sp>
    </p:spTree>
    <p:extLst>
      <p:ext uri="{BB962C8B-B14F-4D97-AF65-F5344CB8AC3E}">
        <p14:creationId xmlns:p14="http://schemas.microsoft.com/office/powerpoint/2010/main" val="2439532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000" b="0" i="0" dirty="0">
                <a:solidFill>
                  <a:srgbClr val="000000"/>
                </a:solidFill>
                <a:effectLst/>
                <a:latin typeface="Calibri" panose="020F0502020204030204" pitchFamily="34" charset="0"/>
              </a:rPr>
              <a:t>Työskentelyidea: Oppikirjan soveltava tehtävä rytmittämään oppituntia. Työskentely tukee myös harjaantumista tiedon hakuun sekä yhdessä toimimista.  </a:t>
            </a:r>
            <a:endParaRPr lang="fi-FI" sz="1000" dirty="0"/>
          </a:p>
        </p:txBody>
      </p:sp>
      <p:sp>
        <p:nvSpPr>
          <p:cNvPr id="4" name="Slide Number Placeholder 3"/>
          <p:cNvSpPr>
            <a:spLocks noGrp="1"/>
          </p:cNvSpPr>
          <p:nvPr>
            <p:ph type="sldNum" sz="quarter" idx="5"/>
          </p:nvPr>
        </p:nvSpPr>
        <p:spPr/>
        <p:txBody>
          <a:bodyPr/>
          <a:lstStyle/>
          <a:p>
            <a:fld id="{358862C7-E3ED-F34F-956A-B4BD70EEF83F}" type="slidenum">
              <a:rPr lang="fi-FI" smtClean="0"/>
              <a:t>15</a:t>
            </a:fld>
            <a:endParaRPr lang="fi-FI"/>
          </a:p>
        </p:txBody>
      </p:sp>
    </p:spTree>
    <p:extLst>
      <p:ext uri="{BB962C8B-B14F-4D97-AF65-F5344CB8AC3E}">
        <p14:creationId xmlns:p14="http://schemas.microsoft.com/office/powerpoint/2010/main" val="1080323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000" b="0" i="0" dirty="0">
                <a:solidFill>
                  <a:srgbClr val="000000"/>
                </a:solidFill>
                <a:effectLst/>
                <a:latin typeface="Calibri" panose="020F0502020204030204" pitchFamily="34" charset="0"/>
              </a:rPr>
              <a:t>Työskentelyidea: Diaa voi käyttää opetuspuheen tukena. </a:t>
            </a:r>
            <a:endParaRPr lang="fi-FI" sz="1000" dirty="0"/>
          </a:p>
        </p:txBody>
      </p:sp>
      <p:sp>
        <p:nvSpPr>
          <p:cNvPr id="4" name="Slide Number Placeholder 3"/>
          <p:cNvSpPr>
            <a:spLocks noGrp="1"/>
          </p:cNvSpPr>
          <p:nvPr>
            <p:ph type="sldNum" sz="quarter" idx="5"/>
          </p:nvPr>
        </p:nvSpPr>
        <p:spPr/>
        <p:txBody>
          <a:bodyPr/>
          <a:lstStyle/>
          <a:p>
            <a:fld id="{358862C7-E3ED-F34F-956A-B4BD70EEF83F}" type="slidenum">
              <a:rPr lang="fi-FI" smtClean="0"/>
              <a:t>16</a:t>
            </a:fld>
            <a:endParaRPr lang="fi-FI"/>
          </a:p>
        </p:txBody>
      </p:sp>
    </p:spTree>
    <p:extLst>
      <p:ext uri="{BB962C8B-B14F-4D97-AF65-F5344CB8AC3E}">
        <p14:creationId xmlns:p14="http://schemas.microsoft.com/office/powerpoint/2010/main" val="75270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000" dirty="0">
                <a:effectLst/>
                <a:latin typeface="Cambria" panose="02040503050406030204" pitchFamily="18" charset="0"/>
                <a:ea typeface="Calibri" panose="020F0502020204030204" pitchFamily="34" charset="0"/>
                <a:cs typeface="Times New Roman" panose="02020603050405020304" pitchFamily="18" charset="0"/>
              </a:rPr>
              <a:t>Työskentelyidea: Opiskellaan terveystutkimuksissa yleisimmin käytettyjä tunnuslukuja ja kerrataan käsitteitä Alias-pelillä. Nämä käsitteet on tärkeä opetella, jotta osaa lukea terveystutkimusten tutkimustuloksia ja tilastoja. </a:t>
            </a:r>
            <a:endParaRPr lang="fi-FI" sz="1000" dirty="0"/>
          </a:p>
        </p:txBody>
      </p:sp>
      <p:sp>
        <p:nvSpPr>
          <p:cNvPr id="4" name="Slide Number Placeholder 3"/>
          <p:cNvSpPr>
            <a:spLocks noGrp="1"/>
          </p:cNvSpPr>
          <p:nvPr>
            <p:ph type="sldNum" sz="quarter" idx="5"/>
          </p:nvPr>
        </p:nvSpPr>
        <p:spPr/>
        <p:txBody>
          <a:bodyPr/>
          <a:lstStyle/>
          <a:p>
            <a:fld id="{358862C7-E3ED-F34F-956A-B4BD70EEF83F}" type="slidenum">
              <a:rPr lang="fi-FI" smtClean="0"/>
              <a:t>17</a:t>
            </a:fld>
            <a:endParaRPr lang="fi-FI"/>
          </a:p>
        </p:txBody>
      </p:sp>
    </p:spTree>
    <p:extLst>
      <p:ext uri="{BB962C8B-B14F-4D97-AF65-F5344CB8AC3E}">
        <p14:creationId xmlns:p14="http://schemas.microsoft.com/office/powerpoint/2010/main" val="2034906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i-FI" sz="1000" dirty="0">
                <a:effectLst/>
                <a:latin typeface="Cambria" panose="02040503050406030204" pitchFamily="18" charset="0"/>
                <a:ea typeface="Calibri" panose="020F0502020204030204" pitchFamily="34" charset="0"/>
                <a:cs typeface="Times New Roman" panose="02020603050405020304" pitchFamily="18" charset="0"/>
              </a:rPr>
              <a:t>Työskentelyidea: </a:t>
            </a:r>
            <a:r>
              <a:rPr lang="fi-FI" sz="1000" b="0" dirty="0">
                <a:effectLst/>
                <a:latin typeface="Cambria" panose="02040503050406030204" pitchFamily="18" charset="0"/>
                <a:ea typeface="Calibri" panose="020F0502020204030204" pitchFamily="34" charset="0"/>
                <a:cs typeface="Times New Roman" panose="02020603050405020304" pitchFamily="18" charset="0"/>
              </a:rPr>
              <a:t>Soveltavat tiedonhakutehtävä, jatkuu kahdessa seuraavassa diassa. </a:t>
            </a:r>
          </a:p>
          <a:p>
            <a:pPr>
              <a:lnSpc>
                <a:spcPct val="107000"/>
              </a:lnSpc>
              <a:spcAft>
                <a:spcPts val="800"/>
              </a:spcAft>
            </a:pPr>
            <a:r>
              <a:rPr lang="fi-FI" sz="1000" dirty="0">
                <a:effectLst/>
                <a:latin typeface="Cambria" panose="02040503050406030204" pitchFamily="18" charset="0"/>
                <a:ea typeface="Calibri" panose="020F0502020204030204" pitchFamily="34" charset="0"/>
                <a:cs typeface="Times New Roman" panose="02020603050405020304" pitchFamily="18" charset="0"/>
              </a:rPr>
              <a:t>Ryhmä voi tehdä tehtäviä yksin, pareittain tai ryhmissä. Opettaja voi valikoida ryhmälleen sopivat tehtävät tai opiskelijat voivat valita mieleisensä. Vaihtoehtoisesti parit tai ryhmät voivat tehdä eri tehtäviä ja esitellä lopuksi vastaukset muille, jolloin tehtäviä tulee yhteensä tehtyä enemmän.</a:t>
            </a: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1000" dirty="0"/>
          </a:p>
        </p:txBody>
      </p:sp>
      <p:sp>
        <p:nvSpPr>
          <p:cNvPr id="4" name="Slide Number Placeholder 3"/>
          <p:cNvSpPr>
            <a:spLocks noGrp="1"/>
          </p:cNvSpPr>
          <p:nvPr>
            <p:ph type="sldNum" sz="quarter" idx="5"/>
          </p:nvPr>
        </p:nvSpPr>
        <p:spPr/>
        <p:txBody>
          <a:bodyPr/>
          <a:lstStyle/>
          <a:p>
            <a:fld id="{358862C7-E3ED-F34F-956A-B4BD70EEF83F}" type="slidenum">
              <a:rPr lang="fi-FI" smtClean="0"/>
              <a:t>18</a:t>
            </a:fld>
            <a:endParaRPr lang="fi-FI"/>
          </a:p>
        </p:txBody>
      </p:sp>
    </p:spTree>
    <p:extLst>
      <p:ext uri="{BB962C8B-B14F-4D97-AF65-F5344CB8AC3E}">
        <p14:creationId xmlns:p14="http://schemas.microsoft.com/office/powerpoint/2010/main" val="3405887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i-FI" sz="1000" dirty="0">
                <a:effectLst/>
                <a:latin typeface="Cambria" panose="02040503050406030204" pitchFamily="18" charset="0"/>
                <a:ea typeface="Calibri" panose="020F0502020204030204" pitchFamily="34" charset="0"/>
                <a:cs typeface="Times New Roman" panose="02020603050405020304" pitchFamily="18" charset="0"/>
              </a:rPr>
              <a:t>Työskentelyidea: </a:t>
            </a:r>
            <a:r>
              <a:rPr lang="fi-FI" sz="1000" b="0" dirty="0">
                <a:effectLst/>
                <a:latin typeface="Cambria" panose="02040503050406030204" pitchFamily="18" charset="0"/>
                <a:ea typeface="Calibri" panose="020F0502020204030204" pitchFamily="34" charset="0"/>
                <a:cs typeface="Times New Roman" panose="02020603050405020304" pitchFamily="18" charset="0"/>
              </a:rPr>
              <a:t>Soveltavat tiedonhakutehtävä.</a:t>
            </a:r>
          </a:p>
          <a:p>
            <a:pPr>
              <a:lnSpc>
                <a:spcPct val="107000"/>
              </a:lnSpc>
              <a:spcAft>
                <a:spcPts val="800"/>
              </a:spcAft>
            </a:pPr>
            <a:endParaRPr lang="fi-FI" sz="1000" b="0" dirty="0">
              <a:effectLst/>
              <a:highlight>
                <a:srgbClr val="FFFF00"/>
              </a:highlight>
              <a:latin typeface="Cambria"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r>
              <a:rPr lang="fi-FI" sz="1000" dirty="0">
                <a:effectLst/>
                <a:highlight>
                  <a:srgbClr val="FFFF00"/>
                </a:highlight>
                <a:latin typeface="Cambria" panose="02040503050406030204" pitchFamily="18" charset="0"/>
                <a:ea typeface="Calibri" panose="020F0502020204030204" pitchFamily="34" charset="0"/>
                <a:cs typeface="Times New Roman" panose="02020603050405020304" pitchFamily="18" charset="0"/>
              </a:rPr>
              <a:t>Ryhmä voi tehdä tehtäviä yksin, pareittain tai ryhmissä. Opettaja voi valikoida ryhmälleen </a:t>
            </a:r>
            <a:r>
              <a:rPr lang="fi-FI" sz="1000" dirty="0">
                <a:effectLst/>
                <a:latin typeface="Cambria" panose="02040503050406030204" pitchFamily="18" charset="0"/>
                <a:ea typeface="Calibri" panose="020F0502020204030204" pitchFamily="34" charset="0"/>
                <a:cs typeface="Times New Roman" panose="02020603050405020304" pitchFamily="18" charset="0"/>
              </a:rPr>
              <a:t>sopivat tehtävät tai opiskelijat voivat valita mieleisensä. Vaihtoehtoisesti parit tai ryhmät voivat tehdä eri tehtäviä ja esitellä lopuksi vastaukset muille, jolloin tehtäviä tulee yhteensä tehtyä enemmän.</a:t>
            </a: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1000" dirty="0"/>
          </a:p>
        </p:txBody>
      </p:sp>
      <p:sp>
        <p:nvSpPr>
          <p:cNvPr id="4" name="Slide Number Placeholder 3"/>
          <p:cNvSpPr>
            <a:spLocks noGrp="1"/>
          </p:cNvSpPr>
          <p:nvPr>
            <p:ph type="sldNum" sz="quarter" idx="5"/>
          </p:nvPr>
        </p:nvSpPr>
        <p:spPr/>
        <p:txBody>
          <a:bodyPr/>
          <a:lstStyle/>
          <a:p>
            <a:fld id="{358862C7-E3ED-F34F-956A-B4BD70EEF83F}" type="slidenum">
              <a:rPr lang="fi-FI" smtClean="0"/>
              <a:t>19</a:t>
            </a:fld>
            <a:endParaRPr lang="fi-FI"/>
          </a:p>
        </p:txBody>
      </p:sp>
    </p:spTree>
    <p:extLst>
      <p:ext uri="{BB962C8B-B14F-4D97-AF65-F5344CB8AC3E}">
        <p14:creationId xmlns:p14="http://schemas.microsoft.com/office/powerpoint/2010/main" val="4177117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i-FI" sz="1000" dirty="0">
                <a:effectLst/>
                <a:latin typeface="Cambria" panose="02040503050406030204" pitchFamily="18" charset="0"/>
                <a:ea typeface="Calibri" panose="020F0502020204030204" pitchFamily="34" charset="0"/>
                <a:cs typeface="Times New Roman" panose="02020603050405020304" pitchFamily="18" charset="0"/>
              </a:rPr>
              <a:t>Työskentelyidea: </a:t>
            </a:r>
            <a:r>
              <a:rPr lang="fi-FI" sz="1000" b="0" dirty="0">
                <a:effectLst/>
                <a:latin typeface="Cambria" panose="02040503050406030204" pitchFamily="18" charset="0"/>
                <a:ea typeface="Calibri" panose="020F0502020204030204" pitchFamily="34" charset="0"/>
                <a:cs typeface="Times New Roman" panose="02020603050405020304" pitchFamily="18" charset="0"/>
              </a:rPr>
              <a:t>Soveltavat tiedonhakutehtävä. </a:t>
            </a:r>
            <a:r>
              <a:rPr lang="fi-FI" sz="1200" b="0" i="0" dirty="0">
                <a:solidFill>
                  <a:srgbClr val="000000"/>
                </a:solidFill>
                <a:effectLst/>
                <a:latin typeface="Calibri" panose="020F0502020204030204" pitchFamily="34" charset="0"/>
              </a:rPr>
              <a:t>Samalla työstetään oppikirjan tekstiä, jolloin se tulee jo oppitunnin aikana kertaalleen tutuksi. </a:t>
            </a:r>
          </a:p>
          <a:p>
            <a:pPr>
              <a:lnSpc>
                <a:spcPct val="107000"/>
              </a:lnSpc>
              <a:spcAft>
                <a:spcPts val="800"/>
              </a:spcAft>
            </a:pPr>
            <a:endParaRPr lang="fi-FI" sz="1000" b="0" dirty="0">
              <a:effectLst/>
              <a:highlight>
                <a:srgbClr val="FFFF00"/>
              </a:highlight>
              <a:latin typeface="Cambria"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r>
              <a:rPr lang="fi-FI" sz="1000" dirty="0">
                <a:effectLst/>
                <a:highlight>
                  <a:srgbClr val="FFFF00"/>
                </a:highlight>
                <a:latin typeface="Cambria" panose="02040503050406030204" pitchFamily="18" charset="0"/>
                <a:ea typeface="Calibri" panose="020F0502020204030204" pitchFamily="34" charset="0"/>
                <a:cs typeface="Times New Roman" panose="02020603050405020304" pitchFamily="18" charset="0"/>
              </a:rPr>
              <a:t>Ryhmä voi tehdä tehtäviä yksin, pareittain tai ryhmissä. Opettaja voi valikoida ryhmälleen </a:t>
            </a:r>
            <a:r>
              <a:rPr lang="fi-FI" sz="1000" dirty="0">
                <a:effectLst/>
                <a:latin typeface="Cambria" panose="02040503050406030204" pitchFamily="18" charset="0"/>
                <a:ea typeface="Calibri" panose="020F0502020204030204" pitchFamily="34" charset="0"/>
                <a:cs typeface="Times New Roman" panose="02020603050405020304" pitchFamily="18" charset="0"/>
              </a:rPr>
              <a:t>sopivat tehtävät tai opiskelijat voivat valita mieleisensä. Vaihtoehtoisesti parit tai ryhmät voivat tehdä eri tehtäviä ja esitellä lopuksi vastaukset muille, jolloin tehtäviä tulee yhteensä tehtyä enemmän.</a:t>
            </a: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1000" dirty="0"/>
          </a:p>
        </p:txBody>
      </p:sp>
      <p:sp>
        <p:nvSpPr>
          <p:cNvPr id="4" name="Slide Number Placeholder 3"/>
          <p:cNvSpPr>
            <a:spLocks noGrp="1"/>
          </p:cNvSpPr>
          <p:nvPr>
            <p:ph type="sldNum" sz="quarter" idx="5"/>
          </p:nvPr>
        </p:nvSpPr>
        <p:spPr/>
        <p:txBody>
          <a:bodyPr/>
          <a:lstStyle/>
          <a:p>
            <a:fld id="{358862C7-E3ED-F34F-956A-B4BD70EEF83F}" type="slidenum">
              <a:rPr lang="fi-FI" smtClean="0"/>
              <a:t>20</a:t>
            </a:fld>
            <a:endParaRPr lang="fi-FI"/>
          </a:p>
        </p:txBody>
      </p:sp>
    </p:spTree>
    <p:extLst>
      <p:ext uri="{BB962C8B-B14F-4D97-AF65-F5344CB8AC3E}">
        <p14:creationId xmlns:p14="http://schemas.microsoft.com/office/powerpoint/2010/main" val="3899959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i-FI" sz="1200" b="0" dirty="0">
                <a:effectLst/>
                <a:latin typeface="Cambria" panose="02040503050406030204" pitchFamily="18" charset="0"/>
                <a:ea typeface="Calibri" panose="020F0502020204030204" pitchFamily="34" charset="0"/>
                <a:cs typeface="Times New Roman" panose="02020603050405020304" pitchFamily="18" charset="0"/>
              </a:rPr>
              <a:t>Työskentelyidea: Kuvapohdinta</a:t>
            </a:r>
          </a:p>
          <a:p>
            <a:pPr>
              <a:lnSpc>
                <a:spcPct val="107000"/>
              </a:lnSpc>
              <a:spcAft>
                <a:spcPts val="800"/>
              </a:spcAft>
            </a:pPr>
            <a:endParaRPr lang="fi-FI"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dirty="0">
                <a:effectLst/>
                <a:latin typeface="Cambria" panose="02040503050406030204" pitchFamily="18" charset="0"/>
                <a:ea typeface="Calibri" panose="020F0502020204030204" pitchFamily="34" charset="0"/>
                <a:cs typeface="Times New Roman" panose="02020603050405020304" pitchFamily="18" charset="0"/>
              </a:rPr>
              <a:t>Tunnin aihepiiriin voi lähteä liikkeelle kuvatehtävän avulla. Opiskelijat katsovat kuvia ja pohtivat, mihin kuvien tilanteissa voidaan tarvita terveysaiheista tietoa. </a:t>
            </a:r>
          </a:p>
          <a:p>
            <a:pPr>
              <a:lnSpc>
                <a:spcPct val="107000"/>
              </a:lnSpc>
              <a:spcAft>
                <a:spcPts val="800"/>
              </a:spcAft>
            </a:pPr>
            <a:r>
              <a:rPr lang="fi-FI" sz="1200" dirty="0">
                <a:effectLst/>
                <a:latin typeface="Cambria" panose="02040503050406030204" pitchFamily="18" charset="0"/>
                <a:ea typeface="Calibri" panose="020F0502020204030204" pitchFamily="34" charset="0"/>
                <a:cs typeface="Times New Roman" panose="02020603050405020304" pitchFamily="18" charset="0"/>
              </a:rPr>
              <a:t>Jatkokysymyksenä voi esittää: Entä mihin tarvitaan terveysaiheista tutkimustietoa?</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lide Number Placeholder 3"/>
          <p:cNvSpPr>
            <a:spLocks noGrp="1"/>
          </p:cNvSpPr>
          <p:nvPr>
            <p:ph type="sldNum" sz="quarter" idx="5"/>
          </p:nvPr>
        </p:nvSpPr>
        <p:spPr/>
        <p:txBody>
          <a:bodyPr/>
          <a:lstStyle/>
          <a:p>
            <a:fld id="{358862C7-E3ED-F34F-956A-B4BD70EEF83F}" type="slidenum">
              <a:rPr lang="fi-FI" smtClean="0"/>
              <a:t>3</a:t>
            </a:fld>
            <a:endParaRPr lang="fi-FI"/>
          </a:p>
        </p:txBody>
      </p:sp>
    </p:spTree>
    <p:extLst>
      <p:ext uri="{BB962C8B-B14F-4D97-AF65-F5344CB8AC3E}">
        <p14:creationId xmlns:p14="http://schemas.microsoft.com/office/powerpoint/2010/main" val="2741641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dirty="0">
                <a:effectLst/>
                <a:latin typeface="Cambria" panose="02040503050406030204" pitchFamily="18" charset="0"/>
                <a:ea typeface="Calibri" panose="020F0502020204030204" pitchFamily="34" charset="0"/>
                <a:cs typeface="Times New Roman" panose="02020603050405020304" pitchFamily="18" charset="0"/>
              </a:rPr>
              <a:t>Työskentelyidea: Fingerpori-sarjakuva käsittelee humoristisesti tutkittavien anonymiteettiä.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dirty="0">
                <a:effectLst/>
                <a:latin typeface="Cambria" panose="02040503050406030204" pitchFamily="18" charset="0"/>
                <a:ea typeface="Calibri" panose="020F0502020204030204" pitchFamily="34" charset="0"/>
                <a:cs typeface="Times New Roman" panose="02020603050405020304" pitchFamily="18" charset="0"/>
              </a:rPr>
              <a:t>Sarjakuva toimii hyvänä muistutuksena siitä, että tutkittavien nimiä ei saa julkaista. Sarjakuva voidaan käsitellä tutkimusetiikkatehtävän yhteydessä tai keventävänä tunnin lopetuksena.</a:t>
            </a: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1000" dirty="0"/>
          </a:p>
        </p:txBody>
      </p:sp>
      <p:sp>
        <p:nvSpPr>
          <p:cNvPr id="4" name="Slide Number Placeholder 3"/>
          <p:cNvSpPr>
            <a:spLocks noGrp="1"/>
          </p:cNvSpPr>
          <p:nvPr>
            <p:ph type="sldNum" sz="quarter" idx="5"/>
          </p:nvPr>
        </p:nvSpPr>
        <p:spPr/>
        <p:txBody>
          <a:bodyPr/>
          <a:lstStyle/>
          <a:p>
            <a:fld id="{358862C7-E3ED-F34F-956A-B4BD70EEF83F}" type="slidenum">
              <a:rPr lang="fi-FI" smtClean="0"/>
              <a:t>21</a:t>
            </a:fld>
            <a:endParaRPr lang="fi-FI"/>
          </a:p>
        </p:txBody>
      </p:sp>
    </p:spTree>
    <p:extLst>
      <p:ext uri="{BB962C8B-B14F-4D97-AF65-F5344CB8AC3E}">
        <p14:creationId xmlns:p14="http://schemas.microsoft.com/office/powerpoint/2010/main" val="3337973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b="0" i="0" dirty="0">
                <a:solidFill>
                  <a:srgbClr val="000000"/>
                </a:solidFill>
                <a:effectLst/>
                <a:latin typeface="Calibri" panose="020F0502020204030204" pitchFamily="34" charset="0"/>
              </a:rPr>
              <a:t>Työskentelyidea: Tässä oppitunnin aiheen tavoitteet toisella tavalla muotoiltuna. Tätä diaa voi käyttää oppitunnin loppukoontina, läksyn runkona tai muistiinpanotiivistelmänä.   </a:t>
            </a:r>
            <a:endParaRPr lang="fi-FI" sz="1000" dirty="0"/>
          </a:p>
        </p:txBody>
      </p:sp>
      <p:sp>
        <p:nvSpPr>
          <p:cNvPr id="4" name="Slide Number Placeholder 3"/>
          <p:cNvSpPr>
            <a:spLocks noGrp="1"/>
          </p:cNvSpPr>
          <p:nvPr>
            <p:ph type="sldNum" sz="quarter" idx="5"/>
          </p:nvPr>
        </p:nvSpPr>
        <p:spPr/>
        <p:txBody>
          <a:bodyPr/>
          <a:lstStyle/>
          <a:p>
            <a:fld id="{358862C7-E3ED-F34F-956A-B4BD70EEF83F}" type="slidenum">
              <a:rPr lang="fi-FI" smtClean="0"/>
              <a:t>22</a:t>
            </a:fld>
            <a:endParaRPr lang="fi-FI"/>
          </a:p>
        </p:txBody>
      </p:sp>
    </p:spTree>
    <p:extLst>
      <p:ext uri="{BB962C8B-B14F-4D97-AF65-F5344CB8AC3E}">
        <p14:creationId xmlns:p14="http://schemas.microsoft.com/office/powerpoint/2010/main" val="158828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i-FI" sz="1000" b="0" dirty="0">
                <a:effectLst/>
                <a:latin typeface="Cambria" panose="02040503050406030204" pitchFamily="18" charset="0"/>
                <a:ea typeface="Calibri" panose="020F0502020204030204" pitchFamily="34" charset="0"/>
                <a:cs typeface="Times New Roman" panose="02020603050405020304" pitchFamily="18" charset="0"/>
              </a:rPr>
              <a:t>Työskentelyidea: </a:t>
            </a:r>
            <a:r>
              <a:rPr lang="fi-FI" sz="1200" b="0" dirty="0">
                <a:effectLst/>
                <a:latin typeface="Cambria" panose="02040503050406030204" pitchFamily="18" charset="0"/>
                <a:ea typeface="Calibri" panose="020F0502020204030204" pitchFamily="34" charset="0"/>
                <a:cs typeface="Times New Roman" panose="02020603050405020304" pitchFamily="18" charset="0"/>
              </a:rPr>
              <a:t>Dieetin luotettavuuden arviointi </a:t>
            </a:r>
          </a:p>
          <a:p>
            <a:pPr>
              <a:lnSpc>
                <a:spcPct val="107000"/>
              </a:lnSpc>
              <a:spcAft>
                <a:spcPts val="800"/>
              </a:spcAft>
            </a:pPr>
            <a:endParaRPr lang="fi-FI" sz="1200" b="0" dirty="0">
              <a:effectLst/>
              <a:latin typeface="Cambria"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r>
              <a:rPr lang="fi-FI" sz="1200" dirty="0">
                <a:effectLst/>
                <a:latin typeface="Cambria" panose="02040503050406030204" pitchFamily="18" charset="0"/>
                <a:ea typeface="Calibri" panose="020F0502020204030204" pitchFamily="34" charset="0"/>
                <a:cs typeface="Times New Roman" panose="02020603050405020304" pitchFamily="18" charset="0"/>
              </a:rPr>
              <a:t>Viritellään opiskelijoiden tietoja arkitiedosta ja tieteellisestä tiedosta tehtävän avulla. </a:t>
            </a:r>
          </a:p>
          <a:p>
            <a:pPr>
              <a:lnSpc>
                <a:spcPct val="107000"/>
              </a:lnSpc>
              <a:spcAft>
                <a:spcPts val="800"/>
              </a:spcAft>
            </a:pPr>
            <a:r>
              <a:rPr lang="fi-FI" sz="1200" dirty="0">
                <a:effectLst/>
                <a:latin typeface="Cambria" panose="02040503050406030204" pitchFamily="18" charset="0"/>
                <a:ea typeface="Calibri" panose="020F0502020204030204" pitchFamily="34" charset="0"/>
                <a:cs typeface="Times New Roman" panose="02020603050405020304" pitchFamily="18" charset="0"/>
              </a:rPr>
              <a:t>Opiskelijat arvioivat, miten arkitieto ja tieteellinen tieto vaikuttavat heidän mielipiteeseensä painonhallintaa edistävästä dieetistä.</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lide Number Placeholder 3"/>
          <p:cNvSpPr>
            <a:spLocks noGrp="1"/>
          </p:cNvSpPr>
          <p:nvPr>
            <p:ph type="sldNum" sz="quarter" idx="5"/>
          </p:nvPr>
        </p:nvSpPr>
        <p:spPr/>
        <p:txBody>
          <a:bodyPr/>
          <a:lstStyle/>
          <a:p>
            <a:fld id="{358862C7-E3ED-F34F-956A-B4BD70EEF83F}" type="slidenum">
              <a:rPr lang="fi-FI" smtClean="0"/>
              <a:t>4</a:t>
            </a:fld>
            <a:endParaRPr lang="fi-FI"/>
          </a:p>
        </p:txBody>
      </p:sp>
    </p:spTree>
    <p:extLst>
      <p:ext uri="{BB962C8B-B14F-4D97-AF65-F5344CB8AC3E}">
        <p14:creationId xmlns:p14="http://schemas.microsoft.com/office/powerpoint/2010/main" val="118913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i-FI" sz="1200" b="0" dirty="0">
                <a:effectLst/>
                <a:latin typeface="Cambria" panose="02040503050406030204" pitchFamily="18" charset="0"/>
                <a:ea typeface="Calibri" panose="020F0502020204030204" pitchFamily="34" charset="0"/>
                <a:cs typeface="Times New Roman" panose="02020603050405020304" pitchFamily="18" charset="0"/>
              </a:rPr>
              <a:t>Työskentelyidea: Arkiajattelua vai tiedettä? </a:t>
            </a:r>
          </a:p>
          <a:p>
            <a:pPr>
              <a:lnSpc>
                <a:spcPct val="107000"/>
              </a:lnSpc>
              <a:spcAft>
                <a:spcPts val="800"/>
              </a:spcAft>
            </a:pPr>
            <a:endParaRPr lang="fi-FI" sz="1200" b="0" dirty="0">
              <a:effectLst/>
              <a:latin typeface="Cambria"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r>
              <a:rPr lang="fi-FI" sz="1200" dirty="0">
                <a:effectLst/>
                <a:latin typeface="Cambria" panose="02040503050406030204" pitchFamily="18" charset="0"/>
                <a:ea typeface="Calibri" panose="020F0502020204030204" pitchFamily="34" charset="0"/>
                <a:cs typeface="Times New Roman" panose="02020603050405020304" pitchFamily="18" charset="0"/>
              </a:rPr>
              <a:t>Arkiajattelun ja tieteellisen ajattelun eroja on tullut esiin jo psykologian ja filosofian opistojaksoilla. </a:t>
            </a:r>
          </a:p>
          <a:p>
            <a:pPr>
              <a:lnSpc>
                <a:spcPct val="107000"/>
              </a:lnSpc>
              <a:spcAft>
                <a:spcPts val="800"/>
              </a:spcAft>
            </a:pPr>
            <a:r>
              <a:rPr lang="fi-FI" sz="1200" dirty="0">
                <a:effectLst/>
                <a:latin typeface="Cambria" panose="02040503050406030204" pitchFamily="18" charset="0"/>
                <a:ea typeface="Calibri" panose="020F0502020204030204" pitchFamily="34" charset="0"/>
                <a:cs typeface="Times New Roman" panose="02020603050405020304" pitchFamily="18" charset="0"/>
              </a:rPr>
              <a:t>Palautetaan mieleen, mitä arkiajattelusta ja tieteellisestä ajattelusta on muiden oppiaineiden opintojaksoilla opittu.</a:t>
            </a:r>
            <a:r>
              <a:rPr lang="fi-FI" sz="12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200" b="0" i="0" dirty="0">
                <a:solidFill>
                  <a:srgbClr val="000000"/>
                </a:solidFill>
                <a:effectLst/>
                <a:latin typeface="Calibri" panose="020F0502020204030204" pitchFamily="34" charset="0"/>
              </a:rPr>
              <a:t>Näillä kysymyksillä voi virittyä oppitunnin teemaan pariporinana tai ryhmäkeskusteluna. Työskentely tukee myös yhdessä toimimista.  </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lide Number Placeholder 3"/>
          <p:cNvSpPr>
            <a:spLocks noGrp="1"/>
          </p:cNvSpPr>
          <p:nvPr>
            <p:ph type="sldNum" sz="quarter" idx="5"/>
          </p:nvPr>
        </p:nvSpPr>
        <p:spPr/>
        <p:txBody>
          <a:bodyPr/>
          <a:lstStyle/>
          <a:p>
            <a:fld id="{358862C7-E3ED-F34F-956A-B4BD70EEF83F}" type="slidenum">
              <a:rPr lang="fi-FI" smtClean="0"/>
              <a:t>5</a:t>
            </a:fld>
            <a:endParaRPr lang="fi-FI"/>
          </a:p>
        </p:txBody>
      </p:sp>
    </p:spTree>
    <p:extLst>
      <p:ext uri="{BB962C8B-B14F-4D97-AF65-F5344CB8AC3E}">
        <p14:creationId xmlns:p14="http://schemas.microsoft.com/office/powerpoint/2010/main" val="913008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000000"/>
                </a:solidFill>
                <a:effectLst/>
                <a:latin typeface="Calibri" panose="020F0502020204030204" pitchFamily="34" charset="0"/>
              </a:rPr>
              <a:t>Työskentelyidea: Diaa voi käyttää keskustelevan opetuspuheen tukena. Samalla työstetään oppikirjan tekstiä, jolloin se tulee jo oppitunnin aikana kertaalleen tutuksi. </a:t>
            </a:r>
            <a:endParaRPr lang="fi-FI" dirty="0"/>
          </a:p>
        </p:txBody>
      </p:sp>
      <p:sp>
        <p:nvSpPr>
          <p:cNvPr id="4" name="Slide Number Placeholder 3"/>
          <p:cNvSpPr>
            <a:spLocks noGrp="1"/>
          </p:cNvSpPr>
          <p:nvPr>
            <p:ph type="sldNum" sz="quarter" idx="5"/>
          </p:nvPr>
        </p:nvSpPr>
        <p:spPr/>
        <p:txBody>
          <a:bodyPr/>
          <a:lstStyle/>
          <a:p>
            <a:fld id="{358862C7-E3ED-F34F-956A-B4BD70EEF83F}" type="slidenum">
              <a:rPr lang="fi-FI" smtClean="0"/>
              <a:t>6</a:t>
            </a:fld>
            <a:endParaRPr lang="fi-FI"/>
          </a:p>
        </p:txBody>
      </p:sp>
    </p:spTree>
    <p:extLst>
      <p:ext uri="{BB962C8B-B14F-4D97-AF65-F5344CB8AC3E}">
        <p14:creationId xmlns:p14="http://schemas.microsoft.com/office/powerpoint/2010/main" val="382687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000000"/>
                </a:solidFill>
                <a:effectLst/>
                <a:latin typeface="Calibri" panose="020F0502020204030204" pitchFamily="34" charset="0"/>
              </a:rPr>
              <a:t>Työskentelyidea: Diaa voi käyttää keskustelevan opetuspuheen tukena. </a:t>
            </a:r>
            <a:endParaRPr lang="fi-FI" dirty="0"/>
          </a:p>
        </p:txBody>
      </p:sp>
      <p:sp>
        <p:nvSpPr>
          <p:cNvPr id="4" name="Slide Number Placeholder 3"/>
          <p:cNvSpPr>
            <a:spLocks noGrp="1"/>
          </p:cNvSpPr>
          <p:nvPr>
            <p:ph type="sldNum" sz="quarter" idx="5"/>
          </p:nvPr>
        </p:nvSpPr>
        <p:spPr/>
        <p:txBody>
          <a:bodyPr/>
          <a:lstStyle/>
          <a:p>
            <a:fld id="{358862C7-E3ED-F34F-956A-B4BD70EEF83F}" type="slidenum">
              <a:rPr lang="fi-FI" smtClean="0"/>
              <a:t>7</a:t>
            </a:fld>
            <a:endParaRPr lang="fi-FI"/>
          </a:p>
        </p:txBody>
      </p:sp>
    </p:spTree>
    <p:extLst>
      <p:ext uri="{BB962C8B-B14F-4D97-AF65-F5344CB8AC3E}">
        <p14:creationId xmlns:p14="http://schemas.microsoft.com/office/powerpoint/2010/main" val="53704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dirty="0">
                <a:solidFill>
                  <a:srgbClr val="000000"/>
                </a:solidFill>
                <a:effectLst/>
                <a:latin typeface="Calibri" panose="020F0502020204030204" pitchFamily="34" charset="0"/>
              </a:rPr>
              <a:t>Työskentelyidea: Diaa voi käyttää keskustelevan opetuspuheen tukena. </a:t>
            </a:r>
            <a:endParaRPr lang="fi-FI" dirty="0"/>
          </a:p>
          <a:p>
            <a:endParaRPr lang="fi-FI" dirty="0"/>
          </a:p>
        </p:txBody>
      </p:sp>
      <p:sp>
        <p:nvSpPr>
          <p:cNvPr id="4" name="Slide Number Placeholder 3"/>
          <p:cNvSpPr>
            <a:spLocks noGrp="1"/>
          </p:cNvSpPr>
          <p:nvPr>
            <p:ph type="sldNum" sz="quarter" idx="5"/>
          </p:nvPr>
        </p:nvSpPr>
        <p:spPr/>
        <p:txBody>
          <a:bodyPr/>
          <a:lstStyle/>
          <a:p>
            <a:fld id="{358862C7-E3ED-F34F-956A-B4BD70EEF83F}" type="slidenum">
              <a:rPr lang="fi-FI" smtClean="0"/>
              <a:t>8</a:t>
            </a:fld>
            <a:endParaRPr lang="fi-FI"/>
          </a:p>
        </p:txBody>
      </p:sp>
    </p:spTree>
    <p:extLst>
      <p:ext uri="{BB962C8B-B14F-4D97-AF65-F5344CB8AC3E}">
        <p14:creationId xmlns:p14="http://schemas.microsoft.com/office/powerpoint/2010/main" val="3975938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dirty="0">
                <a:solidFill>
                  <a:srgbClr val="000000"/>
                </a:solidFill>
                <a:effectLst/>
                <a:latin typeface="Calibri" panose="020F0502020204030204" pitchFamily="34" charset="0"/>
              </a:rPr>
              <a:t>Työskentelyidea: Diaa voi käyttää keskustelevan opetuspuheen tukena. Samalla työstetään oppikirjan tekstiä, jolloin se tulee jo oppitunnin aikana kertaalleen tutuksi. </a:t>
            </a:r>
            <a:endParaRPr lang="fi-FI" dirty="0"/>
          </a:p>
          <a:p>
            <a:endParaRPr lang="fi-FI" dirty="0"/>
          </a:p>
        </p:txBody>
      </p:sp>
      <p:sp>
        <p:nvSpPr>
          <p:cNvPr id="4" name="Slide Number Placeholder 3"/>
          <p:cNvSpPr>
            <a:spLocks noGrp="1"/>
          </p:cNvSpPr>
          <p:nvPr>
            <p:ph type="sldNum" sz="quarter" idx="5"/>
          </p:nvPr>
        </p:nvSpPr>
        <p:spPr/>
        <p:txBody>
          <a:bodyPr/>
          <a:lstStyle/>
          <a:p>
            <a:fld id="{358862C7-E3ED-F34F-956A-B4BD70EEF83F}" type="slidenum">
              <a:rPr lang="fi-FI" smtClean="0"/>
              <a:t>9</a:t>
            </a:fld>
            <a:endParaRPr lang="fi-FI"/>
          </a:p>
        </p:txBody>
      </p:sp>
    </p:spTree>
    <p:extLst>
      <p:ext uri="{BB962C8B-B14F-4D97-AF65-F5344CB8AC3E}">
        <p14:creationId xmlns:p14="http://schemas.microsoft.com/office/powerpoint/2010/main" val="1534497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dirty="0">
                <a:solidFill>
                  <a:srgbClr val="000000"/>
                </a:solidFill>
                <a:effectLst/>
                <a:latin typeface="Calibri" panose="020F0502020204030204" pitchFamily="34" charset="0"/>
              </a:rPr>
              <a:t>Työskentelyidea: Diaa voi käyttää keskustelevan opetuspuheen tukena. </a:t>
            </a:r>
            <a:endParaRPr lang="fi-FI" dirty="0"/>
          </a:p>
          <a:p>
            <a:endParaRPr lang="fi-FI" dirty="0"/>
          </a:p>
        </p:txBody>
      </p:sp>
      <p:sp>
        <p:nvSpPr>
          <p:cNvPr id="4" name="Slide Number Placeholder 3"/>
          <p:cNvSpPr>
            <a:spLocks noGrp="1"/>
          </p:cNvSpPr>
          <p:nvPr>
            <p:ph type="sldNum" sz="quarter" idx="5"/>
          </p:nvPr>
        </p:nvSpPr>
        <p:spPr/>
        <p:txBody>
          <a:bodyPr/>
          <a:lstStyle/>
          <a:p>
            <a:fld id="{358862C7-E3ED-F34F-956A-B4BD70EEF83F}" type="slidenum">
              <a:rPr lang="fi-FI" smtClean="0"/>
              <a:t>10</a:t>
            </a:fld>
            <a:endParaRPr lang="fi-FI"/>
          </a:p>
        </p:txBody>
      </p:sp>
    </p:spTree>
    <p:extLst>
      <p:ext uri="{BB962C8B-B14F-4D97-AF65-F5344CB8AC3E}">
        <p14:creationId xmlns:p14="http://schemas.microsoft.com/office/powerpoint/2010/main" val="191760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F37D7D"/>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22.9.2022</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425362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FD2E36-BBF9-4904-98F1-C77B4F84612E}"/>
              </a:ext>
            </a:extLst>
          </p:cNvPr>
          <p:cNvSpPr>
            <a:spLocks noGrp="1"/>
          </p:cNvSpPr>
          <p:nvPr>
            <p:ph type="title"/>
          </p:nvPr>
        </p:nvSpPr>
        <p:spPr>
          <a:xfrm>
            <a:off x="839788" y="365125"/>
            <a:ext cx="105156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56EA30FE-BE06-4509-949A-EA585778D9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8302042-C949-49D4-8A7A-785498DDF968}"/>
              </a:ext>
            </a:extLst>
          </p:cNvPr>
          <p:cNvSpPr>
            <a:spLocks noGrp="1"/>
          </p:cNvSpPr>
          <p:nvPr>
            <p:ph sz="half" idx="2"/>
          </p:nvPr>
        </p:nvSpPr>
        <p:spPr>
          <a:xfrm>
            <a:off x="839788" y="2505075"/>
            <a:ext cx="515778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54EB793-69B5-49E5-8227-ECFA957577A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A245563-3544-49A0-B157-A8939DBC1697}"/>
              </a:ext>
            </a:extLst>
          </p:cNvPr>
          <p:cNvSpPr>
            <a:spLocks noGrp="1"/>
          </p:cNvSpPr>
          <p:nvPr>
            <p:ph sz="quarter" idx="4"/>
          </p:nvPr>
        </p:nvSpPr>
        <p:spPr>
          <a:xfrm>
            <a:off x="6172200" y="2505075"/>
            <a:ext cx="51831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A4324F7-43F2-40E5-B3AA-D96F98715A2B}"/>
              </a:ext>
            </a:extLst>
          </p:cNvPr>
          <p:cNvSpPr>
            <a:spLocks noGrp="1"/>
          </p:cNvSpPr>
          <p:nvPr>
            <p:ph type="dt" sz="half" idx="10"/>
          </p:nvPr>
        </p:nvSpPr>
        <p:spPr/>
        <p:txBody>
          <a:bodyPr/>
          <a:lstStyle/>
          <a:p>
            <a:fld id="{4364331F-21CE-4DED-BEFB-2B09E2366F59}" type="datetimeFigureOut">
              <a:rPr lang="fi-FI" smtClean="0"/>
              <a:t>22.9.2022</a:t>
            </a:fld>
            <a:endParaRPr lang="fi-FI"/>
          </a:p>
        </p:txBody>
      </p:sp>
      <p:sp>
        <p:nvSpPr>
          <p:cNvPr id="8" name="Alatunnisteen paikkamerkki 7">
            <a:extLst>
              <a:ext uri="{FF2B5EF4-FFF2-40B4-BE49-F238E27FC236}">
                <a16:creationId xmlns:a16="http://schemas.microsoft.com/office/drawing/2014/main" id="{CDEA8882-87E5-4C0D-9F1F-9839DB0731F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A62994A-A842-4CBA-823F-945C4A69DE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15276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4661D2-7224-4F9A-B736-6C3E2C8B49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95CB3B1-6F1A-48B6-8031-739C030E3FE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906EC43-8DA3-4D2C-B1A1-900BC852DD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7707861-BAA0-431C-A90F-41F924CEAACD}"/>
              </a:ext>
            </a:extLst>
          </p:cNvPr>
          <p:cNvSpPr>
            <a:spLocks noGrp="1"/>
          </p:cNvSpPr>
          <p:nvPr>
            <p:ph type="dt" sz="half" idx="10"/>
          </p:nvPr>
        </p:nvSpPr>
        <p:spPr/>
        <p:txBody>
          <a:bodyPr/>
          <a:lstStyle/>
          <a:p>
            <a:fld id="{4364331F-21CE-4DED-BEFB-2B09E2366F59}" type="datetimeFigureOut">
              <a:rPr lang="fi-FI" smtClean="0"/>
              <a:t>22.9.2022</a:t>
            </a:fld>
            <a:endParaRPr lang="fi-FI"/>
          </a:p>
        </p:txBody>
      </p:sp>
      <p:sp>
        <p:nvSpPr>
          <p:cNvPr id="6" name="Alatunnisteen paikkamerkki 5">
            <a:extLst>
              <a:ext uri="{FF2B5EF4-FFF2-40B4-BE49-F238E27FC236}">
                <a16:creationId xmlns:a16="http://schemas.microsoft.com/office/drawing/2014/main" id="{0C840B81-A229-4825-8358-6C7DC58406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BE06604-6EFC-4C20-8100-D09E7271D61E}"/>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797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BD885-34A5-4BAF-9488-481A66963C8E}"/>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8FCCCDA-8770-48F2-B414-6293146A6E9A}"/>
              </a:ext>
            </a:extLst>
          </p:cNvPr>
          <p:cNvSpPr>
            <a:spLocks noGrp="1"/>
          </p:cNvSpPr>
          <p:nvPr>
            <p:ph type="body" orient="vert" idx="1"/>
          </p:nvPr>
        </p:nvSpPr>
        <p:spPr>
          <a:xfrm>
            <a:off x="838200" y="1825625"/>
            <a:ext cx="105156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20088B1-616C-438D-ABA1-E1A27A60DD00}"/>
              </a:ext>
            </a:extLst>
          </p:cNvPr>
          <p:cNvSpPr>
            <a:spLocks noGrp="1"/>
          </p:cNvSpPr>
          <p:nvPr>
            <p:ph type="dt" sz="half" idx="10"/>
          </p:nvPr>
        </p:nvSpPr>
        <p:spPr/>
        <p:txBody>
          <a:bodyPr/>
          <a:lstStyle/>
          <a:p>
            <a:fld id="{4364331F-21CE-4DED-BEFB-2B09E2366F59}" type="datetimeFigureOut">
              <a:rPr lang="fi-FI" smtClean="0"/>
              <a:t>22.9.2022</a:t>
            </a:fld>
            <a:endParaRPr lang="fi-FI"/>
          </a:p>
        </p:txBody>
      </p:sp>
      <p:sp>
        <p:nvSpPr>
          <p:cNvPr id="5" name="Alatunnisteen paikkamerkki 4">
            <a:extLst>
              <a:ext uri="{FF2B5EF4-FFF2-40B4-BE49-F238E27FC236}">
                <a16:creationId xmlns:a16="http://schemas.microsoft.com/office/drawing/2014/main" id="{70A4C2E6-9B47-4747-BE74-A719F2B54F0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647CD2-7414-476C-88FC-3101EBA03AC1}"/>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3964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CF46460-F1E1-483B-ADAE-69E7D38074A1}"/>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5E51AFD-8413-4AF9-9B04-2675FA90451E}"/>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F7BE06B-364D-44D8-9C25-304112413148}"/>
              </a:ext>
            </a:extLst>
          </p:cNvPr>
          <p:cNvSpPr>
            <a:spLocks noGrp="1"/>
          </p:cNvSpPr>
          <p:nvPr>
            <p:ph type="dt" sz="half" idx="10"/>
          </p:nvPr>
        </p:nvSpPr>
        <p:spPr/>
        <p:txBody>
          <a:bodyPr/>
          <a:lstStyle/>
          <a:p>
            <a:fld id="{4364331F-21CE-4DED-BEFB-2B09E2366F59}" type="datetimeFigureOut">
              <a:rPr lang="fi-FI" smtClean="0"/>
              <a:t>22.9.2022</a:t>
            </a:fld>
            <a:endParaRPr lang="fi-FI"/>
          </a:p>
        </p:txBody>
      </p:sp>
      <p:sp>
        <p:nvSpPr>
          <p:cNvPr id="5" name="Alatunnisteen paikkamerkki 4">
            <a:extLst>
              <a:ext uri="{FF2B5EF4-FFF2-40B4-BE49-F238E27FC236}">
                <a16:creationId xmlns:a16="http://schemas.microsoft.com/office/drawing/2014/main" id="{4FDED13F-0612-4830-92E0-8263B3DEB3F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2620DAD-B353-46F3-8289-ADEA010430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396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F37D7D"/>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22.9.2022</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7" name="Kuva 6">
            <a:extLst>
              <a:ext uri="{FF2B5EF4-FFF2-40B4-BE49-F238E27FC236}">
                <a16:creationId xmlns:a16="http://schemas.microsoft.com/office/drawing/2014/main" id="{B7A54338-2B0B-4DD6-BBC6-3D712C62E7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278338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22.9.2022</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5" name="Kuva 4">
            <a:extLst>
              <a:ext uri="{FF2B5EF4-FFF2-40B4-BE49-F238E27FC236}">
                <a16:creationId xmlns:a16="http://schemas.microsoft.com/office/drawing/2014/main" id="{637E8CB8-3982-4A8B-B232-06DC79A09C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1254"/>
            <a:ext cx="12190476" cy="952381"/>
          </a:xfrm>
          <a:prstGeom prst="rect">
            <a:avLst/>
          </a:prstGeom>
        </p:spPr>
      </p:pic>
    </p:spTree>
    <p:extLst>
      <p:ext uri="{BB962C8B-B14F-4D97-AF65-F5344CB8AC3E}">
        <p14:creationId xmlns:p14="http://schemas.microsoft.com/office/powerpoint/2010/main" val="125986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22.9.2022</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55016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22.9.2022</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320209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22.9.2022</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6" name="Kuva 5">
            <a:extLst>
              <a:ext uri="{FF2B5EF4-FFF2-40B4-BE49-F238E27FC236}">
                <a16:creationId xmlns:a16="http://schemas.microsoft.com/office/drawing/2014/main" id="{09AC2636-DB6D-47DA-ABC0-06D566320A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296315"/>
            <a:ext cx="12190476" cy="952381"/>
          </a:xfrm>
          <a:prstGeom prst="rect">
            <a:avLst/>
          </a:prstGeom>
        </p:spPr>
      </p:pic>
    </p:spTree>
    <p:extLst>
      <p:ext uri="{BB962C8B-B14F-4D97-AF65-F5344CB8AC3E}">
        <p14:creationId xmlns:p14="http://schemas.microsoft.com/office/powerpoint/2010/main" val="66138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1DDCD-AC04-4793-BBF4-71867EA13527}"/>
              </a:ext>
            </a:extLst>
          </p:cNvPr>
          <p:cNvSpPr>
            <a:spLocks noGrp="1"/>
          </p:cNvSpPr>
          <p:nvPr>
            <p:ph type="title"/>
          </p:nvPr>
        </p:nvSpPr>
        <p:spPr>
          <a:xfrm>
            <a:off x="838200" y="681037"/>
            <a:ext cx="8006542" cy="648394"/>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3BCCD30-1922-4578-AE6D-5B4F05A33C66}"/>
              </a:ext>
            </a:extLst>
          </p:cNvPr>
          <p:cNvSpPr>
            <a:spLocks noGrp="1"/>
          </p:cNvSpPr>
          <p:nvPr>
            <p:ph idx="1"/>
          </p:nvPr>
        </p:nvSpPr>
        <p:spPr>
          <a:xfrm>
            <a:off x="838200" y="1825625"/>
            <a:ext cx="105156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D63FED2-242D-4FBE-B1E9-14956FB54360}"/>
              </a:ext>
            </a:extLst>
          </p:cNvPr>
          <p:cNvSpPr>
            <a:spLocks noGrp="1"/>
          </p:cNvSpPr>
          <p:nvPr>
            <p:ph type="dt" sz="half" idx="10"/>
          </p:nvPr>
        </p:nvSpPr>
        <p:spPr/>
        <p:txBody>
          <a:bodyPr/>
          <a:lstStyle/>
          <a:p>
            <a:fld id="{4364331F-21CE-4DED-BEFB-2B09E2366F59}" type="datetimeFigureOut">
              <a:rPr lang="fi-FI" smtClean="0"/>
              <a:t>22.9.2022</a:t>
            </a:fld>
            <a:endParaRPr lang="fi-FI"/>
          </a:p>
        </p:txBody>
      </p:sp>
      <p:sp>
        <p:nvSpPr>
          <p:cNvPr id="5" name="Alatunnisteen paikkamerkki 4">
            <a:extLst>
              <a:ext uri="{FF2B5EF4-FFF2-40B4-BE49-F238E27FC236}">
                <a16:creationId xmlns:a16="http://schemas.microsoft.com/office/drawing/2014/main" id="{CA56EC18-1D6C-461F-B3E9-EE69AA41AEC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63720B1-DD22-42DB-AE31-C462A1063AF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7" name="Kuva 6">
            <a:extLst>
              <a:ext uri="{FF2B5EF4-FFF2-40B4-BE49-F238E27FC236}">
                <a16:creationId xmlns:a16="http://schemas.microsoft.com/office/drawing/2014/main" id="{DD3CB4E0-D0C5-405A-93AC-DCBC7F5784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60210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F23294-35CE-48A1-88F0-38A58D8EDE61}"/>
              </a:ext>
            </a:extLst>
          </p:cNvPr>
          <p:cNvSpPr>
            <a:spLocks noGrp="1"/>
          </p:cNvSpPr>
          <p:nvPr>
            <p:ph type="title"/>
          </p:nvPr>
        </p:nvSpPr>
        <p:spPr>
          <a:xfrm>
            <a:off x="838200" y="614506"/>
            <a:ext cx="8530244" cy="707217"/>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0779A6EB-3477-4ED6-A634-DE36267E1554}"/>
              </a:ext>
            </a:extLst>
          </p:cNvPr>
          <p:cNvSpPr>
            <a:spLocks noGrp="1"/>
          </p:cNvSpPr>
          <p:nvPr>
            <p:ph sz="half" idx="1"/>
          </p:nvPr>
        </p:nvSpPr>
        <p:spPr>
          <a:xfrm>
            <a:off x="838200" y="1825625"/>
            <a:ext cx="41148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9701211A-EC42-4309-A115-E20D1F5D3937}"/>
              </a:ext>
            </a:extLst>
          </p:cNvPr>
          <p:cNvSpPr>
            <a:spLocks noGrp="1"/>
          </p:cNvSpPr>
          <p:nvPr>
            <p:ph sz="half" idx="2"/>
          </p:nvPr>
        </p:nvSpPr>
        <p:spPr>
          <a:xfrm>
            <a:off x="5253644" y="1822450"/>
            <a:ext cx="41148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095839E9-D083-4236-9BDE-D6B72C5EA04B}"/>
              </a:ext>
            </a:extLst>
          </p:cNvPr>
          <p:cNvSpPr>
            <a:spLocks noGrp="1"/>
          </p:cNvSpPr>
          <p:nvPr>
            <p:ph type="dt" sz="half" idx="10"/>
          </p:nvPr>
        </p:nvSpPr>
        <p:spPr/>
        <p:txBody>
          <a:bodyPr/>
          <a:lstStyle/>
          <a:p>
            <a:fld id="{4364331F-21CE-4DED-BEFB-2B09E2366F59}" type="datetimeFigureOut">
              <a:rPr lang="fi-FI" smtClean="0"/>
              <a:t>22.9.2022</a:t>
            </a:fld>
            <a:endParaRPr lang="fi-FI"/>
          </a:p>
        </p:txBody>
      </p:sp>
      <p:sp>
        <p:nvSpPr>
          <p:cNvPr id="6" name="Alatunnisteen paikkamerkki 5">
            <a:extLst>
              <a:ext uri="{FF2B5EF4-FFF2-40B4-BE49-F238E27FC236}">
                <a16:creationId xmlns:a16="http://schemas.microsoft.com/office/drawing/2014/main" id="{70456637-770C-4C99-B82F-C1398D46E1D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B287A58-A86A-493A-ACE8-7F12E63123D1}"/>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4A18D34D-A3B5-4A18-952D-CE4E16D3F3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43545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F2C8CD-24F2-41D7-9240-6752546EE6CE}"/>
              </a:ext>
            </a:extLst>
          </p:cNvPr>
          <p:cNvSpPr>
            <a:spLocks noGrp="1"/>
          </p:cNvSpPr>
          <p:nvPr>
            <p:ph type="title"/>
          </p:nvPr>
        </p:nvSpPr>
        <p:spPr>
          <a:xfrm>
            <a:off x="839788" y="457200"/>
            <a:ext cx="3932237" cy="989215"/>
          </a:xfrm>
          <a:prstGeom prst="rect">
            <a:avLst/>
          </a:prstGeom>
        </p:spPr>
        <p:txBody>
          <a:bodyPr anchor="b"/>
          <a:lstStyle>
            <a:lvl1pPr>
              <a:defRPr sz="2800" b="1">
                <a:solidFill>
                  <a:srgbClr val="F37D7D"/>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B164A279-E548-48E7-9CD9-97733A91C550}"/>
              </a:ext>
            </a:extLst>
          </p:cNvPr>
          <p:cNvSpPr>
            <a:spLocks noGrp="1"/>
          </p:cNvSpPr>
          <p:nvPr>
            <p:ph type="pic" idx="1"/>
          </p:nvPr>
        </p:nvSpPr>
        <p:spPr>
          <a:xfrm>
            <a:off x="5183188" y="1712422"/>
            <a:ext cx="6172200" cy="414862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5EF0974-CE96-4EDA-B09F-55E616CE10C9}"/>
              </a:ext>
            </a:extLst>
          </p:cNvPr>
          <p:cNvSpPr>
            <a:spLocks noGrp="1"/>
          </p:cNvSpPr>
          <p:nvPr>
            <p:ph type="body" sz="half" idx="2" hasCustomPrompt="1"/>
          </p:nvPr>
        </p:nvSpPr>
        <p:spPr>
          <a:xfrm>
            <a:off x="839788" y="1712422"/>
            <a:ext cx="3932237" cy="4156566"/>
          </a:xfrm>
          <a:prstGeom prst="rect">
            <a:avLst/>
          </a:prstGeom>
        </p:spPr>
        <p:txBody>
          <a:bodyPr/>
          <a:lstStyle>
            <a:lvl1pPr marL="0" indent="0">
              <a:buClr>
                <a:srgbClr val="F37D7D"/>
              </a:buClr>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 Muokkaa tekstin perustyylejä napsauttamalla</a:t>
            </a:r>
          </a:p>
        </p:txBody>
      </p:sp>
      <p:sp>
        <p:nvSpPr>
          <p:cNvPr id="5" name="Päivämäärän paikkamerkki 4">
            <a:extLst>
              <a:ext uri="{FF2B5EF4-FFF2-40B4-BE49-F238E27FC236}">
                <a16:creationId xmlns:a16="http://schemas.microsoft.com/office/drawing/2014/main" id="{FFA1213A-E730-40E5-A4FE-320D23973789}"/>
              </a:ext>
            </a:extLst>
          </p:cNvPr>
          <p:cNvSpPr>
            <a:spLocks noGrp="1"/>
          </p:cNvSpPr>
          <p:nvPr>
            <p:ph type="dt" sz="half" idx="10"/>
          </p:nvPr>
        </p:nvSpPr>
        <p:spPr/>
        <p:txBody>
          <a:bodyPr/>
          <a:lstStyle/>
          <a:p>
            <a:fld id="{4364331F-21CE-4DED-BEFB-2B09E2366F59}" type="datetimeFigureOut">
              <a:rPr lang="fi-FI" smtClean="0"/>
              <a:t>22.9.2022</a:t>
            </a:fld>
            <a:endParaRPr lang="fi-FI"/>
          </a:p>
        </p:txBody>
      </p:sp>
      <p:sp>
        <p:nvSpPr>
          <p:cNvPr id="6" name="Alatunnisteen paikkamerkki 5">
            <a:extLst>
              <a:ext uri="{FF2B5EF4-FFF2-40B4-BE49-F238E27FC236}">
                <a16:creationId xmlns:a16="http://schemas.microsoft.com/office/drawing/2014/main" id="{570BA50D-0409-4907-83D3-527079E0342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5B8E45A-2E55-4D53-A669-37B0BC2AE8DC}"/>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91B868B3-683A-484A-9237-1F75927019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296315"/>
            <a:ext cx="12190476" cy="952381"/>
          </a:xfrm>
          <a:prstGeom prst="rect">
            <a:avLst/>
          </a:prstGeom>
        </p:spPr>
      </p:pic>
    </p:spTree>
    <p:extLst>
      <p:ext uri="{BB962C8B-B14F-4D97-AF65-F5344CB8AC3E}">
        <p14:creationId xmlns:p14="http://schemas.microsoft.com/office/powerpoint/2010/main" val="27280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76EA86A2-B0D6-434B-B28F-88F4176A3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4364331F-21CE-4DED-BEFB-2B09E2366F59}" type="datetimeFigureOut">
              <a:rPr lang="fi-FI" smtClean="0"/>
              <a:pPr/>
              <a:t>22.9.2022</a:t>
            </a:fld>
            <a:endParaRPr lang="fi-FI"/>
          </a:p>
        </p:txBody>
      </p:sp>
      <p:sp>
        <p:nvSpPr>
          <p:cNvPr id="5" name="Alatunnisteen paikkamerkki 4">
            <a:extLst>
              <a:ext uri="{FF2B5EF4-FFF2-40B4-BE49-F238E27FC236}">
                <a16:creationId xmlns:a16="http://schemas.microsoft.com/office/drawing/2014/main" id="{E5AC0CC5-903F-4B16-88E5-B9B8B16F1E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i-FI"/>
          </a:p>
        </p:txBody>
      </p:sp>
      <p:sp>
        <p:nvSpPr>
          <p:cNvPr id="6" name="Dian numeron paikkamerkki 5">
            <a:extLst>
              <a:ext uri="{FF2B5EF4-FFF2-40B4-BE49-F238E27FC236}">
                <a16:creationId xmlns:a16="http://schemas.microsoft.com/office/drawing/2014/main" id="{A6B2E57A-AC33-4A63-9BAB-311723DD3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F99B51B2-0609-401D-B546-AAB1E0AB521B}" type="slidenum">
              <a:rPr lang="fi-FI" smtClean="0"/>
              <a:pPr/>
              <a:t>‹#›</a:t>
            </a:fld>
            <a:endParaRPr lang="fi-FI"/>
          </a:p>
        </p:txBody>
      </p:sp>
      <p:pic>
        <p:nvPicPr>
          <p:cNvPr id="12" name="Kuva 11">
            <a:extLst>
              <a:ext uri="{FF2B5EF4-FFF2-40B4-BE49-F238E27FC236}">
                <a16:creationId xmlns:a16="http://schemas.microsoft.com/office/drawing/2014/main" id="{30F1F6E2-BBDF-4D87-93F9-429A3743EC82}"/>
              </a:ext>
            </a:extLst>
          </p:cNvPr>
          <p:cNvPicPr>
            <a:picLocks noChangeAspect="1"/>
          </p:cNvPicPr>
          <p:nvPr userDrawn="1"/>
        </p:nvPicPr>
        <p:blipFill>
          <a:blip r:embed="rId15" cstate="hqprint">
            <a:extLst>
              <a:ext uri="{28A0092B-C50C-407E-A947-70E740481C1C}">
                <a14:useLocalDpi xmlns:a14="http://schemas.microsoft.com/office/drawing/2010/main" val="0"/>
              </a:ext>
            </a:extLst>
          </a:blip>
          <a:srcRect/>
          <a:stretch/>
        </p:blipFill>
        <p:spPr>
          <a:xfrm>
            <a:off x="10062361" y="-16625"/>
            <a:ext cx="2137417" cy="1706273"/>
          </a:xfrm>
          <a:prstGeom prst="rect">
            <a:avLst/>
          </a:prstGeom>
        </p:spPr>
      </p:pic>
    </p:spTree>
    <p:extLst>
      <p:ext uri="{BB962C8B-B14F-4D97-AF65-F5344CB8AC3E}">
        <p14:creationId xmlns:p14="http://schemas.microsoft.com/office/powerpoint/2010/main" val="349313449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5" r:id="rId3"/>
    <p:sldLayoutId id="2147483660" r:id="rId4"/>
    <p:sldLayoutId id="2147483654" r:id="rId5"/>
    <p:sldLayoutId id="2147483661" r:id="rId6"/>
    <p:sldLayoutId id="2147483650" r:id="rId7"/>
    <p:sldLayoutId id="2147483652" r:id="rId8"/>
    <p:sldLayoutId id="2147483657" r:id="rId9"/>
    <p:sldLayoutId id="2147483653" r:id="rId10"/>
    <p:sldLayoutId id="2147483656"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terveyskyla.fi/"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thl.fi/fi/tutkimus-ja-asiantuntijatyo/vaestotutkimukset/kouluterveyskysely"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tenk.fi/"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ww.tenk.fi/fi/eettinen-ennakkoarviointi-ihmistieteiss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Kuva 26">
            <a:extLst>
              <a:ext uri="{FF2B5EF4-FFF2-40B4-BE49-F238E27FC236}">
                <a16:creationId xmlns:a16="http://schemas.microsoft.com/office/drawing/2014/main" id="{18457036-51CA-48EB-A106-AD38F0ABDA2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8" y="-1"/>
            <a:ext cx="12167502" cy="6870583"/>
          </a:xfrm>
          <a:prstGeom prst="rect">
            <a:avLst/>
          </a:prstGeom>
        </p:spPr>
      </p:pic>
      <p:sp>
        <p:nvSpPr>
          <p:cNvPr id="21" name="Suorakulmio: Vastakkaiset kulmat pyöristetty 20">
            <a:extLst>
              <a:ext uri="{FF2B5EF4-FFF2-40B4-BE49-F238E27FC236}">
                <a16:creationId xmlns:a16="http://schemas.microsoft.com/office/drawing/2014/main" id="{38FCEC07-333C-4D97-8FD0-A5C6A32E3CB9}"/>
              </a:ext>
            </a:extLst>
          </p:cNvPr>
          <p:cNvSpPr/>
          <p:nvPr/>
        </p:nvSpPr>
        <p:spPr>
          <a:xfrm>
            <a:off x="-308345" y="3838354"/>
            <a:ext cx="4962215" cy="2030819"/>
          </a:xfrm>
          <a:prstGeom prst="round2Diag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a:extLst>
              <a:ext uri="{FF2B5EF4-FFF2-40B4-BE49-F238E27FC236}">
                <a16:creationId xmlns:a16="http://schemas.microsoft.com/office/drawing/2014/main" id="{6B049331-77CA-4C15-8C6B-1374D0A033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95808" y="-16779"/>
            <a:ext cx="2985819" cy="2383541"/>
          </a:xfrm>
          <a:prstGeom prst="rect">
            <a:avLst/>
          </a:prstGeom>
        </p:spPr>
      </p:pic>
      <p:sp>
        <p:nvSpPr>
          <p:cNvPr id="18" name="Tekstiruutu 17">
            <a:extLst>
              <a:ext uri="{FF2B5EF4-FFF2-40B4-BE49-F238E27FC236}">
                <a16:creationId xmlns:a16="http://schemas.microsoft.com/office/drawing/2014/main" id="{0E84BF11-22B3-430E-9C26-C294FAF8BACC}"/>
              </a:ext>
            </a:extLst>
          </p:cNvPr>
          <p:cNvSpPr txBox="1"/>
          <p:nvPr/>
        </p:nvSpPr>
        <p:spPr>
          <a:xfrm>
            <a:off x="470492" y="4140101"/>
            <a:ext cx="4101509" cy="1631216"/>
          </a:xfrm>
          <a:prstGeom prst="rect">
            <a:avLst/>
          </a:prstGeom>
          <a:noFill/>
        </p:spPr>
        <p:txBody>
          <a:bodyPr wrap="square">
            <a:spAutoFit/>
          </a:bodyPr>
          <a:lstStyle/>
          <a:p>
            <a:r>
              <a:rPr lang="fi-FI" sz="3200" b="1" dirty="0">
                <a:solidFill>
                  <a:schemeClr val="bg1"/>
                </a:solidFill>
                <a:latin typeface="+mj-lt"/>
              </a:rPr>
              <a:t>1. Terveyteen liittyvän tiedon hankinta</a:t>
            </a:r>
            <a:r>
              <a:rPr lang="fi-FI" sz="3200" b="1" dirty="0">
                <a:solidFill>
                  <a:schemeClr val="bg1"/>
                </a:solidFill>
              </a:rPr>
              <a:t/>
            </a:r>
            <a:br>
              <a:rPr lang="fi-FI" sz="3200" b="1" dirty="0">
                <a:solidFill>
                  <a:schemeClr val="bg1"/>
                </a:solidFill>
              </a:rPr>
            </a:br>
            <a:r>
              <a:rPr lang="fi-FI" sz="1600" dirty="0">
                <a:solidFill>
                  <a:schemeClr val="bg1"/>
                </a:solidFill>
              </a:rPr>
              <a:t>s. 12–21</a:t>
            </a:r>
            <a:r>
              <a:rPr lang="fi-FI" sz="3600" dirty="0">
                <a:solidFill>
                  <a:schemeClr val="bg1"/>
                </a:solidFill>
              </a:rPr>
              <a:t> </a:t>
            </a:r>
            <a:endParaRPr lang="fi-FI" sz="3200" dirty="0"/>
          </a:p>
        </p:txBody>
      </p:sp>
      <p:sp>
        <p:nvSpPr>
          <p:cNvPr id="16" name="Suorakulmio: Vastakkaiset kulmat pyöristetty 15">
            <a:extLst>
              <a:ext uri="{FF2B5EF4-FFF2-40B4-BE49-F238E27FC236}">
                <a16:creationId xmlns:a16="http://schemas.microsoft.com/office/drawing/2014/main" id="{72368B97-E7C4-4FAB-8C64-799FB814EC69}"/>
              </a:ext>
            </a:extLst>
          </p:cNvPr>
          <p:cNvSpPr/>
          <p:nvPr/>
        </p:nvSpPr>
        <p:spPr>
          <a:xfrm>
            <a:off x="-925033" y="4890977"/>
            <a:ext cx="45719" cy="5094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35453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Arkiajattelu ja tieteellinen ajattelu</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5111338" cy="4351338"/>
          </a:xfrm>
        </p:spPr>
        <p:txBody>
          <a:bodyPr/>
          <a:lstStyle/>
          <a:p>
            <a:pPr marL="0" indent="0">
              <a:buNone/>
            </a:pPr>
            <a:r>
              <a:rPr lang="fi-FI" b="1" dirty="0"/>
              <a:t>Arkiajattelua rajoittaa:</a:t>
            </a:r>
          </a:p>
          <a:p>
            <a:r>
              <a:rPr lang="fi-FI" dirty="0"/>
              <a:t>käsitysten pohjalla satunnaiset ja subjektiiviset havainnot</a:t>
            </a:r>
          </a:p>
          <a:p>
            <a:r>
              <a:rPr lang="fi-FI" dirty="0"/>
              <a:t>kerronnallisuus</a:t>
            </a:r>
          </a:p>
          <a:p>
            <a:r>
              <a:rPr lang="fi-FI" dirty="0"/>
              <a:t>selittäminen jälkikäteen</a:t>
            </a:r>
          </a:p>
          <a:p>
            <a:r>
              <a:rPr lang="fi-FI" dirty="0"/>
              <a:t>omakohtaisuus</a:t>
            </a:r>
          </a:p>
          <a:p>
            <a:r>
              <a:rPr lang="fi-FI" dirty="0"/>
              <a:t>uskomusten vahva pysyvyys </a:t>
            </a:r>
          </a:p>
          <a:p>
            <a:r>
              <a:rPr lang="fi-FI" dirty="0"/>
              <a:t>omaa käsitystä vahvistavan tiedon etsiminen</a:t>
            </a:r>
          </a:p>
          <a:p>
            <a:r>
              <a:rPr lang="fi-FI" dirty="0"/>
              <a:t>tavoitteena arjen sujuminen</a:t>
            </a:r>
          </a:p>
        </p:txBody>
      </p:sp>
      <p:sp>
        <p:nvSpPr>
          <p:cNvPr id="6" name="Sisällön paikkamerkki 2">
            <a:extLst>
              <a:ext uri="{FF2B5EF4-FFF2-40B4-BE49-F238E27FC236}">
                <a16:creationId xmlns:a16="http://schemas.microsoft.com/office/drawing/2014/main" id="{A3E34ADB-C868-7F4B-A69A-4453B4BB30E8}"/>
              </a:ext>
            </a:extLst>
          </p:cNvPr>
          <p:cNvSpPr txBox="1">
            <a:spLocks/>
          </p:cNvSpPr>
          <p:nvPr/>
        </p:nvSpPr>
        <p:spPr>
          <a:xfrm>
            <a:off x="5949538" y="1825625"/>
            <a:ext cx="5328062" cy="4351338"/>
          </a:xfrm>
          <a:prstGeom prst="rect">
            <a:avLst/>
          </a:prstGeom>
        </p:spPr>
        <p:txBody>
          <a:bodyPr/>
          <a:lstStyle>
            <a:lvl1pPr marL="228600" indent="-228600" algn="l" defTabSz="914400" rtl="0" eaLnBrk="1" latinLnBrk="0" hangingPunct="1">
              <a:lnSpc>
                <a:spcPct val="90000"/>
              </a:lnSpc>
              <a:spcBef>
                <a:spcPts val="1000"/>
              </a:spcBef>
              <a:buClr>
                <a:srgbClr val="F37D7D"/>
              </a:buClr>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Clr>
                <a:srgbClr val="F37D7D"/>
              </a:buClr>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Clr>
                <a:srgbClr val="F37D7D"/>
              </a:buClr>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Clr>
                <a:srgbClr val="F37D7D"/>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Clr>
                <a:srgbClr val="F37D7D"/>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b="1" dirty="0"/>
              <a:t>Tiede vastaa:</a:t>
            </a:r>
          </a:p>
          <a:p>
            <a:r>
              <a:rPr lang="fi-FI" dirty="0"/>
              <a:t>järjestelmällinen tietojen kerääminen ja objektiiviset tutkimusmenetelmät</a:t>
            </a:r>
          </a:p>
          <a:p>
            <a:r>
              <a:rPr lang="fi-FI" dirty="0"/>
              <a:t>laajat tutkimusaineistot</a:t>
            </a:r>
          </a:p>
          <a:p>
            <a:r>
              <a:rPr lang="fi-FI" dirty="0"/>
              <a:t>vaikutusten tutkiminen</a:t>
            </a:r>
          </a:p>
          <a:p>
            <a:r>
              <a:rPr lang="fi-FI" dirty="0"/>
              <a:t>tulosten julkisuus</a:t>
            </a:r>
          </a:p>
          <a:p>
            <a:r>
              <a:rPr lang="fi-FI" dirty="0"/>
              <a:t>itsekriittisyys, tulokset arvioidaan</a:t>
            </a:r>
          </a:p>
          <a:p>
            <a:r>
              <a:rPr lang="fi-FI" dirty="0"/>
              <a:t>edistyvyys, kriittinen keskustelu</a:t>
            </a:r>
          </a:p>
          <a:p>
            <a:r>
              <a:rPr lang="fi-FI" dirty="0"/>
              <a:t>tavoitteena yleispätevä tieto</a:t>
            </a:r>
          </a:p>
        </p:txBody>
      </p:sp>
    </p:spTree>
    <p:extLst>
      <p:ext uri="{BB962C8B-B14F-4D97-AF65-F5344CB8AC3E}">
        <p14:creationId xmlns:p14="http://schemas.microsoft.com/office/powerpoint/2010/main" val="796554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Arkitietoa vai tieteellistä tietoa?</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5978236" cy="4351338"/>
          </a:xfrm>
        </p:spPr>
        <p:txBody>
          <a:bodyPr/>
          <a:lstStyle/>
          <a:p>
            <a:r>
              <a:rPr lang="fi-FI" dirty="0"/>
              <a:t>HPV-rokote suojaa kohdunkaulan syövältä.</a:t>
            </a:r>
          </a:p>
          <a:p>
            <a:r>
              <a:rPr lang="fi-FI" dirty="0"/>
              <a:t>Täysikuu valvottaa.</a:t>
            </a:r>
          </a:p>
          <a:p>
            <a:r>
              <a:rPr lang="fi-FI" dirty="0"/>
              <a:t>Ylipaino lisää sairastumisriskiä.</a:t>
            </a:r>
          </a:p>
          <a:p>
            <a:r>
              <a:rPr lang="fi-FI" dirty="0"/>
              <a:t>Karies tarttuu vanhemmalta lapselle. </a:t>
            </a:r>
          </a:p>
          <a:p>
            <a:r>
              <a:rPr lang="fi-FI" dirty="0"/>
              <a:t>Hikka lähtee kylmää vettä juomalla.</a:t>
            </a:r>
          </a:p>
          <a:p>
            <a:r>
              <a:rPr lang="fi-FI" dirty="0"/>
              <a:t>Kännykän näprääminen oppitunnilla ei haittaa oppimista.</a:t>
            </a:r>
          </a:p>
          <a:p>
            <a:r>
              <a:rPr lang="fi-FI" dirty="0"/>
              <a:t>Koululounaan syömättä jättäminen vaikuttaa heikentävästi oppimiseen. </a:t>
            </a:r>
          </a:p>
        </p:txBody>
      </p:sp>
      <p:pic>
        <p:nvPicPr>
          <p:cNvPr id="4" name="Picture 3" descr="A group of children eating at a table&#10;&#10;Description automatically generated with low confidence">
            <a:extLst>
              <a:ext uri="{FF2B5EF4-FFF2-40B4-BE49-F238E27FC236}">
                <a16:creationId xmlns:a16="http://schemas.microsoft.com/office/drawing/2014/main" id="{35C9D27F-D131-2146-852E-5664E71D0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436" y="2411677"/>
            <a:ext cx="4572000" cy="3213100"/>
          </a:xfrm>
          <a:prstGeom prst="rect">
            <a:avLst/>
          </a:prstGeom>
        </p:spPr>
      </p:pic>
    </p:spTree>
    <p:extLst>
      <p:ext uri="{BB962C8B-B14F-4D97-AF65-F5344CB8AC3E}">
        <p14:creationId xmlns:p14="http://schemas.microsoft.com/office/powerpoint/2010/main" val="2039210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Tiedonhakutehtävä</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4732867" cy="4351338"/>
          </a:xfrm>
        </p:spPr>
        <p:txBody>
          <a:bodyPr/>
          <a:lstStyle/>
          <a:p>
            <a:r>
              <a:rPr lang="fi-FI" dirty="0" err="1">
                <a:solidFill>
                  <a:srgbClr val="2B3643"/>
                </a:solidFill>
                <a:hlinkClick r:id="rId3"/>
              </a:rPr>
              <a:t>Terveyskylä.fi</a:t>
            </a:r>
            <a:r>
              <a:rPr lang="fi-FI" dirty="0">
                <a:solidFill>
                  <a:srgbClr val="2B3643"/>
                </a:solidFill>
                <a:hlinkClick r:id="rId3"/>
              </a:rPr>
              <a:t> </a:t>
            </a:r>
            <a:r>
              <a:rPr lang="fi-FI" dirty="0">
                <a:solidFill>
                  <a:srgbClr val="2B3643"/>
                </a:solidFill>
              </a:rPr>
              <a:t>on avoin nettisivusto, joka tarjoaa luotettavaa ammattilaisten tuottamaa terveyteen liittyvää tietoa kaikille. </a:t>
            </a:r>
          </a:p>
          <a:p>
            <a:r>
              <a:rPr lang="fi-FI" dirty="0">
                <a:solidFill>
                  <a:srgbClr val="2B3643"/>
                </a:solidFill>
              </a:rPr>
              <a:t>Valitse sivustolta yksi sinua kiinnostava aihe ja selvitä, mitä tietoa siitä löytyy.</a:t>
            </a:r>
            <a:endParaRPr lang="fi-FI" dirty="0"/>
          </a:p>
        </p:txBody>
      </p:sp>
      <p:pic>
        <p:nvPicPr>
          <p:cNvPr id="4" name="Picture 3" descr="Graphical user interface, website&#10;&#10;Description automatically generated">
            <a:extLst>
              <a:ext uri="{FF2B5EF4-FFF2-40B4-BE49-F238E27FC236}">
                <a16:creationId xmlns:a16="http://schemas.microsoft.com/office/drawing/2014/main" id="{2F5C28EA-CB4F-A449-9697-BFC2F9DDEA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9732" y="1825625"/>
            <a:ext cx="5444067" cy="3931826"/>
          </a:xfrm>
          <a:prstGeom prst="rect">
            <a:avLst/>
          </a:prstGeom>
        </p:spPr>
      </p:pic>
    </p:spTree>
    <p:extLst>
      <p:ext uri="{BB962C8B-B14F-4D97-AF65-F5344CB8AC3E}">
        <p14:creationId xmlns:p14="http://schemas.microsoft.com/office/powerpoint/2010/main" val="156169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Tiedonhakutehtävä</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2145689"/>
            <a:ext cx="6223000" cy="4351338"/>
          </a:xfrm>
        </p:spPr>
        <p:txBody>
          <a:bodyPr/>
          <a:lstStyle/>
          <a:p>
            <a:endParaRPr lang="fi-FI" dirty="0"/>
          </a:p>
          <a:p>
            <a:r>
              <a:rPr lang="fi-FI" dirty="0"/>
              <a:t>Terveyden ja hyvinvoinnin laitos (THL) on asiantuntijalaitos, jossa tehdään paljon terveysaiheista tutkimusta.</a:t>
            </a:r>
          </a:p>
          <a:p>
            <a:pPr marL="0" indent="0">
              <a:buNone/>
            </a:pPr>
            <a:r>
              <a:rPr lang="fi-FI" dirty="0"/>
              <a:t> </a:t>
            </a:r>
          </a:p>
          <a:p>
            <a:endParaRPr lang="fi-FI" dirty="0"/>
          </a:p>
          <a:p>
            <a:r>
              <a:rPr lang="fi-FI" dirty="0"/>
              <a:t>Tilastokeskus tuottaa suurimman osan Suomen virallisista tilastoista. </a:t>
            </a:r>
          </a:p>
        </p:txBody>
      </p:sp>
      <p:pic>
        <p:nvPicPr>
          <p:cNvPr id="4" name="Kuva 8">
            <a:extLst>
              <a:ext uri="{FF2B5EF4-FFF2-40B4-BE49-F238E27FC236}">
                <a16:creationId xmlns:a16="http://schemas.microsoft.com/office/drawing/2014/main" id="{34C4E4BA-BDF2-2142-8C40-0F68550525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396" y="1891253"/>
            <a:ext cx="2312376" cy="707984"/>
          </a:xfrm>
          <a:prstGeom prst="rect">
            <a:avLst/>
          </a:prstGeom>
        </p:spPr>
      </p:pic>
      <p:pic>
        <p:nvPicPr>
          <p:cNvPr id="6" name="Kuva 5">
            <a:extLst>
              <a:ext uri="{FF2B5EF4-FFF2-40B4-BE49-F238E27FC236}">
                <a16:creationId xmlns:a16="http://schemas.microsoft.com/office/drawing/2014/main" id="{029FF991-9F6B-2846-87BD-CEB77D10D3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396" y="3835621"/>
            <a:ext cx="2999936" cy="846285"/>
          </a:xfrm>
          <a:prstGeom prst="rect">
            <a:avLst/>
          </a:prstGeom>
        </p:spPr>
      </p:pic>
      <p:sp>
        <p:nvSpPr>
          <p:cNvPr id="7" name="Suorakulmio 7">
            <a:extLst>
              <a:ext uri="{FF2B5EF4-FFF2-40B4-BE49-F238E27FC236}">
                <a16:creationId xmlns:a16="http://schemas.microsoft.com/office/drawing/2014/main" id="{A59C4393-6AF3-384A-AE74-18C983C2F19E}"/>
              </a:ext>
            </a:extLst>
          </p:cNvPr>
          <p:cNvSpPr/>
          <p:nvPr/>
        </p:nvSpPr>
        <p:spPr>
          <a:xfrm>
            <a:off x="7741595" y="2599237"/>
            <a:ext cx="3303009" cy="1900154"/>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latin typeface="Cambria" panose="02040503050406030204" pitchFamily="18" charset="0"/>
              </a:rPr>
              <a:t>Mitä näiden tekemiä tutkimuksia tiedät?</a:t>
            </a:r>
          </a:p>
          <a:p>
            <a:pPr algn="ctr"/>
            <a:r>
              <a:rPr lang="fi-FI" sz="2400" dirty="0">
                <a:latin typeface="Cambria" panose="02040503050406030204" pitchFamily="18" charset="0"/>
              </a:rPr>
              <a:t> Selvittäkää, millaisia tutkimuksia on viime </a:t>
            </a:r>
          </a:p>
          <a:p>
            <a:pPr algn="ctr"/>
            <a:r>
              <a:rPr lang="fi-FI" sz="2400" dirty="0">
                <a:latin typeface="Cambria" panose="02040503050406030204" pitchFamily="18" charset="0"/>
              </a:rPr>
              <a:t>aikoina tehty. </a:t>
            </a:r>
          </a:p>
        </p:txBody>
      </p:sp>
    </p:spTree>
    <p:extLst>
      <p:ext uri="{BB962C8B-B14F-4D97-AF65-F5344CB8AC3E}">
        <p14:creationId xmlns:p14="http://schemas.microsoft.com/office/powerpoint/2010/main" val="43580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Tiedonhaun vaiheet</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6985000" cy="4351338"/>
          </a:xfrm>
        </p:spPr>
        <p:txBody>
          <a:bodyPr/>
          <a:lstStyle/>
          <a:p>
            <a:pPr marL="0" indent="0">
              <a:buNone/>
            </a:pPr>
            <a:r>
              <a:rPr lang="fi-FI" dirty="0">
                <a:solidFill>
                  <a:srgbClr val="2B3643"/>
                </a:solidFill>
              </a:rPr>
              <a:t>1. Ennakkotietojen kartoittaminen</a:t>
            </a:r>
          </a:p>
          <a:p>
            <a:pPr marL="0" indent="0">
              <a:buNone/>
            </a:pPr>
            <a:r>
              <a:rPr lang="fi-FI" dirty="0">
                <a:solidFill>
                  <a:srgbClr val="2B3643"/>
                </a:solidFill>
              </a:rPr>
              <a:t>2. Aiheen rajaaminen</a:t>
            </a:r>
          </a:p>
          <a:p>
            <a:pPr marL="0" indent="0">
              <a:buNone/>
            </a:pPr>
            <a:r>
              <a:rPr lang="fi-FI" dirty="0">
                <a:solidFill>
                  <a:srgbClr val="2B3643"/>
                </a:solidFill>
              </a:rPr>
              <a:t>3. Kysymyksen asettaminen</a:t>
            </a:r>
          </a:p>
          <a:p>
            <a:pPr marL="0" indent="0">
              <a:buNone/>
            </a:pPr>
            <a:r>
              <a:rPr lang="fi-FI" dirty="0">
                <a:solidFill>
                  <a:srgbClr val="2B3643"/>
                </a:solidFill>
              </a:rPr>
              <a:t>4. Hakusanojen muotoilu</a:t>
            </a:r>
          </a:p>
          <a:p>
            <a:pPr marL="0" indent="0">
              <a:buNone/>
            </a:pPr>
            <a:r>
              <a:rPr lang="fi-FI" dirty="0">
                <a:solidFill>
                  <a:srgbClr val="2B3643"/>
                </a:solidFill>
              </a:rPr>
              <a:t>5. Tiedonhaun toteutus</a:t>
            </a:r>
          </a:p>
          <a:p>
            <a:pPr marL="0" indent="0">
              <a:buNone/>
            </a:pPr>
            <a:r>
              <a:rPr lang="fi-FI" dirty="0">
                <a:solidFill>
                  <a:srgbClr val="2B3643"/>
                </a:solidFill>
              </a:rPr>
              <a:t>6. Löydetyn aineiston läpikäynti ja arviointi</a:t>
            </a:r>
          </a:p>
          <a:p>
            <a:pPr marL="0" indent="0">
              <a:buNone/>
            </a:pPr>
            <a:r>
              <a:rPr lang="fi-FI" dirty="0">
                <a:solidFill>
                  <a:srgbClr val="2B3643"/>
                </a:solidFill>
              </a:rPr>
              <a:t>7. Hyvien lähteiden kirjaaminen ylös</a:t>
            </a:r>
          </a:p>
          <a:p>
            <a:pPr marL="0" indent="0">
              <a:buNone/>
            </a:pPr>
            <a:r>
              <a:rPr lang="fi-FI" dirty="0">
                <a:solidFill>
                  <a:srgbClr val="2B3643"/>
                </a:solidFill>
              </a:rPr>
              <a:t>8. Ennakkotietojen vertaaminen löydettyyn tietoon</a:t>
            </a:r>
          </a:p>
          <a:p>
            <a:pPr marL="0" indent="0">
              <a:buNone/>
            </a:pPr>
            <a:r>
              <a:rPr lang="fi-FI" dirty="0">
                <a:solidFill>
                  <a:srgbClr val="2B3643"/>
                </a:solidFill>
              </a:rPr>
              <a:t>9. Löydetyn tiedon käyttö</a:t>
            </a:r>
          </a:p>
          <a:p>
            <a:endParaRPr lang="fi-FI" dirty="0"/>
          </a:p>
        </p:txBody>
      </p:sp>
      <p:pic>
        <p:nvPicPr>
          <p:cNvPr id="4" name="Picture 3" descr="A group of people looking at a computer&#10;&#10;Description automatically generated with medium confidence">
            <a:extLst>
              <a:ext uri="{FF2B5EF4-FFF2-40B4-BE49-F238E27FC236}">
                <a16:creationId xmlns:a16="http://schemas.microsoft.com/office/drawing/2014/main" id="{C462316D-D0FA-7442-9890-37E38A99D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905000"/>
            <a:ext cx="4572000" cy="3048000"/>
          </a:xfrm>
          <a:prstGeom prst="rect">
            <a:avLst/>
          </a:prstGeom>
        </p:spPr>
      </p:pic>
    </p:spTree>
    <p:extLst>
      <p:ext uri="{BB962C8B-B14F-4D97-AF65-F5344CB8AC3E}">
        <p14:creationId xmlns:p14="http://schemas.microsoft.com/office/powerpoint/2010/main" val="893431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Tehtävä oppikirjasta</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4648200" cy="4351338"/>
          </a:xfrm>
        </p:spPr>
        <p:txBody>
          <a:bodyPr/>
          <a:lstStyle/>
          <a:p>
            <a:pPr marL="0" indent="0">
              <a:buNone/>
            </a:pPr>
            <a:r>
              <a:rPr lang="fi-FI" dirty="0"/>
              <a:t>5. Tee </a:t>
            </a:r>
            <a:r>
              <a:rPr lang="fi-FI" dirty="0" smtClean="0"/>
              <a:t>tiedonhaku (yksin tai parin kanssa)</a:t>
            </a:r>
            <a:endParaRPr lang="fi-FI" dirty="0"/>
          </a:p>
          <a:p>
            <a:r>
              <a:rPr lang="fi-FI" dirty="0"/>
              <a:t>Mieti terveyteen liittyvä aihe, josta haluaisit lisää tietoa.</a:t>
            </a:r>
          </a:p>
          <a:p>
            <a:r>
              <a:rPr lang="fi-FI" dirty="0"/>
              <a:t>Toteuta tiedonhaku vaiheittain ja tee muistiinpanoja jokaisesta vaiheesta.</a:t>
            </a:r>
          </a:p>
          <a:p>
            <a:r>
              <a:rPr lang="fi-FI" dirty="0"/>
              <a:t>Esittele </a:t>
            </a:r>
            <a:r>
              <a:rPr lang="fi-FI" dirty="0" smtClean="0"/>
              <a:t>lyhyesti löytämäsi </a:t>
            </a:r>
            <a:r>
              <a:rPr lang="fi-FI" dirty="0"/>
              <a:t>tieto.</a:t>
            </a:r>
          </a:p>
        </p:txBody>
      </p:sp>
      <p:pic>
        <p:nvPicPr>
          <p:cNvPr id="4" name="Picture 3" descr="A picture containing outdoor, ground, person, wooden&#10;&#10;Description automatically generated">
            <a:extLst>
              <a:ext uri="{FF2B5EF4-FFF2-40B4-BE49-F238E27FC236}">
                <a16:creationId xmlns:a16="http://schemas.microsoft.com/office/drawing/2014/main" id="{59DD017D-A401-4349-8F85-196E9E6C0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25625"/>
            <a:ext cx="5059363" cy="3372908"/>
          </a:xfrm>
          <a:prstGeom prst="rect">
            <a:avLst/>
          </a:prstGeom>
        </p:spPr>
      </p:pic>
    </p:spTree>
    <p:extLst>
      <p:ext uri="{BB962C8B-B14F-4D97-AF65-F5344CB8AC3E}">
        <p14:creationId xmlns:p14="http://schemas.microsoft.com/office/powerpoint/2010/main" val="631390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Terveystutkimuksissa yleisimmin käytettyjä tunnuslukuja</a:t>
            </a:r>
          </a:p>
        </p:txBody>
      </p:sp>
      <p:pic>
        <p:nvPicPr>
          <p:cNvPr id="6" name="Kuva 4">
            <a:extLst>
              <a:ext uri="{FF2B5EF4-FFF2-40B4-BE49-F238E27FC236}">
                <a16:creationId xmlns:a16="http://schemas.microsoft.com/office/drawing/2014/main" id="{217EEA54-011B-D345-B174-0EAF703A35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034470"/>
            <a:ext cx="5424853" cy="4142493"/>
          </a:xfrm>
          <a:prstGeom prst="rect">
            <a:avLst/>
          </a:prstGeom>
        </p:spPr>
      </p:pic>
      <p:sp>
        <p:nvSpPr>
          <p:cNvPr id="7" name="Suorakulmio 6">
            <a:extLst>
              <a:ext uri="{FF2B5EF4-FFF2-40B4-BE49-F238E27FC236}">
                <a16:creationId xmlns:a16="http://schemas.microsoft.com/office/drawing/2014/main" id="{086CDF68-703A-214D-83C5-387363C37D53}"/>
              </a:ext>
            </a:extLst>
          </p:cNvPr>
          <p:cNvSpPr/>
          <p:nvPr/>
        </p:nvSpPr>
        <p:spPr>
          <a:xfrm>
            <a:off x="6850384" y="2137864"/>
            <a:ext cx="3011367" cy="3935704"/>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latin typeface="Cambria" panose="02040503050406030204" pitchFamily="18" charset="0"/>
              </a:rPr>
              <a:t>Vallitsevuus</a:t>
            </a:r>
            <a:r>
              <a:rPr lang="fi-FI" sz="1600" dirty="0">
                <a:latin typeface="Cambria" panose="02040503050406030204" pitchFamily="18" charset="0"/>
              </a:rPr>
              <a:t> kuvaa kaikkia </a:t>
            </a:r>
            <a:r>
              <a:rPr lang="fi-FI" sz="1600" dirty="0" err="1">
                <a:latin typeface="Cambria" panose="02040503050406030204" pitchFamily="18" charset="0"/>
              </a:rPr>
              <a:t>tietyllä</a:t>
            </a:r>
            <a:r>
              <a:rPr lang="fi-FI" sz="1600" dirty="0">
                <a:latin typeface="Cambria" panose="02040503050406030204" pitchFamily="18" charset="0"/>
              </a:rPr>
              <a:t> hetkellä jotain sairautta sairastavia tai </a:t>
            </a:r>
            <a:r>
              <a:rPr lang="fi-FI" sz="1600" dirty="0" err="1">
                <a:latin typeface="Cambria" panose="02040503050406030204" pitchFamily="18" charset="0"/>
              </a:rPr>
              <a:t>tietyllä</a:t>
            </a:r>
            <a:r>
              <a:rPr lang="fi-FI" sz="1600" dirty="0">
                <a:latin typeface="Cambria" panose="02040503050406030204" pitchFamily="18" charset="0"/>
              </a:rPr>
              <a:t> tavalla käyttäytyviä, kuten tupakoitsijoita. </a:t>
            </a:r>
          </a:p>
          <a:p>
            <a:pPr algn="ctr"/>
            <a:endParaRPr lang="fi-FI" sz="1600" dirty="0">
              <a:latin typeface="Cambria" panose="02040503050406030204" pitchFamily="18" charset="0"/>
            </a:endParaRPr>
          </a:p>
          <a:p>
            <a:pPr algn="ctr"/>
            <a:r>
              <a:rPr lang="fi-FI" sz="1600" b="1" dirty="0">
                <a:latin typeface="Cambria" panose="02040503050406030204" pitchFamily="18" charset="0"/>
              </a:rPr>
              <a:t>Ilmaantuvuus</a:t>
            </a:r>
            <a:r>
              <a:rPr lang="fi-FI" sz="1600" dirty="0">
                <a:latin typeface="Cambria" panose="02040503050406030204" pitchFamily="18" charset="0"/>
              </a:rPr>
              <a:t> kuvaa uusia tapauksia, esimerkiksi tupakoinnin aloittavia. </a:t>
            </a:r>
          </a:p>
          <a:p>
            <a:pPr algn="ctr"/>
            <a:endParaRPr lang="fi-FI" sz="1600" dirty="0">
              <a:latin typeface="Cambria" panose="02040503050406030204" pitchFamily="18" charset="0"/>
            </a:endParaRPr>
          </a:p>
          <a:p>
            <a:pPr algn="ctr"/>
            <a:r>
              <a:rPr lang="fi-FI" sz="1600" dirty="0">
                <a:latin typeface="Cambria" panose="02040503050406030204" pitchFamily="18" charset="0"/>
              </a:rPr>
              <a:t>Vallitsevuudesta poistuu henkilöitä kuolemalla ja parantumalla tai käyttäytymisen, kuten tupakoinnin, lopettamalla.</a:t>
            </a:r>
          </a:p>
        </p:txBody>
      </p:sp>
    </p:spTree>
    <p:extLst>
      <p:ext uri="{BB962C8B-B14F-4D97-AF65-F5344CB8AC3E}">
        <p14:creationId xmlns:p14="http://schemas.microsoft.com/office/powerpoint/2010/main" val="258511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40759"/>
          </a:xfrm>
        </p:spPr>
        <p:txBody>
          <a:bodyPr/>
          <a:lstStyle/>
          <a:p>
            <a:r>
              <a:rPr lang="fi-FI" sz="3200" dirty="0"/>
              <a:t>Terveystutkimuksissa yleisimmin käytettyjä tunnuslukuja</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5257800" cy="4351338"/>
          </a:xfrm>
        </p:spPr>
        <p:txBody>
          <a:bodyPr/>
          <a:lstStyle/>
          <a:p>
            <a:pPr marL="0" indent="0">
              <a:buNone/>
            </a:pPr>
            <a:r>
              <a:rPr lang="fi-FI" dirty="0"/>
              <a:t>Opiskele oppikirjan keskeiset käsitteet:</a:t>
            </a:r>
          </a:p>
          <a:p>
            <a:r>
              <a:rPr lang="fi-FI" dirty="0"/>
              <a:t>vallitsevuus</a:t>
            </a:r>
          </a:p>
          <a:p>
            <a:r>
              <a:rPr lang="fi-FI" dirty="0"/>
              <a:t>ilmaantuvuus</a:t>
            </a:r>
          </a:p>
          <a:p>
            <a:r>
              <a:rPr lang="fi-FI" dirty="0"/>
              <a:t>kuolleisuus</a:t>
            </a:r>
          </a:p>
          <a:p>
            <a:r>
              <a:rPr lang="fi-FI" dirty="0"/>
              <a:t>imeväiskuolleisuus</a:t>
            </a:r>
          </a:p>
          <a:p>
            <a:r>
              <a:rPr lang="fi-FI" dirty="0"/>
              <a:t>äitiyskuolleisuus</a:t>
            </a:r>
          </a:p>
          <a:p>
            <a:r>
              <a:rPr lang="fi-FI" dirty="0"/>
              <a:t>elinajanodote </a:t>
            </a:r>
          </a:p>
          <a:p>
            <a:pPr marL="0" indent="0">
              <a:buNone/>
            </a:pPr>
            <a:r>
              <a:rPr lang="fi-FI" b="1" dirty="0">
                <a:solidFill>
                  <a:srgbClr val="F37D7D"/>
                </a:solidFill>
              </a:rPr>
              <a:t>Pelatkaa kertaukseksi pareittain Alias-peliä kyseisillä käsitteillä. </a:t>
            </a:r>
          </a:p>
        </p:txBody>
      </p:sp>
      <p:pic>
        <p:nvPicPr>
          <p:cNvPr id="4" name="Picture 3" descr="A picture containing person, person, indoor&#10;&#10;Description automatically generated">
            <a:extLst>
              <a:ext uri="{FF2B5EF4-FFF2-40B4-BE49-F238E27FC236}">
                <a16:creationId xmlns:a16="http://schemas.microsoft.com/office/drawing/2014/main" id="{A5B4E49C-DA5B-6943-970D-5603477F1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142" y="2217649"/>
            <a:ext cx="4775200" cy="3183467"/>
          </a:xfrm>
          <a:prstGeom prst="rect">
            <a:avLst/>
          </a:prstGeom>
        </p:spPr>
      </p:pic>
    </p:spTree>
    <p:extLst>
      <p:ext uri="{BB962C8B-B14F-4D97-AF65-F5344CB8AC3E}">
        <p14:creationId xmlns:p14="http://schemas.microsoft.com/office/powerpoint/2010/main" val="1577727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Soveltava tehtävä</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4360333" cy="4351338"/>
          </a:xfrm>
        </p:spPr>
        <p:txBody>
          <a:bodyPr/>
          <a:lstStyle/>
          <a:p>
            <a:r>
              <a:rPr lang="fi-FI" dirty="0"/>
              <a:t>Selvitä Kouluterveyskyselyn </a:t>
            </a:r>
            <a:r>
              <a:rPr lang="fi-FI" dirty="0">
                <a:hlinkClick r:id="rId3"/>
              </a:rPr>
              <a:t>internetsivulta</a:t>
            </a:r>
            <a:r>
              <a:rPr lang="fi-FI" dirty="0"/>
              <a:t>, mitä kyselyssä tutkitaan ja mihin kyselyllä kerättyjä tietoja käytetään.</a:t>
            </a:r>
          </a:p>
          <a:p>
            <a:r>
              <a:rPr lang="fi-FI" dirty="0"/>
              <a:t>Tutustukaa viimeisimpiin tuloksiin valitsemastanne aihepiiristä. </a:t>
            </a:r>
          </a:p>
          <a:p>
            <a:r>
              <a:rPr lang="fi-FI" dirty="0"/>
              <a:t>Selvittäkää, onko koulullanne oman koulun tulokset käytettävissä. Verratkaa tuloksia valtakunnallisiin tuloksiin. </a:t>
            </a:r>
          </a:p>
        </p:txBody>
      </p:sp>
      <p:pic>
        <p:nvPicPr>
          <p:cNvPr id="4" name="Picture 3" descr="A group of people looking at a computer&#10;&#10;Description automatically generated with low confidence">
            <a:extLst>
              <a:ext uri="{FF2B5EF4-FFF2-40B4-BE49-F238E27FC236}">
                <a16:creationId xmlns:a16="http://schemas.microsoft.com/office/drawing/2014/main" id="{CC150266-CB2D-7A4F-83C7-E026CA94A2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7999" y="1825625"/>
            <a:ext cx="5981700" cy="3987800"/>
          </a:xfrm>
          <a:prstGeom prst="rect">
            <a:avLst/>
          </a:prstGeom>
        </p:spPr>
      </p:pic>
    </p:spTree>
    <p:extLst>
      <p:ext uri="{BB962C8B-B14F-4D97-AF65-F5344CB8AC3E}">
        <p14:creationId xmlns:p14="http://schemas.microsoft.com/office/powerpoint/2010/main" val="1434355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Tehtävä</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pPr marL="0" indent="0">
              <a:buNone/>
            </a:pPr>
            <a:r>
              <a:rPr lang="fi-FI" dirty="0"/>
              <a:t>Etsi kaksi esimerkkiä tutkimuksista, joissa on tutkittu koettua terveyttä tai toimintakykyä.</a:t>
            </a:r>
          </a:p>
          <a:p>
            <a:pPr marL="457200" indent="-457200">
              <a:buAutoNum type="alphaLcPeriod"/>
            </a:pPr>
            <a:r>
              <a:rPr lang="fi-FI" dirty="0"/>
              <a:t>Tee lyhyet muistiinpanot siitä, mikä on ollut päätutkimuskohde, miten aineisto on hankittu ja mikä on ollut tutkimuksen päätutkimustulos.</a:t>
            </a:r>
          </a:p>
          <a:p>
            <a:pPr marL="457200" indent="-457200">
              <a:buAutoNum type="alphaLcPeriod"/>
            </a:pPr>
            <a:r>
              <a:rPr lang="fi-FI" dirty="0"/>
              <a:t>Vertailkaa löytämiänne tutkimuksia ryhmissä. Valitkaa löytämistänne tutkimuksista kiinnostavin ja tutustukaa siihen tarkemmin.</a:t>
            </a:r>
          </a:p>
        </p:txBody>
      </p:sp>
    </p:spTree>
    <p:extLst>
      <p:ext uri="{BB962C8B-B14F-4D97-AF65-F5344CB8AC3E}">
        <p14:creationId xmlns:p14="http://schemas.microsoft.com/office/powerpoint/2010/main" val="991274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Tavoitteet</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dirty="0"/>
              <a:t>osata hakea luotettavaa tietoa terveysaiheista</a:t>
            </a:r>
          </a:p>
          <a:p>
            <a:r>
              <a:rPr lang="fi-FI" dirty="0"/>
              <a:t>tietää arkitiedon ja tieteellisen tiedon tunnuspiirteitä</a:t>
            </a:r>
          </a:p>
          <a:p>
            <a:r>
              <a:rPr lang="fi-FI" dirty="0"/>
              <a:t>ymmärtää tutkimustiedon hankkimisen periaatteet </a:t>
            </a:r>
          </a:p>
          <a:p>
            <a:r>
              <a:rPr lang="fi-FI" dirty="0"/>
              <a:t>osata eritellä terveyteen liittyvän tiedon lähteitä</a:t>
            </a:r>
          </a:p>
          <a:p>
            <a:endParaRPr lang="fi-FI" dirty="0"/>
          </a:p>
        </p:txBody>
      </p:sp>
    </p:spTree>
    <p:extLst>
      <p:ext uri="{BB962C8B-B14F-4D97-AF65-F5344CB8AC3E}">
        <p14:creationId xmlns:p14="http://schemas.microsoft.com/office/powerpoint/2010/main" val="1470716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Eettiset kysymykset terveystutkimuksissa</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2079625"/>
            <a:ext cx="10515600" cy="4351338"/>
          </a:xfrm>
        </p:spPr>
        <p:txBody>
          <a:bodyPr/>
          <a:lstStyle/>
          <a:p>
            <a:r>
              <a:rPr lang="fi-FI" dirty="0"/>
              <a:t>Lue tai kuuntele oppikirjasta teksti </a:t>
            </a:r>
            <a:r>
              <a:rPr lang="fi-FI" i="1" dirty="0"/>
              <a:t>Eettiset kysymykset terveystutkimuksissa</a:t>
            </a:r>
            <a:r>
              <a:rPr lang="fi-FI" dirty="0"/>
              <a:t>. </a:t>
            </a:r>
          </a:p>
          <a:p>
            <a:r>
              <a:rPr lang="fi-FI" dirty="0"/>
              <a:t>Tutustu Tutkimuseettisen neuvottelukunnan verkkosivuilta löytyviin ihmistieteiden eettisiin periaatteisiin:</a:t>
            </a:r>
          </a:p>
          <a:p>
            <a:pPr lvl="1"/>
            <a:r>
              <a:rPr lang="fi-FI" dirty="0">
                <a:hlinkClick r:id="rId3"/>
              </a:rPr>
              <a:t>http://www.tenk.fi/</a:t>
            </a:r>
            <a:endParaRPr lang="fi-FI" dirty="0"/>
          </a:p>
          <a:p>
            <a:pPr lvl="1"/>
            <a:r>
              <a:rPr lang="fi-FI" dirty="0">
                <a:hlinkClick r:id="rId4"/>
              </a:rPr>
              <a:t>http://www.tenk.fi/fi/eettinen-ennakkoarviointi-ihmistieteissa</a:t>
            </a:r>
            <a:endParaRPr lang="fi-FI" dirty="0"/>
          </a:p>
          <a:p>
            <a:endParaRPr lang="fi-FI" dirty="0"/>
          </a:p>
          <a:p>
            <a:r>
              <a:rPr lang="fi-FI" dirty="0"/>
              <a:t>Kootkaa lyhyet tiivistelmät näistä periaatteista. Pohtikaa, miksi juuri nämä periaatteet ovat moraalin kannalta merkittäviä. </a:t>
            </a:r>
            <a:br>
              <a:rPr lang="fi-FI" dirty="0"/>
            </a:br>
            <a:endParaRPr lang="fi-FI" dirty="0"/>
          </a:p>
        </p:txBody>
      </p:sp>
    </p:spTree>
    <p:extLst>
      <p:ext uri="{BB962C8B-B14F-4D97-AF65-F5344CB8AC3E}">
        <p14:creationId xmlns:p14="http://schemas.microsoft.com/office/powerpoint/2010/main" val="526728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3">
            <a:extLst>
              <a:ext uri="{FF2B5EF4-FFF2-40B4-BE49-F238E27FC236}">
                <a16:creationId xmlns:a16="http://schemas.microsoft.com/office/drawing/2014/main" id="{9FEB0C21-A1CE-1C45-9932-508A34F5DC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3907" y="2042766"/>
            <a:ext cx="8584185" cy="2772467"/>
          </a:xfrm>
          <a:prstGeom prst="rect">
            <a:avLst/>
          </a:prstGeom>
        </p:spPr>
      </p:pic>
    </p:spTree>
    <p:extLst>
      <p:ext uri="{BB962C8B-B14F-4D97-AF65-F5344CB8AC3E}">
        <p14:creationId xmlns:p14="http://schemas.microsoft.com/office/powerpoint/2010/main" val="3870293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Keskeistä: Terveyden liittyvän tiedon hankinta</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961092"/>
            <a:ext cx="10515600" cy="4351338"/>
          </a:xfrm>
        </p:spPr>
        <p:txBody>
          <a:bodyPr/>
          <a:lstStyle/>
          <a:p>
            <a:r>
              <a:rPr lang="fi-FI" dirty="0"/>
              <a:t>terveystieteellisen tutkimuksen moninaiset tutkimusalueet</a:t>
            </a:r>
          </a:p>
          <a:p>
            <a:r>
              <a:rPr lang="fi-FI" dirty="0"/>
              <a:t>arkitiedon ja tieteellisen tiedon käyttö eri tilanteissa ja niiden tunnuspiirteet</a:t>
            </a:r>
          </a:p>
          <a:p>
            <a:r>
              <a:rPr lang="fi-FI" dirty="0"/>
              <a:t>arkitiedon tunnuspiirteet ja tieteen kriteerit</a:t>
            </a:r>
          </a:p>
          <a:p>
            <a:r>
              <a:rPr lang="fi-FI" dirty="0"/>
              <a:t>terveystutkimuksissa yleisimmin käytetyt tunnusluvut</a:t>
            </a:r>
          </a:p>
          <a:p>
            <a:r>
              <a:rPr lang="fi-FI" dirty="0"/>
              <a:t>tutkimuksen keskeisiä kohteita: objektiivinen ja subjektiivinen terveys, terveyskäyttäytyminen, toimintakyky</a:t>
            </a:r>
          </a:p>
          <a:p>
            <a:r>
              <a:rPr lang="fi-FI" dirty="0"/>
              <a:t>terveystutkimuksen eettiset kysymykset</a:t>
            </a:r>
          </a:p>
          <a:p>
            <a:pPr marL="0" indent="0">
              <a:buNone/>
            </a:pPr>
            <a:endParaRPr lang="fi-FI" dirty="0"/>
          </a:p>
          <a:p>
            <a:endParaRPr lang="fi-FI" dirty="0"/>
          </a:p>
          <a:p>
            <a:endParaRPr lang="fi-FI" dirty="0"/>
          </a:p>
        </p:txBody>
      </p:sp>
    </p:spTree>
    <p:extLst>
      <p:ext uri="{BB962C8B-B14F-4D97-AF65-F5344CB8AC3E}">
        <p14:creationId xmlns:p14="http://schemas.microsoft.com/office/powerpoint/2010/main" val="3796244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7">
            <a:extLst>
              <a:ext uri="{FF2B5EF4-FFF2-40B4-BE49-F238E27FC236}">
                <a16:creationId xmlns:a16="http://schemas.microsoft.com/office/drawing/2014/main" id="{15BC6D48-750D-BC42-8587-A3F62CE1B2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058" y="2817357"/>
            <a:ext cx="4786380" cy="3216360"/>
          </a:xfrm>
          <a:prstGeom prst="rect">
            <a:avLst/>
          </a:prstGeom>
        </p:spPr>
      </p:pic>
      <p:pic>
        <p:nvPicPr>
          <p:cNvPr id="9" name="Kuva 6">
            <a:extLst>
              <a:ext uri="{FF2B5EF4-FFF2-40B4-BE49-F238E27FC236}">
                <a16:creationId xmlns:a16="http://schemas.microsoft.com/office/drawing/2014/main" id="{61AF49FE-2A80-F446-8EE9-A6B0B1B2DA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562" y="824283"/>
            <a:ext cx="5125916" cy="3357475"/>
          </a:xfrm>
          <a:prstGeom prst="rect">
            <a:avLst/>
          </a:prstGeom>
        </p:spPr>
      </p:pic>
      <p:sp>
        <p:nvSpPr>
          <p:cNvPr id="6" name="Ellipsi 9">
            <a:extLst>
              <a:ext uri="{FF2B5EF4-FFF2-40B4-BE49-F238E27FC236}">
                <a16:creationId xmlns:a16="http://schemas.microsoft.com/office/drawing/2014/main" id="{A296F236-B5AA-E946-92D8-0A1D85C3B928}"/>
              </a:ext>
            </a:extLst>
          </p:cNvPr>
          <p:cNvSpPr/>
          <p:nvPr/>
        </p:nvSpPr>
        <p:spPr>
          <a:xfrm>
            <a:off x="3023564" y="3195426"/>
            <a:ext cx="3147646" cy="2838291"/>
          </a:xfrm>
          <a:prstGeom prst="ellipse">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latin typeface="Cambria" panose="02040503050406030204" pitchFamily="18" charset="0"/>
              </a:rPr>
              <a:t>Mihin kuvien tilanteissa </a:t>
            </a:r>
          </a:p>
          <a:p>
            <a:pPr algn="ctr"/>
            <a:r>
              <a:rPr lang="fi-FI" sz="2000" dirty="0">
                <a:latin typeface="Cambria" panose="02040503050406030204" pitchFamily="18" charset="0"/>
              </a:rPr>
              <a:t>voidaan tarvita terveysaiheista tietoa?</a:t>
            </a:r>
          </a:p>
        </p:txBody>
      </p:sp>
    </p:spTree>
    <p:extLst>
      <p:ext uri="{BB962C8B-B14F-4D97-AF65-F5344CB8AC3E}">
        <p14:creationId xmlns:p14="http://schemas.microsoft.com/office/powerpoint/2010/main" val="123511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272172"/>
            <a:ext cx="8899187" cy="1468785"/>
          </a:xfrm>
        </p:spPr>
        <p:txBody>
          <a:bodyPr/>
          <a:lstStyle/>
          <a:p>
            <a:r>
              <a:rPr lang="fi-FI" sz="2800" dirty="0"/>
              <a:t>Olet kiinnostunut uudesta painonhallintaa helpottavasta dieetistä. Miten seuraavat asiat vaikuttaisivat mielipiteeseesi?</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944378"/>
            <a:ext cx="10515600" cy="4351338"/>
          </a:xfrm>
        </p:spPr>
        <p:txBody>
          <a:bodyPr/>
          <a:lstStyle/>
          <a:p>
            <a:r>
              <a:rPr lang="fi-FI" sz="2000" dirty="0"/>
              <a:t>Dieettiä mainostetaan usein lempiohjelmiesi joukossa.</a:t>
            </a:r>
          </a:p>
          <a:p>
            <a:r>
              <a:rPr lang="fi-FI" sz="2000" dirty="0"/>
              <a:t>Kuulet kaverisi kaverin kokeilleen dieettiä ja saaneen hyviä tuloksia.</a:t>
            </a:r>
          </a:p>
          <a:p>
            <a:r>
              <a:rPr lang="fi-FI" sz="2000" dirty="0"/>
              <a:t>Dieetin mainoksessa kerrotaan 80 % kokeilleista olevan tyytyväisiä.</a:t>
            </a:r>
          </a:p>
          <a:p>
            <a:r>
              <a:rPr lang="fi-FI" sz="2000" dirty="0"/>
              <a:t>Saksassa dieettiä on käytetty jo pidempään, mutta ylipaino-ongelma ei näyttäisi vähentyneen.</a:t>
            </a:r>
          </a:p>
          <a:p>
            <a:r>
              <a:rPr lang="fi-FI" sz="2000" dirty="0"/>
              <a:t>Suosittu </a:t>
            </a:r>
            <a:r>
              <a:rPr lang="fi-FI" sz="2000" dirty="0" err="1"/>
              <a:t>ravintovloggari</a:t>
            </a:r>
            <a:r>
              <a:rPr lang="fi-FI" sz="2000" dirty="0"/>
              <a:t> kehuu dieettiä.</a:t>
            </a:r>
          </a:p>
          <a:p>
            <a:r>
              <a:rPr lang="fi-FI" sz="2000" dirty="0"/>
              <a:t>THL toteaa, että tutkimusnäyttöä tehosta ei vielä ole.</a:t>
            </a:r>
          </a:p>
          <a:p>
            <a:r>
              <a:rPr lang="fi-FI" sz="2000" dirty="0"/>
              <a:t>Sosiaalisessa mediassa dieettiä kehutaan runsain mitoin.</a:t>
            </a:r>
          </a:p>
          <a:p>
            <a:r>
              <a:rPr lang="fi-FI" sz="2000" dirty="0"/>
              <a:t>Kouluterveydenhoitaja mainitsee dieetin terveystarkastuksessa.</a:t>
            </a:r>
          </a:p>
          <a:p>
            <a:r>
              <a:rPr lang="fi-FI" sz="2000" dirty="0"/>
              <a:t>Kokeilet dieettiä ja painosi putoaa ensimmäisen kuukauden aikana 2 kg.</a:t>
            </a:r>
          </a:p>
        </p:txBody>
      </p:sp>
    </p:spTree>
    <p:extLst>
      <p:ext uri="{BB962C8B-B14F-4D97-AF65-F5344CB8AC3E}">
        <p14:creationId xmlns:p14="http://schemas.microsoft.com/office/powerpoint/2010/main" val="117724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Arkiajattelua vai tiedettä?</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683121"/>
            <a:ext cx="5859483" cy="4351338"/>
          </a:xfrm>
        </p:spPr>
        <p:txBody>
          <a:bodyPr/>
          <a:lstStyle/>
          <a:p>
            <a:pPr marL="0" indent="0">
              <a:buNone/>
            </a:pPr>
            <a:r>
              <a:rPr lang="fi-FI" dirty="0"/>
              <a:t>Palauta mieleen filosofian ja psykologian kursseilta:</a:t>
            </a:r>
          </a:p>
          <a:p>
            <a:r>
              <a:rPr lang="fi-FI" dirty="0"/>
              <a:t>Mikä ero on arkiajattelulla ja tieteellisellä ajattelulla?</a:t>
            </a:r>
          </a:p>
          <a:p>
            <a:r>
              <a:rPr lang="fi-FI" dirty="0"/>
              <a:t>Millaisia kriteereitä tieteelle on asetettu?</a:t>
            </a:r>
          </a:p>
          <a:p>
            <a:r>
              <a:rPr lang="fi-FI" dirty="0"/>
              <a:t>Miksi terveyteen liittyvä arkiajattelu on ihan järkevää ja perusteltua tietyissä tilanteissa?</a:t>
            </a:r>
          </a:p>
          <a:p>
            <a:r>
              <a:rPr lang="fi-FI" dirty="0"/>
              <a:t>Milloin terveyskysymyksissä on tarpeen tukeutua tieteelliseen ajatteluun tai tieteelliseen tietoon?</a:t>
            </a:r>
          </a:p>
          <a:p>
            <a:endParaRPr lang="fi-FI" dirty="0"/>
          </a:p>
        </p:txBody>
      </p:sp>
      <p:pic>
        <p:nvPicPr>
          <p:cNvPr id="4" name="Picture 3" descr="A few people in a lab&#10;&#10;Description automatically generated with medium confidence">
            <a:extLst>
              <a:ext uri="{FF2B5EF4-FFF2-40B4-BE49-F238E27FC236}">
                <a16:creationId xmlns:a16="http://schemas.microsoft.com/office/drawing/2014/main" id="{5FC26FDB-9D35-3945-B59B-3FADC9C0F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683" y="3062514"/>
            <a:ext cx="4934397" cy="2768745"/>
          </a:xfrm>
          <a:prstGeom prst="rect">
            <a:avLst/>
          </a:prstGeom>
        </p:spPr>
      </p:pic>
    </p:spTree>
    <p:extLst>
      <p:ext uri="{BB962C8B-B14F-4D97-AF65-F5344CB8AC3E}">
        <p14:creationId xmlns:p14="http://schemas.microsoft.com/office/powerpoint/2010/main" val="3266936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B8B5329-186E-9940-8907-DDF02DDD9416}"/>
              </a:ext>
            </a:extLst>
          </p:cNvPr>
          <p:cNvSpPr/>
          <p:nvPr/>
        </p:nvSpPr>
        <p:spPr>
          <a:xfrm>
            <a:off x="4963887" y="1663428"/>
            <a:ext cx="4631376" cy="4474623"/>
          </a:xfrm>
          <a:prstGeom prst="ellipse">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Arkitiedon piirteitä</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3674423" cy="4351338"/>
          </a:xfrm>
        </p:spPr>
        <p:txBody>
          <a:bodyPr/>
          <a:lstStyle/>
          <a:p>
            <a:pPr fontAlgn="t"/>
            <a:r>
              <a:rPr lang="fi-FI" dirty="0">
                <a:solidFill>
                  <a:srgbClr val="222222"/>
                </a:solidFill>
              </a:rPr>
              <a:t>subjektiivisuus</a:t>
            </a:r>
          </a:p>
          <a:p>
            <a:pPr fontAlgn="t"/>
            <a:r>
              <a:rPr lang="fi-FI" dirty="0">
                <a:solidFill>
                  <a:srgbClr val="222222"/>
                </a:solidFill>
              </a:rPr>
              <a:t>intuitiivisuus</a:t>
            </a:r>
          </a:p>
          <a:p>
            <a:pPr fontAlgn="t"/>
            <a:r>
              <a:rPr lang="fi-FI" dirty="0">
                <a:solidFill>
                  <a:srgbClr val="222222"/>
                </a:solidFill>
              </a:rPr>
              <a:t>tiedostamattomuus</a:t>
            </a:r>
          </a:p>
          <a:p>
            <a:pPr fontAlgn="t"/>
            <a:r>
              <a:rPr lang="fi-FI" dirty="0">
                <a:solidFill>
                  <a:srgbClr val="222222"/>
                </a:solidFill>
              </a:rPr>
              <a:t>valikoituneisuus</a:t>
            </a:r>
          </a:p>
          <a:p>
            <a:pPr fontAlgn="t"/>
            <a:r>
              <a:rPr lang="fi-FI" dirty="0">
                <a:solidFill>
                  <a:srgbClr val="222222"/>
                </a:solidFill>
              </a:rPr>
              <a:t>helppous</a:t>
            </a:r>
          </a:p>
          <a:p>
            <a:pPr fontAlgn="t"/>
            <a:r>
              <a:rPr lang="fi-FI" dirty="0">
                <a:solidFill>
                  <a:srgbClr val="222222"/>
                </a:solidFill>
              </a:rPr>
              <a:t>nopeus</a:t>
            </a:r>
          </a:p>
          <a:p>
            <a:pPr fontAlgn="t"/>
            <a:r>
              <a:rPr lang="fi-FI" dirty="0">
                <a:solidFill>
                  <a:srgbClr val="222222"/>
                </a:solidFill>
              </a:rPr>
              <a:t>henkilökohtaisuus</a:t>
            </a:r>
          </a:p>
          <a:p>
            <a:pPr fontAlgn="t"/>
            <a:r>
              <a:rPr lang="fi-FI" dirty="0">
                <a:solidFill>
                  <a:srgbClr val="222222"/>
                </a:solidFill>
              </a:rPr>
              <a:t>pysyvyys</a:t>
            </a:r>
          </a:p>
          <a:p>
            <a:pPr fontAlgn="t"/>
            <a:r>
              <a:rPr lang="fi-FI" dirty="0">
                <a:solidFill>
                  <a:srgbClr val="222222"/>
                </a:solidFill>
              </a:rPr>
              <a:t>satunnaisuus</a:t>
            </a:r>
          </a:p>
        </p:txBody>
      </p:sp>
      <p:sp>
        <p:nvSpPr>
          <p:cNvPr id="4" name="Sisällön paikkamerkki 4">
            <a:extLst>
              <a:ext uri="{FF2B5EF4-FFF2-40B4-BE49-F238E27FC236}">
                <a16:creationId xmlns:a16="http://schemas.microsoft.com/office/drawing/2014/main" id="{95B1FA69-B190-B542-AAC7-6F07F164A0F3}"/>
              </a:ext>
            </a:extLst>
          </p:cNvPr>
          <p:cNvSpPr txBox="1">
            <a:spLocks/>
          </p:cNvSpPr>
          <p:nvPr/>
        </p:nvSpPr>
        <p:spPr>
          <a:xfrm>
            <a:off x="5326952" y="2689126"/>
            <a:ext cx="4268311" cy="46966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400" b="1" dirty="0">
                <a:solidFill>
                  <a:schemeClr val="bg1"/>
                </a:solidFill>
                <a:latin typeface="Cambria" panose="02040503050406030204" pitchFamily="18" charset="0"/>
              </a:rPr>
              <a:t>Lukekaa tai kuunnelkaa oppikirjasta kappale </a:t>
            </a:r>
            <a:r>
              <a:rPr lang="fi-FI" sz="2400" b="1" i="1" dirty="0">
                <a:solidFill>
                  <a:schemeClr val="bg1"/>
                </a:solidFill>
                <a:latin typeface="Cambria" panose="02040503050406030204" pitchFamily="18" charset="0"/>
              </a:rPr>
              <a:t>Arkitieto perustuu kokemuksiin. </a:t>
            </a:r>
          </a:p>
          <a:p>
            <a:r>
              <a:rPr lang="fi-FI" sz="2400" b="1" dirty="0">
                <a:solidFill>
                  <a:schemeClr val="bg1"/>
                </a:solidFill>
                <a:latin typeface="Cambria" panose="02040503050406030204" pitchFamily="18" charset="0"/>
              </a:rPr>
              <a:t>Mitä esimerkkejä löydätte viereisiin kohtiin? </a:t>
            </a:r>
            <a:endParaRPr lang="fi-FI" sz="2400" b="1" i="1" dirty="0">
              <a:solidFill>
                <a:schemeClr val="bg1"/>
              </a:solidFill>
              <a:latin typeface="Cambria" panose="02040503050406030204" pitchFamily="18" charset="0"/>
            </a:endParaRPr>
          </a:p>
          <a:p>
            <a:endParaRPr lang="fi-FI" sz="24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4232760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Arkiajattelun rajoituksia </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dirty="0"/>
              <a:t>Nojataan usein yksittäisten ihmisten kokemuksiin ja kertomuksiin. Kertomus, johon on helppo samastua, on usein vaikuttavin riippumatta sen luotettavuudesta.</a:t>
            </a:r>
          </a:p>
          <a:p>
            <a:r>
              <a:rPr lang="fi-FI" dirty="0"/>
              <a:t>Selityksiä etsitään tavallisesti jo tapahtuneille asioille. Silloin valitaan helposti ajatuskulku, joka sopii tilanteeseen. Esimerkiksi jos tupakoitsija sairastuu keuhkosyöpään, ajatellaan sen olevan syövän syy. Jos taas ei-tupakoija sairastuu samaan tautiin, syyksi selitetään joku toinen. </a:t>
            </a:r>
          </a:p>
          <a:p>
            <a:r>
              <a:rPr lang="fi-FI" dirty="0"/>
              <a:t>Ihminen kiinnittää usein huomiota asioihin, jotka vahvistavat jo olemassa olevia uskomuksia. Oman uskomuksen vastaiset asiat jätetään huomiotta. </a:t>
            </a:r>
          </a:p>
        </p:txBody>
      </p:sp>
    </p:spTree>
    <p:extLst>
      <p:ext uri="{BB962C8B-B14F-4D97-AF65-F5344CB8AC3E}">
        <p14:creationId xmlns:p14="http://schemas.microsoft.com/office/powerpoint/2010/main" val="3231835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Arkiajattelun rajoituksia </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dirty="0"/>
              <a:t>Ihmisillä on taipumus nähdä satunnaistenkin asioiden välillä yhteyttä, koska meille on tärkeää kokea asiat merkityksellisinä, ymmärrettävinä ja ennustettavina. Esimerkiksi jos saa mahataudin syötyään tiettyä ruokaa, ajattelee helposti taudin johtuva ruoasta eikä mikrobeista.</a:t>
            </a:r>
          </a:p>
          <a:p>
            <a:r>
              <a:rPr lang="fi-FI" dirty="0"/>
              <a:t>Omia uskomuksia pidetään usein varmempina ja perustellumpina kuin ne todellisuudessa ovat. Heikosti perustellut arkiuskomukset tuntuvat tiedolta ja niihin luotetaan. </a:t>
            </a:r>
          </a:p>
          <a:p>
            <a:r>
              <a:rPr lang="fi-FI" dirty="0"/>
              <a:t>Arkiajattelu on käytännöllistä, ja se vastaa tarpeeseen kokea asiat ymmärrettävinä ja mielekkäinä. </a:t>
            </a:r>
          </a:p>
        </p:txBody>
      </p:sp>
    </p:spTree>
    <p:extLst>
      <p:ext uri="{BB962C8B-B14F-4D97-AF65-F5344CB8AC3E}">
        <p14:creationId xmlns:p14="http://schemas.microsoft.com/office/powerpoint/2010/main" val="2790175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79E4992-61C2-484D-951B-0CE3D69C033E}"/>
              </a:ext>
            </a:extLst>
          </p:cNvPr>
          <p:cNvSpPr/>
          <p:nvPr/>
        </p:nvSpPr>
        <p:spPr>
          <a:xfrm>
            <a:off x="4963887" y="1682885"/>
            <a:ext cx="4631376" cy="4241260"/>
          </a:xfrm>
          <a:prstGeom prst="ellipse">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Tieteellisen tiedon piirteitä</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pPr fontAlgn="t"/>
            <a:r>
              <a:rPr lang="fi-FI" dirty="0">
                <a:solidFill>
                  <a:srgbClr val="222222"/>
                </a:solidFill>
              </a:rPr>
              <a:t>kriittisyys</a:t>
            </a:r>
          </a:p>
          <a:p>
            <a:pPr fontAlgn="t"/>
            <a:r>
              <a:rPr lang="fi-FI" dirty="0">
                <a:solidFill>
                  <a:srgbClr val="222222"/>
                </a:solidFill>
              </a:rPr>
              <a:t>analyyttisyys</a:t>
            </a:r>
          </a:p>
          <a:p>
            <a:pPr fontAlgn="t"/>
            <a:r>
              <a:rPr lang="fi-FI" dirty="0">
                <a:solidFill>
                  <a:srgbClr val="222222"/>
                </a:solidFill>
              </a:rPr>
              <a:t>järjestelmällisyys</a:t>
            </a:r>
          </a:p>
          <a:p>
            <a:pPr fontAlgn="t"/>
            <a:r>
              <a:rPr lang="fi-FI" dirty="0">
                <a:solidFill>
                  <a:srgbClr val="222222"/>
                </a:solidFill>
              </a:rPr>
              <a:t>objektiivisuus</a:t>
            </a:r>
          </a:p>
          <a:p>
            <a:pPr fontAlgn="t"/>
            <a:r>
              <a:rPr lang="fi-FI" dirty="0">
                <a:solidFill>
                  <a:srgbClr val="222222"/>
                </a:solidFill>
              </a:rPr>
              <a:t>toistettavuus</a:t>
            </a:r>
          </a:p>
          <a:p>
            <a:pPr fontAlgn="t"/>
            <a:r>
              <a:rPr lang="fi-FI" dirty="0">
                <a:solidFill>
                  <a:srgbClr val="222222"/>
                </a:solidFill>
              </a:rPr>
              <a:t>julkisuus </a:t>
            </a:r>
          </a:p>
          <a:p>
            <a:pPr fontAlgn="t"/>
            <a:r>
              <a:rPr lang="fi-FI" dirty="0">
                <a:solidFill>
                  <a:srgbClr val="222222"/>
                </a:solidFill>
              </a:rPr>
              <a:t>korjautuvuus</a:t>
            </a:r>
          </a:p>
          <a:p>
            <a:pPr fontAlgn="t"/>
            <a:r>
              <a:rPr lang="fi-FI" dirty="0">
                <a:solidFill>
                  <a:srgbClr val="222222"/>
                </a:solidFill>
              </a:rPr>
              <a:t>eettisyys</a:t>
            </a:r>
          </a:p>
          <a:p>
            <a:pPr fontAlgn="t"/>
            <a:r>
              <a:rPr lang="fi-FI" dirty="0">
                <a:solidFill>
                  <a:srgbClr val="222222"/>
                </a:solidFill>
              </a:rPr>
              <a:t>vertaisarviointi</a:t>
            </a:r>
          </a:p>
          <a:p>
            <a:endParaRPr lang="fi-FI" dirty="0"/>
          </a:p>
        </p:txBody>
      </p:sp>
      <p:sp>
        <p:nvSpPr>
          <p:cNvPr id="4" name="Sisällön paikkamerkki 7">
            <a:extLst>
              <a:ext uri="{FF2B5EF4-FFF2-40B4-BE49-F238E27FC236}">
                <a16:creationId xmlns:a16="http://schemas.microsoft.com/office/drawing/2014/main" id="{099AFDC0-4D79-914D-80EF-117B604CB9B7}"/>
              </a:ext>
            </a:extLst>
          </p:cNvPr>
          <p:cNvSpPr txBox="1">
            <a:spLocks/>
          </p:cNvSpPr>
          <p:nvPr/>
        </p:nvSpPr>
        <p:spPr>
          <a:xfrm>
            <a:off x="5460423" y="2580209"/>
            <a:ext cx="38862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400" b="1" dirty="0">
                <a:solidFill>
                  <a:schemeClr val="bg1"/>
                </a:solidFill>
                <a:latin typeface="Cambria" panose="02040503050406030204" pitchFamily="18" charset="0"/>
              </a:rPr>
              <a:t>Lukekaa tai kuunnelkaa oppikirjasta kappale </a:t>
            </a:r>
            <a:r>
              <a:rPr lang="fi-FI" sz="2400" b="1" i="1" dirty="0">
                <a:solidFill>
                  <a:schemeClr val="bg1"/>
                </a:solidFill>
                <a:latin typeface="Cambria" panose="02040503050406030204" pitchFamily="18" charset="0"/>
              </a:rPr>
              <a:t>Tieteellinen tieto perustuu tutkimuksiin. </a:t>
            </a:r>
          </a:p>
          <a:p>
            <a:r>
              <a:rPr lang="fi-FI" sz="2400" b="1" dirty="0">
                <a:solidFill>
                  <a:schemeClr val="bg1"/>
                </a:solidFill>
                <a:latin typeface="Cambria" panose="02040503050406030204" pitchFamily="18" charset="0"/>
              </a:rPr>
              <a:t>Mitä esimerkkejä löydätte viereisiin kohtiin? </a:t>
            </a:r>
            <a:endParaRPr lang="fi-FI" sz="2400" b="1" i="1" dirty="0">
              <a:solidFill>
                <a:schemeClr val="bg1"/>
              </a:solidFill>
              <a:latin typeface="Cambria" panose="02040503050406030204" pitchFamily="18" charset="0"/>
            </a:endParaRPr>
          </a:p>
          <a:p>
            <a:endParaRPr lang="fi-FI" sz="24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376795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1377</TotalTime>
  <Words>1585</Words>
  <Application>Microsoft Office PowerPoint</Application>
  <PresentationFormat>Laajakuva</PresentationFormat>
  <Paragraphs>215</Paragraphs>
  <Slides>22</Slides>
  <Notes>21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22</vt:i4>
      </vt:variant>
    </vt:vector>
  </HeadingPairs>
  <TitlesOfParts>
    <vt:vector size="28" baseType="lpstr">
      <vt:lpstr>Arial</vt:lpstr>
      <vt:lpstr>Calibri</vt:lpstr>
      <vt:lpstr>Calibri Light</vt:lpstr>
      <vt:lpstr>Cambria</vt:lpstr>
      <vt:lpstr>Times New Roman</vt:lpstr>
      <vt:lpstr>Office-teema</vt:lpstr>
      <vt:lpstr>PowerPoint-esitys</vt:lpstr>
      <vt:lpstr>Tavoitteet</vt:lpstr>
      <vt:lpstr>PowerPoint-esitys</vt:lpstr>
      <vt:lpstr>Olet kiinnostunut uudesta painonhallintaa helpottavasta dieetistä. Miten seuraavat asiat vaikuttaisivat mielipiteeseesi?</vt:lpstr>
      <vt:lpstr>Arkiajattelua vai tiedettä?</vt:lpstr>
      <vt:lpstr>Arkitiedon piirteitä</vt:lpstr>
      <vt:lpstr>Arkiajattelun rajoituksia </vt:lpstr>
      <vt:lpstr>Arkiajattelun rajoituksia </vt:lpstr>
      <vt:lpstr>Tieteellisen tiedon piirteitä</vt:lpstr>
      <vt:lpstr>Arkiajattelu ja tieteellinen ajattelu</vt:lpstr>
      <vt:lpstr>Arkitietoa vai tieteellistä tietoa?</vt:lpstr>
      <vt:lpstr>Tiedonhakutehtävä</vt:lpstr>
      <vt:lpstr>Tiedonhakutehtävä</vt:lpstr>
      <vt:lpstr>Tiedonhaun vaiheet</vt:lpstr>
      <vt:lpstr>Tehtävä oppikirjasta</vt:lpstr>
      <vt:lpstr>Terveystutkimuksissa yleisimmin käytettyjä tunnuslukuja</vt:lpstr>
      <vt:lpstr>Terveystutkimuksissa yleisimmin käytettyjä tunnuslukuja</vt:lpstr>
      <vt:lpstr>Soveltava tehtävä</vt:lpstr>
      <vt:lpstr>Tehtävä</vt:lpstr>
      <vt:lpstr>Eettiset kysymykset terveystutkimuksissa</vt:lpstr>
      <vt:lpstr>PowerPoint-esitys</vt:lpstr>
      <vt:lpstr>Keskeistä: Terveyden liittyvän tiedon hankinta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Tiia Kähärä</dc:creator>
  <cp:lastModifiedBy>Marja Valkama</cp:lastModifiedBy>
  <cp:revision>26</cp:revision>
  <dcterms:created xsi:type="dcterms:W3CDTF">2021-01-17T13:48:37Z</dcterms:created>
  <dcterms:modified xsi:type="dcterms:W3CDTF">2022-09-23T06:44:00Z</dcterms:modified>
</cp:coreProperties>
</file>