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9" r:id="rId14"/>
    <p:sldId id="268" r:id="rId15"/>
    <p:sldId id="270" r:id="rId16"/>
    <p:sldId id="271"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77231"/>
  </p:normalViewPr>
  <p:slideViewPr>
    <p:cSldViewPr snapToGrid="0">
      <p:cViewPr varScale="1">
        <p:scale>
          <a:sx n="88" d="100"/>
          <a:sy n="8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88E00-4427-C54C-B566-F91F625372E9}" type="datetimeFigureOut">
              <a:rPr lang="fi-FI" smtClean="0"/>
              <a:t>28.10.2021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45BFA-B6D1-7B44-B7E4-3A1807D23F29}" type="slidenum">
              <a:rPr lang="fi-FI" smtClean="0"/>
              <a:t>‹#›</a:t>
            </a:fld>
            <a:endParaRPr lang="fi-FI"/>
          </a:p>
        </p:txBody>
      </p:sp>
    </p:spTree>
    <p:extLst>
      <p:ext uri="{BB962C8B-B14F-4D97-AF65-F5344CB8AC3E}">
        <p14:creationId xmlns:p14="http://schemas.microsoft.com/office/powerpoint/2010/main" val="374929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lay.kahoot.it/#/k/9edaf1b9-28be-4465-ad20-132976d3046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kaksplus.fi/threads/huono-tyoeilmapiiri-kokemuksia.230000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mbria" panose="02040503050406030204" pitchFamily="18" charset="0"/>
                <a:ea typeface="Calibri" panose="020F0502020204030204" pitchFamily="34" charset="0"/>
                <a:cs typeface="Times New Roman" panose="02020603050405020304" pitchFamily="18" charset="0"/>
              </a:rPr>
              <a:t>Työskentelyidea: Tunnin voi aloittaa opiskeluhyvinvointiin liittyvällä </a:t>
            </a:r>
            <a:r>
              <a:rPr lang="fi-FI" sz="1200" dirty="0" err="1">
                <a:effectLst/>
                <a:latin typeface="Cambria" panose="02040503050406030204" pitchFamily="18" charset="0"/>
                <a:ea typeface="Calibri" panose="020F0502020204030204" pitchFamily="34" charset="0"/>
                <a:cs typeface="Times New Roman" panose="02020603050405020304" pitchFamily="18" charset="0"/>
              </a:rPr>
              <a:t>Kahoot</a:t>
            </a:r>
            <a:r>
              <a:rPr lang="fi-FI" sz="1200" dirty="0">
                <a:effectLst/>
                <a:latin typeface="Cambria" panose="02040503050406030204" pitchFamily="18" charset="0"/>
                <a:ea typeface="Calibri" panose="020F0502020204030204" pitchFamily="34" charset="0"/>
                <a:cs typeface="Times New Roman" panose="02020603050405020304" pitchFamily="18" charset="0"/>
              </a:rPr>
              <a:t>-kyselyllä: </a:t>
            </a:r>
            <a:r>
              <a:rPr lang="fi-FI" sz="1200" u="sng" dirty="0">
                <a:solidFill>
                  <a:srgbClr val="41C4DD"/>
                </a:solidFill>
                <a:effectLst/>
                <a:latin typeface="Helvetica" panose="020B0604020202020204" pitchFamily="34" charset="0"/>
                <a:ea typeface="Calibri" panose="020F0502020204030204" pitchFamily="34" charset="0"/>
                <a:cs typeface="Times New Roman" panose="02020603050405020304" pitchFamily="18" charset="0"/>
                <a:hlinkClick r:id="rId3"/>
              </a:rPr>
              <a:t>https://play.kahoot.it/#/k/9edaf1b9-28be-4465-ad20-132976d3046e</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mbria" panose="02040503050406030204" pitchFamily="18" charset="0"/>
                <a:ea typeface="Calibri" panose="020F0502020204030204" pitchFamily="34" charset="0"/>
                <a:cs typeface="Times New Roman" panose="02020603050405020304" pitchFamily="18" charset="0"/>
              </a:rPr>
              <a:t>Opiskeluhyvinvoinnin määritelmästä voidaan hyvin siirtyä työhyvinvoinnin määritelmään ja luvun 7 aiheeseen.</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45BFA-B6D1-7B44-B7E4-3A1807D23F29}" type="slidenum">
              <a:rPr lang="fi-FI" smtClean="0"/>
              <a:t>3</a:t>
            </a:fld>
            <a:endParaRPr lang="fi-FI"/>
          </a:p>
        </p:txBody>
      </p:sp>
    </p:spTree>
    <p:extLst>
      <p:ext uri="{BB962C8B-B14F-4D97-AF65-F5344CB8AC3E}">
        <p14:creationId xmlns:p14="http://schemas.microsoft.com/office/powerpoint/2010/main" val="187699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tutustutaan kirjan piirroskuvan avulla ergonomisen istumisasentoon. </a:t>
            </a:r>
            <a:r>
              <a:rPr lang="fi-FI" sz="1000" b="0" i="0" dirty="0">
                <a:solidFill>
                  <a:srgbClr val="000000"/>
                </a:solidFill>
                <a:effectLst/>
                <a:latin typeface="Calibri" panose="020F0502020204030204" pitchFamily="34" charset="0"/>
              </a:rPr>
              <a:t>Kaavio aukeaa digikirjan kautta isona, kun kuvaa napauttaa.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Voidaan myös tehdä tehtävä, jossa pareittain kuvataan oma mieluisin istumisasento, erittäin huono istumisasento ja ergonomisesti hyvä istumisasento ja vertaillaan kuvista istumisasentojen eroja.</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000" dirty="0"/>
          </a:p>
        </p:txBody>
      </p:sp>
      <p:sp>
        <p:nvSpPr>
          <p:cNvPr id="4" name="Slide Number Placeholder 3"/>
          <p:cNvSpPr>
            <a:spLocks noGrp="1"/>
          </p:cNvSpPr>
          <p:nvPr>
            <p:ph type="sldNum" sz="quarter" idx="5"/>
          </p:nvPr>
        </p:nvSpPr>
        <p:spPr/>
        <p:txBody>
          <a:bodyPr/>
          <a:lstStyle/>
          <a:p>
            <a:fld id="{96445BFA-B6D1-7B44-B7E4-3A1807D23F29}" type="slidenum">
              <a:rPr lang="fi-FI" smtClean="0"/>
              <a:t>12</a:t>
            </a:fld>
            <a:endParaRPr lang="fi-FI"/>
          </a:p>
        </p:txBody>
      </p:sp>
    </p:spTree>
    <p:extLst>
      <p:ext uri="{BB962C8B-B14F-4D97-AF65-F5344CB8AC3E}">
        <p14:creationId xmlns:p14="http://schemas.microsoft.com/office/powerpoint/2010/main" val="182811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tutustutaan kirjan piirroskuvien avulla oikeaan nostoasentoon. </a:t>
            </a:r>
            <a:r>
              <a:rPr lang="fi-FI" sz="1200" b="0" i="0" dirty="0">
                <a:solidFill>
                  <a:srgbClr val="000000"/>
                </a:solidFill>
                <a:effectLst/>
                <a:latin typeface="Calibri" panose="020F0502020204030204" pitchFamily="34" charset="0"/>
              </a:rPr>
              <a:t>Kaavio aukeaa digikirjan kautta isona, kun kuvaa napauttaa. </a:t>
            </a:r>
            <a:endParaRPr lang="fi-FI" sz="1000" dirty="0"/>
          </a:p>
        </p:txBody>
      </p:sp>
      <p:sp>
        <p:nvSpPr>
          <p:cNvPr id="4" name="Slide Number Placeholder 3"/>
          <p:cNvSpPr>
            <a:spLocks noGrp="1"/>
          </p:cNvSpPr>
          <p:nvPr>
            <p:ph type="sldNum" sz="quarter" idx="5"/>
          </p:nvPr>
        </p:nvSpPr>
        <p:spPr/>
        <p:txBody>
          <a:bodyPr/>
          <a:lstStyle/>
          <a:p>
            <a:fld id="{96445BFA-B6D1-7B44-B7E4-3A1807D23F29}" type="slidenum">
              <a:rPr lang="fi-FI" smtClean="0"/>
              <a:t>13</a:t>
            </a:fld>
            <a:endParaRPr lang="fi-FI"/>
          </a:p>
        </p:txBody>
      </p:sp>
    </p:spTree>
    <p:extLst>
      <p:ext uri="{BB962C8B-B14F-4D97-AF65-F5344CB8AC3E}">
        <p14:creationId xmlns:p14="http://schemas.microsoft.com/office/powerpoint/2010/main" val="355660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Opiskelijat haastattelevat tuntemiaan aikuisia työhyvinvointiin liittyvistä asioista. Haastattelun voi myös videoida. </a:t>
            </a:r>
          </a:p>
          <a:p>
            <a:pPr>
              <a:lnSpc>
                <a:spcPct val="107000"/>
              </a:lnSpc>
              <a:spcAft>
                <a:spcPts val="800"/>
              </a:spcAft>
            </a:pP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mbria" panose="02040503050406030204" pitchFamily="18" charset="0"/>
                <a:ea typeface="Calibri" panose="020F0502020204030204" pitchFamily="34" charset="0"/>
                <a:cs typeface="Times New Roman" panose="02020603050405020304" pitchFamily="18" charset="0"/>
              </a:rPr>
              <a:t>Haastattelun tuloksista voidaan keskustella yhdessä: Mitä yhtenevää eri haastateltujen vastauksissa oli? Millaisia eroja oli? Mistä ne mahdollisesti johtuivat? Oliko selviä eroja eri ammateissa tai ammattialoilla työskentelevien vastauksissa?</a:t>
            </a:r>
          </a:p>
          <a:p>
            <a:pPr>
              <a:lnSpc>
                <a:spcPct val="107000"/>
              </a:lnSpc>
              <a:spcAft>
                <a:spcPts val="800"/>
              </a:spcAft>
            </a:pP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mbria" panose="02040503050406030204" pitchFamily="18" charset="0"/>
                <a:ea typeface="Calibri" panose="020F0502020204030204" pitchFamily="34" charset="0"/>
                <a:cs typeface="Times New Roman" panose="02020603050405020304" pitchFamily="18" charset="0"/>
              </a:rPr>
              <a:t>Jos halutaan harjoitella tutkimuksen tekoa ja tilastojen laatimista, voidaan koota koko ryhmän kesken tai pienryhmissä yhteiset raportit, jossa kuvataan, mitkä olivat haastatteluaineistoissa yleisempiä keinoja huolehtia työhyvinvoinnista, ergonomiasta, työsuojelusta ja työterveyshuollosta ja mitä olivat yleisimpiä työhyvinvointia rakentavia ja kuormittavia tekijöitä. </a:t>
            </a:r>
          </a:p>
          <a:p>
            <a:pPr>
              <a:lnSpc>
                <a:spcPct val="107000"/>
              </a:lnSpc>
              <a:spcAft>
                <a:spcPts val="800"/>
              </a:spcAft>
            </a:pPr>
            <a:endParaRPr lang="fi-FI" sz="10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mbria" panose="02040503050406030204" pitchFamily="18" charset="0"/>
                <a:ea typeface="Calibri" panose="020F0502020204030204" pitchFamily="34" charset="0"/>
                <a:cs typeface="Times New Roman" panose="02020603050405020304" pitchFamily="18" charset="0"/>
              </a:rPr>
              <a:t>Mainittujen keinojen ja tekijöiden määrät voidaan laskea haastatteluaineistosta ja piirtää niitä kuvaavat </a:t>
            </a:r>
            <a:r>
              <a:rPr lang="fi-FI" sz="1000" dirty="0" err="1">
                <a:effectLst/>
                <a:latin typeface="Cambria" panose="02040503050406030204" pitchFamily="18" charset="0"/>
                <a:ea typeface="Calibri" panose="020F0502020204030204" pitchFamily="34" charset="0"/>
                <a:cs typeface="Times New Roman" panose="02020603050405020304" pitchFamily="18" charset="0"/>
              </a:rPr>
              <a:t>graafit</a:t>
            </a:r>
            <a:r>
              <a:rPr lang="fi-FI" sz="1000" dirty="0">
                <a:effectLst/>
                <a:latin typeface="Cambria" panose="02040503050406030204" pitchFamily="18" charset="0"/>
                <a:ea typeface="Calibri" panose="020F0502020204030204" pitchFamily="34" charset="0"/>
                <a:cs typeface="Times New Roman" panose="02020603050405020304" pitchFamily="18" charset="0"/>
              </a:rPr>
              <a:t>. Jos päätetään tehdä haastattelusta tutkimusraportti tai tuloksista graafinen esitys, haastattelukysymyksiin voi muokata ennen haastattelua yhtenäisen lomakkeen ja lisätä mukaan strukturoituja kysymyksiä.</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000" dirty="0"/>
          </a:p>
        </p:txBody>
      </p:sp>
      <p:sp>
        <p:nvSpPr>
          <p:cNvPr id="4" name="Slide Number Placeholder 3"/>
          <p:cNvSpPr>
            <a:spLocks noGrp="1"/>
          </p:cNvSpPr>
          <p:nvPr>
            <p:ph type="sldNum" sz="quarter" idx="5"/>
          </p:nvPr>
        </p:nvSpPr>
        <p:spPr/>
        <p:txBody>
          <a:bodyPr/>
          <a:lstStyle/>
          <a:p>
            <a:fld id="{96445BFA-B6D1-7B44-B7E4-3A1807D23F29}" type="slidenum">
              <a:rPr lang="fi-FI" smtClean="0"/>
              <a:t>14</a:t>
            </a:fld>
            <a:endParaRPr lang="fi-FI"/>
          </a:p>
        </p:txBody>
      </p:sp>
    </p:spTree>
    <p:extLst>
      <p:ext uri="{BB962C8B-B14F-4D97-AF65-F5344CB8AC3E}">
        <p14:creationId xmlns:p14="http://schemas.microsoft.com/office/powerpoint/2010/main" val="327536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fi-FI" sz="1000" dirty="0">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96445BFA-B6D1-7B44-B7E4-3A1807D23F29}" type="slidenum">
              <a:rPr lang="fi-FI" smtClean="0"/>
              <a:t>15</a:t>
            </a:fld>
            <a:endParaRPr lang="fi-FI"/>
          </a:p>
        </p:txBody>
      </p:sp>
    </p:spTree>
    <p:extLst>
      <p:ext uri="{BB962C8B-B14F-4D97-AF65-F5344CB8AC3E}">
        <p14:creationId xmlns:p14="http://schemas.microsoft.com/office/powerpoint/2010/main" val="90714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Tunnin lopuksi voidaan kerrata ja testata, miten hyvin luvun asiat ovat hallussa </a:t>
            </a:r>
            <a:r>
              <a:rPr lang="fi-FI" sz="1000" dirty="0" err="1">
                <a:effectLst/>
                <a:latin typeface="Cambria" panose="02040503050406030204" pitchFamily="18" charset="0"/>
                <a:ea typeface="Calibri" panose="020F0502020204030204" pitchFamily="34" charset="0"/>
                <a:cs typeface="Times New Roman" panose="02020603050405020304" pitchFamily="18" charset="0"/>
              </a:rPr>
              <a:t>Kahoot</a:t>
            </a:r>
            <a:r>
              <a:rPr lang="fi-FI" sz="1000" dirty="0">
                <a:effectLst/>
                <a:latin typeface="Cambria" panose="02040503050406030204" pitchFamily="18" charset="0"/>
                <a:ea typeface="Calibri" panose="020F0502020204030204" pitchFamily="34" charset="0"/>
                <a:cs typeface="Times New Roman" panose="02020603050405020304" pitchFamily="18" charset="0"/>
              </a:rPr>
              <a:t>-visan avulla.</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000" dirty="0"/>
          </a:p>
        </p:txBody>
      </p:sp>
      <p:sp>
        <p:nvSpPr>
          <p:cNvPr id="4" name="Slide Number Placeholder 3"/>
          <p:cNvSpPr>
            <a:spLocks noGrp="1"/>
          </p:cNvSpPr>
          <p:nvPr>
            <p:ph type="sldNum" sz="quarter" idx="5"/>
          </p:nvPr>
        </p:nvSpPr>
        <p:spPr/>
        <p:txBody>
          <a:bodyPr/>
          <a:lstStyle/>
          <a:p>
            <a:fld id="{96445BFA-B6D1-7B44-B7E4-3A1807D23F29}" type="slidenum">
              <a:rPr lang="fi-FI" smtClean="0"/>
              <a:t>16</a:t>
            </a:fld>
            <a:endParaRPr lang="fi-FI"/>
          </a:p>
        </p:txBody>
      </p:sp>
    </p:spTree>
    <p:extLst>
      <p:ext uri="{BB962C8B-B14F-4D97-AF65-F5344CB8AC3E}">
        <p14:creationId xmlns:p14="http://schemas.microsoft.com/office/powerpoint/2010/main" val="349701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1000"/>
              </a:spcAft>
            </a:pPr>
            <a:r>
              <a:rPr lang="fi-FI" sz="1200" dirty="0">
                <a:effectLst/>
                <a:latin typeface="Cambria" panose="02040503050406030204" pitchFamily="18" charset="0"/>
                <a:ea typeface="Calibri" panose="020F0502020204030204" pitchFamily="34" charset="0"/>
                <a:cs typeface="Calibri" panose="020F0502020204030204" pitchFamily="34" charset="0"/>
              </a:rPr>
              <a:t>Työskentelyidea: Tämän työskentelyn tavoitteena on ohjata opiskelijoita löytämään itse aktiivisesti tekstistä ydinasiat. </a:t>
            </a:r>
          </a:p>
          <a:p>
            <a:pPr marL="457200">
              <a:lnSpc>
                <a:spcPct val="115000"/>
              </a:lnSpc>
              <a:spcAft>
                <a:spcPts val="1000"/>
              </a:spcAft>
            </a:pPr>
            <a:r>
              <a:rPr lang="fi-FI" sz="1200" dirty="0">
                <a:effectLst/>
                <a:latin typeface="Cambria" panose="02040503050406030204" pitchFamily="18" charset="0"/>
                <a:ea typeface="Calibri" panose="020F0502020204030204" pitchFamily="34" charset="0"/>
                <a:cs typeface="Calibri" panose="020F0502020204030204" pitchFamily="34" charset="0"/>
              </a:rPr>
              <a:t>Oppikirjan tekstiä luetaan itsenäisesti noin viisitoista minuuttia. Sen jälkeen kootaan keskeiset asiat tämän dian pääkohtien alle joko niin, että kirjat ovat esillä, tai niin, että ne on suljettu. </a:t>
            </a:r>
          </a:p>
          <a:p>
            <a:pPr marL="457200">
              <a:lnSpc>
                <a:spcPct val="115000"/>
              </a:lnSpc>
              <a:spcAft>
                <a:spcPts val="1000"/>
              </a:spcAft>
            </a:pPr>
            <a:r>
              <a:rPr lang="fi-FI" sz="1200" dirty="0">
                <a:effectLst/>
                <a:latin typeface="Cambria" panose="02040503050406030204" pitchFamily="18" charset="0"/>
                <a:ea typeface="Calibri" panose="020F0502020204030204" pitchFamily="34" charset="0"/>
                <a:cs typeface="Calibri" panose="020F0502020204030204" pitchFamily="34" charset="0"/>
              </a:rPr>
              <a:t>Tehtävän voi tehdä sähköisesti esimerkiksi googlen pilvipalveluun tai muulle koulun käyttämälle alustalle. </a:t>
            </a:r>
          </a:p>
          <a:p>
            <a:pPr marL="457200">
              <a:lnSpc>
                <a:spcPct val="115000"/>
              </a:lnSpc>
              <a:spcAft>
                <a:spcPts val="1000"/>
              </a:spcAft>
            </a:pPr>
            <a:r>
              <a:rPr lang="fi-FI" sz="1200" dirty="0">
                <a:effectLst/>
                <a:latin typeface="Cambria" panose="02040503050406030204" pitchFamily="18" charset="0"/>
                <a:ea typeface="Calibri" panose="020F0502020204030204" pitchFamily="34" charset="0"/>
                <a:cs typeface="Calibri" panose="020F0502020204030204" pitchFamily="34" charset="0"/>
              </a:rPr>
              <a:t>Opiskelijat voivat arvioida omaa oppimistaan ja myös sitä, miten tämänkaltainen työskentely sopii heidän omaan opiskelutekniikkaansa. </a:t>
            </a:r>
          </a:p>
          <a:p>
            <a:pPr marL="457200">
              <a:lnSpc>
                <a:spcPct val="115000"/>
              </a:lnSpc>
              <a:spcAft>
                <a:spcPts val="1000"/>
              </a:spcAft>
            </a:pPr>
            <a:r>
              <a:rPr lang="fi-FI" sz="1200" dirty="0">
                <a:effectLst/>
                <a:latin typeface="Cambria" panose="02040503050406030204" pitchFamily="18" charset="0"/>
                <a:ea typeface="Calibri" panose="020F0502020204030204" pitchFamily="34" charset="0"/>
                <a:cs typeface="Calibri" panose="020F0502020204030204" pitchFamily="34" charset="0"/>
              </a:rPr>
              <a:t>Vaihtoehtoisesti </a:t>
            </a:r>
            <a:r>
              <a:rPr lang="fi-FI"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fi-FI" sz="1200" b="0" i="0" dirty="0">
                <a:solidFill>
                  <a:srgbClr val="000000"/>
                </a:solidFill>
                <a:effectLst/>
                <a:latin typeface="Calibri" panose="020F0502020204030204" pitchFamily="34" charset="0"/>
              </a:rPr>
              <a:t>iaa voi käyttää keskustelevan opetuspuheen tukena.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dirty="0">
                <a:effectLst/>
                <a:latin typeface="Cambria" panose="02040503050406030204" pitchFamily="18" charset="0"/>
                <a:ea typeface="Calibri" panose="020F0502020204030204" pitchFamily="34" charset="0"/>
                <a:cs typeface="Times New Roman" panose="02020603050405020304" pitchFamily="18" charset="0"/>
              </a:rPr>
              <a:t>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96445BFA-B6D1-7B44-B7E4-3A1807D23F29}" type="slidenum">
              <a:rPr lang="fi-FI" smtClean="0"/>
              <a:t>4</a:t>
            </a:fld>
            <a:endParaRPr lang="fi-FI"/>
          </a:p>
        </p:txBody>
      </p:sp>
    </p:spTree>
    <p:extLst>
      <p:ext uri="{BB962C8B-B14F-4D97-AF65-F5344CB8AC3E}">
        <p14:creationId xmlns:p14="http://schemas.microsoft.com/office/powerpoint/2010/main" val="373937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a:t>
            </a:r>
            <a:endParaRPr lang="fi-FI" dirty="0"/>
          </a:p>
        </p:txBody>
      </p:sp>
      <p:sp>
        <p:nvSpPr>
          <p:cNvPr id="4" name="Slide Number Placeholder 3"/>
          <p:cNvSpPr>
            <a:spLocks noGrp="1"/>
          </p:cNvSpPr>
          <p:nvPr>
            <p:ph type="sldNum" sz="quarter" idx="5"/>
          </p:nvPr>
        </p:nvSpPr>
        <p:spPr/>
        <p:txBody>
          <a:bodyPr/>
          <a:lstStyle/>
          <a:p>
            <a:fld id="{96445BFA-B6D1-7B44-B7E4-3A1807D23F29}" type="slidenum">
              <a:rPr lang="fi-FI" smtClean="0"/>
              <a:t>5</a:t>
            </a:fld>
            <a:endParaRPr lang="fi-FI"/>
          </a:p>
        </p:txBody>
      </p:sp>
    </p:spTree>
    <p:extLst>
      <p:ext uri="{BB962C8B-B14F-4D97-AF65-F5344CB8AC3E}">
        <p14:creationId xmlns:p14="http://schemas.microsoft.com/office/powerpoint/2010/main" val="94226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a:t>
            </a:r>
            <a:endParaRPr lang="fi-FI" dirty="0"/>
          </a:p>
        </p:txBody>
      </p:sp>
      <p:sp>
        <p:nvSpPr>
          <p:cNvPr id="4" name="Slide Number Placeholder 3"/>
          <p:cNvSpPr>
            <a:spLocks noGrp="1"/>
          </p:cNvSpPr>
          <p:nvPr>
            <p:ph type="sldNum" sz="quarter" idx="5"/>
          </p:nvPr>
        </p:nvSpPr>
        <p:spPr/>
        <p:txBody>
          <a:bodyPr/>
          <a:lstStyle/>
          <a:p>
            <a:fld id="{96445BFA-B6D1-7B44-B7E4-3A1807D23F29}" type="slidenum">
              <a:rPr lang="fi-FI" smtClean="0"/>
              <a:t>6</a:t>
            </a:fld>
            <a:endParaRPr lang="fi-FI"/>
          </a:p>
        </p:txBody>
      </p:sp>
    </p:spTree>
    <p:extLst>
      <p:ext uri="{BB962C8B-B14F-4D97-AF65-F5344CB8AC3E}">
        <p14:creationId xmlns:p14="http://schemas.microsoft.com/office/powerpoint/2010/main" val="235101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Vastaava kaavio on myös oppikirjassa, mistä sen saa avattua suurena näpäyttämällä laatikkoa.</a:t>
            </a:r>
            <a:endParaRPr lang="fi-FI" dirty="0"/>
          </a:p>
        </p:txBody>
      </p:sp>
      <p:sp>
        <p:nvSpPr>
          <p:cNvPr id="4" name="Slide Number Placeholder 3"/>
          <p:cNvSpPr>
            <a:spLocks noGrp="1"/>
          </p:cNvSpPr>
          <p:nvPr>
            <p:ph type="sldNum" sz="quarter" idx="5"/>
          </p:nvPr>
        </p:nvSpPr>
        <p:spPr/>
        <p:txBody>
          <a:bodyPr/>
          <a:lstStyle/>
          <a:p>
            <a:fld id="{96445BFA-B6D1-7B44-B7E4-3A1807D23F29}" type="slidenum">
              <a:rPr lang="fi-FI" smtClean="0"/>
              <a:t>7</a:t>
            </a:fld>
            <a:endParaRPr lang="fi-FI"/>
          </a:p>
        </p:txBody>
      </p:sp>
    </p:spTree>
    <p:extLst>
      <p:ext uri="{BB962C8B-B14F-4D97-AF65-F5344CB8AC3E}">
        <p14:creationId xmlns:p14="http://schemas.microsoft.com/office/powerpoint/2010/main" val="206762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Oppikirjassa on laatikkoteksti, missä näitä kohtia hieman tarkennetaan.</a:t>
            </a:r>
            <a:endParaRPr lang="fi-FI" dirty="0"/>
          </a:p>
        </p:txBody>
      </p:sp>
      <p:sp>
        <p:nvSpPr>
          <p:cNvPr id="4" name="Slide Number Placeholder 3"/>
          <p:cNvSpPr>
            <a:spLocks noGrp="1"/>
          </p:cNvSpPr>
          <p:nvPr>
            <p:ph type="sldNum" sz="quarter" idx="5"/>
          </p:nvPr>
        </p:nvSpPr>
        <p:spPr/>
        <p:txBody>
          <a:bodyPr/>
          <a:lstStyle/>
          <a:p>
            <a:fld id="{96445BFA-B6D1-7B44-B7E4-3A1807D23F29}" type="slidenum">
              <a:rPr lang="fi-FI" smtClean="0"/>
              <a:t>8</a:t>
            </a:fld>
            <a:endParaRPr lang="fi-FI"/>
          </a:p>
        </p:txBody>
      </p:sp>
    </p:spTree>
    <p:extLst>
      <p:ext uri="{BB962C8B-B14F-4D97-AF65-F5344CB8AC3E}">
        <p14:creationId xmlns:p14="http://schemas.microsoft.com/office/powerpoint/2010/main" val="349850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effectLst/>
                <a:latin typeface="Cambria" panose="02040503050406030204" pitchFamily="18" charset="0"/>
                <a:ea typeface="Calibri" panose="020F0502020204030204" pitchFamily="34" charset="0"/>
                <a:cs typeface="Times New Roman" panose="02020603050405020304" pitchFamily="18" charset="0"/>
              </a:rPr>
              <a:t>Työskentelyidea: Tutustutaan ergonomian eri alueisiin fyysiseen, kognitiiviseen ja organisaatioergonomiaan tarkastelemalla esimerkkikuvia ja tekstejä.</a:t>
            </a:r>
            <a:endParaRPr lang="fi-FI" dirty="0"/>
          </a:p>
        </p:txBody>
      </p:sp>
      <p:sp>
        <p:nvSpPr>
          <p:cNvPr id="4" name="Slide Number Placeholder 3"/>
          <p:cNvSpPr>
            <a:spLocks noGrp="1"/>
          </p:cNvSpPr>
          <p:nvPr>
            <p:ph type="sldNum" sz="quarter" idx="5"/>
          </p:nvPr>
        </p:nvSpPr>
        <p:spPr/>
        <p:txBody>
          <a:bodyPr/>
          <a:lstStyle/>
          <a:p>
            <a:fld id="{96445BFA-B6D1-7B44-B7E4-3A1807D23F29}" type="slidenum">
              <a:rPr lang="fi-FI" smtClean="0"/>
              <a:t>9</a:t>
            </a:fld>
            <a:endParaRPr lang="fi-FI"/>
          </a:p>
        </p:txBody>
      </p:sp>
    </p:spTree>
    <p:extLst>
      <p:ext uri="{BB962C8B-B14F-4D97-AF65-F5344CB8AC3E}">
        <p14:creationId xmlns:p14="http://schemas.microsoft.com/office/powerpoint/2010/main" val="2944611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mbria" panose="02040503050406030204" pitchFamily="18" charset="0"/>
                <a:ea typeface="Calibri" panose="020F0502020204030204" pitchFamily="34" charset="0"/>
                <a:cs typeface="Times New Roman" panose="02020603050405020304" pitchFamily="18" charset="0"/>
              </a:rPr>
              <a:t>Työskentelyidea: Tutustutaan ergonomian eri alueisiin fyysiseen, kognitiiviseen ja organisaatioergonomiaan tarkastelemalla esimerkkikuvia ja tekstejä. Tähän liittyvä tehtävä: Analysoikaa ja selittäkää, mitä kognitiivisen ergonomian kuormittavuutta kuvassa on.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5"/>
          </p:nvPr>
        </p:nvSpPr>
        <p:spPr/>
        <p:txBody>
          <a:bodyPr/>
          <a:lstStyle/>
          <a:p>
            <a:fld id="{96445BFA-B6D1-7B44-B7E4-3A1807D23F29}" type="slidenum">
              <a:rPr lang="fi-FI" smtClean="0"/>
              <a:t>10</a:t>
            </a:fld>
            <a:endParaRPr lang="fi-FI"/>
          </a:p>
        </p:txBody>
      </p:sp>
    </p:spTree>
    <p:extLst>
      <p:ext uri="{BB962C8B-B14F-4D97-AF65-F5344CB8AC3E}">
        <p14:creationId xmlns:p14="http://schemas.microsoft.com/office/powerpoint/2010/main" val="23550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Tutustutaan ergonomian eri alueisiin fyysiseen, kognitiiviseen ja organisaatioergonomiaan tarkastelemalla esimerkkikuvia ja tekstejä.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Tähän liittyvä tehtävä: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mbria" panose="02040503050406030204" pitchFamily="18" charset="0"/>
                <a:ea typeface="Calibri" panose="020F0502020204030204" pitchFamily="34" charset="0"/>
                <a:cs typeface="Times New Roman" panose="02020603050405020304" pitchFamily="18" charset="0"/>
              </a:rPr>
              <a:t>Analysoikaa ja selittäkää, mitä organisaatioergonomian haasteita ja työhyvinvointia kuormittavia tekijöitä tekstissä tulee esiin.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mbria" panose="02040503050406030204" pitchFamily="18" charset="0"/>
                <a:ea typeface="Calibri" panose="020F0502020204030204" pitchFamily="34" charset="0"/>
                <a:cs typeface="Times New Roman" panose="02020603050405020304" pitchFamily="18" charset="0"/>
              </a:rPr>
              <a:t>Teksti on </a:t>
            </a:r>
            <a:r>
              <a:rPr lang="fi-FI" sz="1200" dirty="0" err="1">
                <a:effectLst/>
                <a:latin typeface="Cambria" panose="02040503050406030204" pitchFamily="18" charset="0"/>
                <a:ea typeface="Calibri" panose="020F0502020204030204" pitchFamily="34" charset="0"/>
                <a:cs typeface="Times New Roman" panose="02020603050405020304" pitchFamily="18" charset="0"/>
              </a:rPr>
              <a:t>Kaksplus</a:t>
            </a:r>
            <a:r>
              <a:rPr lang="fi-FI" sz="1200" dirty="0">
                <a:effectLst/>
                <a:latin typeface="Cambria" panose="02040503050406030204" pitchFamily="18" charset="0"/>
                <a:ea typeface="Calibri" panose="020F0502020204030204" pitchFamily="34" charset="0"/>
                <a:cs typeface="Times New Roman" panose="02020603050405020304" pitchFamily="18" charset="0"/>
              </a:rPr>
              <a:t>-lehden keskustelupalstalta. Lähde </a:t>
            </a:r>
            <a:r>
              <a:rPr lang="fi-FI" sz="1200" u="sng" dirty="0">
                <a:solidFill>
                  <a:srgbClr val="0563C1"/>
                </a:solidFill>
                <a:effectLst/>
                <a:latin typeface="Cambria" panose="02040503050406030204" pitchFamily="18" charset="0"/>
                <a:ea typeface="Calibri" panose="020F0502020204030204" pitchFamily="34" charset="0"/>
                <a:cs typeface="Times New Roman" panose="02020603050405020304" pitchFamily="18" charset="0"/>
                <a:hlinkClick r:id="rId3"/>
              </a:rPr>
              <a:t>http://kaksplus.fi/threads/huono-tyoeilmapiiri-kokemuksia.2300001/</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5"/>
          </p:nvPr>
        </p:nvSpPr>
        <p:spPr/>
        <p:txBody>
          <a:bodyPr/>
          <a:lstStyle/>
          <a:p>
            <a:fld id="{96445BFA-B6D1-7B44-B7E4-3A1807D23F29}" type="slidenum">
              <a:rPr lang="fi-FI" smtClean="0"/>
              <a:t>11</a:t>
            </a:fld>
            <a:endParaRPr lang="fi-FI"/>
          </a:p>
        </p:txBody>
      </p:sp>
    </p:spTree>
    <p:extLst>
      <p:ext uri="{BB962C8B-B14F-4D97-AF65-F5344CB8AC3E}">
        <p14:creationId xmlns:p14="http://schemas.microsoft.com/office/powerpoint/2010/main" val="150348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28.10.2021</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lay.kahoot.it/#/k/254073fc-2628-4982-88b3-93193fd5b7c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lay.kahoot.it/#/k/9edaf1b9-28be-4465-ad20-132976d3046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indoor, preparing&#10;&#10;Description automatically generated">
            <a:extLst>
              <a:ext uri="{FF2B5EF4-FFF2-40B4-BE49-F238E27FC236}">
                <a16:creationId xmlns:a16="http://schemas.microsoft.com/office/drawing/2014/main" id="{A596F9C6-C6F7-224F-B7C4-1F29A0D7C07D}"/>
              </a:ext>
            </a:extLst>
          </p:cNvPr>
          <p:cNvPicPr>
            <a:picLocks noChangeAspect="1"/>
          </p:cNvPicPr>
          <p:nvPr/>
        </p:nvPicPr>
        <p:blipFill rotWithShape="1">
          <a:blip r:embed="rId2">
            <a:extLst>
              <a:ext uri="{28A0092B-C50C-407E-A947-70E740481C1C}">
                <a14:useLocalDpi xmlns:a14="http://schemas.microsoft.com/office/drawing/2010/main" val="0"/>
              </a:ext>
            </a:extLst>
          </a:blip>
          <a:srcRect l="169" r="-85" b="15419"/>
          <a:stretch/>
        </p:blipFill>
        <p:spPr>
          <a:xfrm>
            <a:off x="10373" y="-16779"/>
            <a:ext cx="12181626" cy="6874779"/>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8345" y="3838354"/>
            <a:ext cx="4962215" cy="2030819"/>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470492" y="4140101"/>
            <a:ext cx="4101509" cy="1631216"/>
          </a:xfrm>
          <a:prstGeom prst="rect">
            <a:avLst/>
          </a:prstGeom>
          <a:noFill/>
        </p:spPr>
        <p:txBody>
          <a:bodyPr wrap="square">
            <a:spAutoFit/>
          </a:bodyPr>
          <a:lstStyle/>
          <a:p>
            <a:r>
              <a:rPr lang="fi-FI" sz="3200" b="1" dirty="0">
                <a:solidFill>
                  <a:schemeClr val="bg1"/>
                </a:solidFill>
                <a:latin typeface="+mj-lt"/>
              </a:rPr>
              <a:t>7. Työhyvinvointia edistävä työympäristö</a:t>
            </a:r>
            <a:br>
              <a:rPr lang="fi-FI" sz="3200" b="1" dirty="0">
                <a:solidFill>
                  <a:schemeClr val="bg1"/>
                </a:solidFill>
              </a:rPr>
            </a:br>
            <a:r>
              <a:rPr lang="fi-FI" sz="1600" dirty="0">
                <a:solidFill>
                  <a:schemeClr val="bg1"/>
                </a:solidFill>
              </a:rPr>
              <a:t>s. 98–109</a:t>
            </a:r>
            <a:r>
              <a:rPr lang="fi-FI" sz="3600" dirty="0">
                <a:solidFill>
                  <a:schemeClr val="bg1"/>
                </a:solidFill>
              </a:rPr>
              <a:t> </a:t>
            </a:r>
            <a:endParaRPr lang="fi-FI" sz="32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458185"/>
            <a:ext cx="9123947" cy="1144588"/>
          </a:xfrm>
        </p:spPr>
        <p:txBody>
          <a:bodyPr/>
          <a:lstStyle/>
          <a:p>
            <a:r>
              <a:rPr lang="fi-FI" dirty="0"/>
              <a:t>Kognitiivinen ergonomia</a:t>
            </a:r>
            <a:br>
              <a:rPr lang="fi-FI" dirty="0"/>
            </a:br>
            <a:endParaRPr lang="fi-FI" dirty="0">
              <a:highlight>
                <a:srgbClr val="FFFF00"/>
              </a:highlight>
            </a:endParaRPr>
          </a:p>
        </p:txBody>
      </p:sp>
      <p:pic>
        <p:nvPicPr>
          <p:cNvPr id="7" name="Sisällön paikkamerkki 5">
            <a:extLst>
              <a:ext uri="{FF2B5EF4-FFF2-40B4-BE49-F238E27FC236}">
                <a16:creationId xmlns:a16="http://schemas.microsoft.com/office/drawing/2014/main" id="{134F2FB5-481E-4649-932B-C2BBAF02B44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38199" y="1485277"/>
            <a:ext cx="6570919" cy="4914538"/>
          </a:xfrm>
        </p:spPr>
      </p:pic>
    </p:spTree>
    <p:extLst>
      <p:ext uri="{BB962C8B-B14F-4D97-AF65-F5344CB8AC3E}">
        <p14:creationId xmlns:p14="http://schemas.microsoft.com/office/powerpoint/2010/main" val="268333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99878"/>
            <a:ext cx="9123947" cy="1144588"/>
          </a:xfrm>
        </p:spPr>
        <p:txBody>
          <a:bodyPr/>
          <a:lstStyle/>
          <a:p>
            <a:r>
              <a:rPr lang="fi-FI" dirty="0"/>
              <a:t>Organisaatio-ergonomia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572938"/>
            <a:ext cx="9906000" cy="4501291"/>
          </a:xfrm>
        </p:spPr>
        <p:txBody>
          <a:bodyPr/>
          <a:lstStyle/>
          <a:p>
            <a:pPr marL="0" indent="0">
              <a:buNone/>
            </a:pPr>
            <a:r>
              <a:rPr lang="fi-FI" sz="2000" i="1" dirty="0"/>
              <a:t>”Meillä todella huono työilmapiiri. Olen siis hoitoalalla ja työpaikallani paljon 50+ikäisiä naisia. Nuoret tulokkaat koulutetaan aina tähän toisten haukkumiseen ja juoruiluun. Yhtä vanhempaa työntekijää haukutaan ruokatauoilla aika paljon. Olemusta, raha-asioita ym. puidaan isoon ääneen ja halveksuen. En voi oikein sanoa tästä tälle kiusatulle, koska on koulutetumpi kuin minä. Myös esimies ollut kuuntelemassa juttuja. </a:t>
            </a:r>
          </a:p>
          <a:p>
            <a:pPr marL="0" indent="0">
              <a:buNone/>
            </a:pPr>
            <a:br>
              <a:rPr lang="fi-FI" sz="2000" i="1" dirty="0"/>
            </a:br>
            <a:r>
              <a:rPr lang="fi-FI" sz="2000" i="1" dirty="0"/>
              <a:t>En itsekään pääse oikein työyhteisöön mukaan. Olen hiljaisempi ja vetäytyväisempi, lisäksi tuntuu ettei minua hyväksytä / ymmärretä, koska olin vakavan masennuksen ja burnoutin takia sairaslomalla. (Palasin siis eri yksikköön ja siihen yksikköön missä nyt olen.) Muut ovat huomanneet vetäytymiseni ja hiljaisuuteni ja sitten minulle ei ole suoraan vittuiltu mutta ns. piilovittuilua on ollut. </a:t>
            </a:r>
          </a:p>
          <a:p>
            <a:pPr marL="0" indent="0">
              <a:buNone/>
            </a:pPr>
            <a:br>
              <a:rPr lang="fi-FI" sz="2200" i="1" dirty="0"/>
            </a:br>
            <a:r>
              <a:rPr lang="fi-FI" sz="2000" i="1" dirty="0"/>
              <a:t>Nyt olen tavallaan itsekin jo eristäytynyt muusta työyhteisöstä huonon ilmapiirin takia. Ei tästä varmaan ole enää paluuta kuin eläkkeelle jo alle 40v, vaikka työssäni pärjään ihan hyvin, mutta en vain työkavereiden kanssa</a:t>
            </a:r>
            <a:r>
              <a:rPr lang="fi-FI" sz="2200" i="1" dirty="0"/>
              <a:t>.”</a:t>
            </a:r>
          </a:p>
        </p:txBody>
      </p:sp>
    </p:spTree>
    <p:extLst>
      <p:ext uri="{BB962C8B-B14F-4D97-AF65-F5344CB8AC3E}">
        <p14:creationId xmlns:p14="http://schemas.microsoft.com/office/powerpoint/2010/main" val="37858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9123947" cy="1144588"/>
          </a:xfrm>
        </p:spPr>
        <p:txBody>
          <a:bodyPr/>
          <a:lstStyle/>
          <a:p>
            <a:r>
              <a:rPr lang="fi-FI" dirty="0"/>
              <a:t>Ergonominen istuminen</a:t>
            </a:r>
          </a:p>
        </p:txBody>
      </p:sp>
      <p:pic>
        <p:nvPicPr>
          <p:cNvPr id="6" name="Sisällön paikkamerkki 3">
            <a:extLst>
              <a:ext uri="{FF2B5EF4-FFF2-40B4-BE49-F238E27FC236}">
                <a16:creationId xmlns:a16="http://schemas.microsoft.com/office/drawing/2014/main" id="{2D51E6F2-B30C-0B46-8DF8-D5B892F2503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79055" y="1773067"/>
            <a:ext cx="7269203" cy="4207603"/>
          </a:xfrm>
        </p:spPr>
      </p:pic>
    </p:spTree>
    <p:extLst>
      <p:ext uri="{BB962C8B-B14F-4D97-AF65-F5344CB8AC3E}">
        <p14:creationId xmlns:p14="http://schemas.microsoft.com/office/powerpoint/2010/main" val="147194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9123947" cy="1144588"/>
          </a:xfrm>
        </p:spPr>
        <p:txBody>
          <a:bodyPr/>
          <a:lstStyle/>
          <a:p>
            <a:r>
              <a:rPr lang="fi-FI" dirty="0"/>
              <a:t>Oikea nostoasento</a:t>
            </a:r>
          </a:p>
        </p:txBody>
      </p:sp>
      <p:pic>
        <p:nvPicPr>
          <p:cNvPr id="7" name="Kuva 3">
            <a:extLst>
              <a:ext uri="{FF2B5EF4-FFF2-40B4-BE49-F238E27FC236}">
                <a16:creationId xmlns:a16="http://schemas.microsoft.com/office/drawing/2014/main" id="{D0D5DB5A-558B-6148-8690-1F45512027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7829" y="2103211"/>
            <a:ext cx="2294266" cy="3665838"/>
          </a:xfrm>
          <a:prstGeom prst="rect">
            <a:avLst/>
          </a:prstGeom>
        </p:spPr>
      </p:pic>
      <p:pic>
        <p:nvPicPr>
          <p:cNvPr id="8" name="Kuva 5">
            <a:extLst>
              <a:ext uri="{FF2B5EF4-FFF2-40B4-BE49-F238E27FC236}">
                <a16:creationId xmlns:a16="http://schemas.microsoft.com/office/drawing/2014/main" id="{F336E5B2-477A-7D42-962B-30BADAE244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977" y="2103211"/>
            <a:ext cx="2438045" cy="2866769"/>
          </a:xfrm>
          <a:prstGeom prst="rect">
            <a:avLst/>
          </a:prstGeom>
        </p:spPr>
      </p:pic>
      <p:sp>
        <p:nvSpPr>
          <p:cNvPr id="9" name="Suorakulmio 6">
            <a:extLst>
              <a:ext uri="{FF2B5EF4-FFF2-40B4-BE49-F238E27FC236}">
                <a16:creationId xmlns:a16="http://schemas.microsoft.com/office/drawing/2014/main" id="{297BDBFD-762F-FA4A-8E3B-C7FEE225AA07}"/>
              </a:ext>
            </a:extLst>
          </p:cNvPr>
          <p:cNvSpPr/>
          <p:nvPr/>
        </p:nvSpPr>
        <p:spPr>
          <a:xfrm>
            <a:off x="8529904" y="2103211"/>
            <a:ext cx="2709220" cy="3227432"/>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latin typeface="Cambria" panose="02040503050406030204" pitchFamily="18" charset="0"/>
              </a:rPr>
              <a:t>Oikea nostotekniikka vähentää selän kuormitusta. Kyykistyessä jalkaterät on hyvä pitää riittävän etäällä toisistaan. Nostossa hyödynnetään vahvoja jalkalihaksia ja pidetään taakka mahdollisimman lähellä vartaloa.</a:t>
            </a:r>
          </a:p>
        </p:txBody>
      </p:sp>
    </p:spTree>
    <p:extLst>
      <p:ext uri="{BB962C8B-B14F-4D97-AF65-F5344CB8AC3E}">
        <p14:creationId xmlns:p14="http://schemas.microsoft.com/office/powerpoint/2010/main" val="408619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9123947" cy="1144588"/>
          </a:xfrm>
        </p:spPr>
        <p:txBody>
          <a:bodyPr/>
          <a:lstStyle/>
          <a:p>
            <a:r>
              <a:rPr lang="fi-FI" dirty="0"/>
              <a:t>Haastattelutehtävä</a:t>
            </a:r>
            <a:br>
              <a:rPr 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969741"/>
            <a:ext cx="10216244" cy="3554079"/>
          </a:xfrm>
        </p:spPr>
        <p:txBody>
          <a:bodyPr/>
          <a:lstStyle/>
          <a:p>
            <a:r>
              <a:rPr lang="fi-FI" dirty="0"/>
              <a:t>Haastattele tuntemaasi aikuista. Mikä on hänen työtehtävänsä?</a:t>
            </a:r>
          </a:p>
          <a:p>
            <a:r>
              <a:rPr lang="fi-FI" dirty="0"/>
              <a:t>Miten hänen työpaikallaan on huomioitu ja huolehdittu:</a:t>
            </a:r>
          </a:p>
          <a:p>
            <a:pPr lvl="1"/>
            <a:r>
              <a:rPr lang="en-US" sz="2400" dirty="0" err="1"/>
              <a:t>työhyvinvoinnista</a:t>
            </a:r>
            <a:endParaRPr lang="fi-FI" sz="2400" dirty="0"/>
          </a:p>
          <a:p>
            <a:pPr lvl="1"/>
            <a:r>
              <a:rPr lang="en-US" sz="2400" dirty="0" err="1"/>
              <a:t>ergonomiasta</a:t>
            </a:r>
            <a:endParaRPr lang="fi-FI" sz="2400" dirty="0"/>
          </a:p>
          <a:p>
            <a:pPr lvl="1"/>
            <a:r>
              <a:rPr lang="en-US" sz="2400" dirty="0" err="1"/>
              <a:t>työsuojelusta</a:t>
            </a:r>
            <a:endParaRPr lang="fi-FI" sz="2400" dirty="0"/>
          </a:p>
          <a:p>
            <a:pPr lvl="1"/>
            <a:r>
              <a:rPr lang="en-US" sz="2400" dirty="0" err="1"/>
              <a:t>työterveyshuollosta</a:t>
            </a:r>
            <a:r>
              <a:rPr lang="en-US" sz="2400" dirty="0"/>
              <a:t>?</a:t>
            </a:r>
            <a:endParaRPr lang="fi-FI" sz="2400" dirty="0"/>
          </a:p>
          <a:p>
            <a:r>
              <a:rPr lang="fi-FI" dirty="0"/>
              <a:t>Mitkä ovat a. ammatin b. työpaikan työhyvinvointia rakentavia tekijöitä? </a:t>
            </a:r>
          </a:p>
          <a:p>
            <a:r>
              <a:rPr lang="fi-FI" dirty="0"/>
              <a:t>Entä millaiset tekijät kuormittavat työhyvinvointia?</a:t>
            </a:r>
          </a:p>
          <a:p>
            <a:endParaRPr lang="fi-FI" dirty="0"/>
          </a:p>
        </p:txBody>
      </p:sp>
    </p:spTree>
    <p:extLst>
      <p:ext uri="{BB962C8B-B14F-4D97-AF65-F5344CB8AC3E}">
        <p14:creationId xmlns:p14="http://schemas.microsoft.com/office/powerpoint/2010/main" val="422711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9123947" cy="1144588"/>
          </a:xfrm>
        </p:spPr>
        <p:txBody>
          <a:bodyPr/>
          <a:lstStyle/>
          <a:p>
            <a:r>
              <a:rPr lang="fi-FI" altLang="fi-FI" dirty="0"/>
              <a:t>Neljä tapaa palautua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986068"/>
            <a:ext cx="8690811" cy="3554079"/>
          </a:xfrm>
        </p:spPr>
        <p:txBody>
          <a:bodyPr/>
          <a:lstStyle/>
          <a:p>
            <a:r>
              <a:rPr lang="fi-FI" altLang="fi-FI" dirty="0"/>
              <a:t>Rentoutuminen, esimerkiksi saunominen, hieronta, löhöily</a:t>
            </a:r>
          </a:p>
          <a:p>
            <a:r>
              <a:rPr lang="fi-FI" altLang="fi-FI" dirty="0"/>
              <a:t>Psykologinen irrottautuminen, ajatukset pois työstä ja koulusta, esimerkiksi liikunta, kirjan lukeminen, elokuva, siivoaminen, harrastus</a:t>
            </a:r>
          </a:p>
          <a:p>
            <a:r>
              <a:rPr lang="fi-FI" altLang="fi-FI" dirty="0"/>
              <a:t>Onnistumisen kokemukset (muualla kuin koulussa), esimerkiksi onnistuminen harrastuksissa</a:t>
            </a:r>
          </a:p>
          <a:p>
            <a:r>
              <a:rPr lang="fi-FI" altLang="fi-FI" dirty="0"/>
              <a:t>Ajankäytön hallinta myös vapaalla, älä rytmitä elämääsi aina muiden mukaan, varaa omaa aikaa.</a:t>
            </a:r>
            <a:endParaRPr lang="en-US" altLang="fi-FI" dirty="0"/>
          </a:p>
        </p:txBody>
      </p:sp>
    </p:spTree>
    <p:extLst>
      <p:ext uri="{BB962C8B-B14F-4D97-AF65-F5344CB8AC3E}">
        <p14:creationId xmlns:p14="http://schemas.microsoft.com/office/powerpoint/2010/main" val="426278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9123947" cy="1144588"/>
          </a:xfrm>
        </p:spPr>
        <p:txBody>
          <a:bodyPr/>
          <a:lstStyle/>
          <a:p>
            <a:r>
              <a:rPr lang="fi-FI" dirty="0">
                <a:ea typeface="Calibri" panose="020F0502020204030204" pitchFamily="34" charset="0"/>
                <a:cs typeface="Times New Roman" panose="02020603050405020304" pitchFamily="18" charset="0"/>
              </a:rPr>
              <a:t>Kertaava </a:t>
            </a:r>
            <a:r>
              <a:rPr lang="fi-FI" dirty="0" err="1">
                <a:ea typeface="Calibri" panose="020F0502020204030204" pitchFamily="34" charset="0"/>
                <a:cs typeface="Times New Roman" panose="02020603050405020304" pitchFamily="18" charset="0"/>
              </a:rPr>
              <a:t>Kahoot</a:t>
            </a:r>
            <a:br>
              <a:rPr lang="fi-FI"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288972" cy="3554079"/>
          </a:xfrm>
        </p:spPr>
        <p:txBody>
          <a:bodyPr/>
          <a:lstStyle/>
          <a:p>
            <a:pPr marL="0" indent="0">
              <a:lnSpc>
                <a:spcPct val="107000"/>
              </a:lnSpc>
              <a:spcAft>
                <a:spcPts val="800"/>
              </a:spcAft>
              <a:buNone/>
            </a:pPr>
            <a:r>
              <a:rPr lang="fi-FI" dirty="0">
                <a:ea typeface="Calibri" panose="020F0502020204030204" pitchFamily="34" charset="0"/>
                <a:cs typeface="Times New Roman" panose="02020603050405020304" pitchFamily="18" charset="0"/>
              </a:rPr>
              <a:t>Linkki </a:t>
            </a:r>
            <a:r>
              <a:rPr lang="fi-FI" dirty="0" err="1">
                <a:ea typeface="Calibri" panose="020F0502020204030204" pitchFamily="34" charset="0"/>
                <a:cs typeface="Times New Roman" panose="02020603050405020304" pitchFamily="18" charset="0"/>
              </a:rPr>
              <a:t>Kahoot</a:t>
            </a:r>
            <a:r>
              <a:rPr lang="fi-FI" dirty="0">
                <a:ea typeface="Calibri" panose="020F0502020204030204" pitchFamily="34" charset="0"/>
                <a:cs typeface="Times New Roman" panose="02020603050405020304" pitchFamily="18" charset="0"/>
              </a:rPr>
              <a:t>-visaan: </a:t>
            </a:r>
          </a:p>
          <a:p>
            <a:pPr>
              <a:lnSpc>
                <a:spcPct val="107000"/>
              </a:lnSpc>
              <a:spcAft>
                <a:spcPts val="800"/>
              </a:spcAft>
            </a:pPr>
            <a:r>
              <a:rPr lang="fi-FI" dirty="0">
                <a:solidFill>
                  <a:srgbClr val="41C4DD"/>
                </a:solidFill>
                <a:ea typeface="Calibri" panose="020F0502020204030204" pitchFamily="34" charset="0"/>
                <a:cs typeface="Helvetica" panose="020B0604020202020204" pitchFamily="34" charset="0"/>
                <a:hlinkClick r:id="rId3"/>
              </a:rPr>
              <a:t>https://play.kahoot.it/#/k/254073fc-2628-4982-88b3-93193fd5b7ce</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7B13F36-1ED8-F449-97E0-A244C5C79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825625"/>
            <a:ext cx="4572000" cy="3048000"/>
          </a:xfrm>
          <a:prstGeom prst="rect">
            <a:avLst/>
          </a:prstGeom>
        </p:spPr>
      </p:pic>
    </p:spTree>
    <p:extLst>
      <p:ext uri="{BB962C8B-B14F-4D97-AF65-F5344CB8AC3E}">
        <p14:creationId xmlns:p14="http://schemas.microsoft.com/office/powerpoint/2010/main" val="329493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Tavoitteet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osata määritellä käsitteet työhyvinvointi, työhygienia ja ergonomia</a:t>
            </a:r>
          </a:p>
          <a:p>
            <a:r>
              <a:rPr lang="fi-FI" dirty="0"/>
              <a:t>ymmärtää, mistä työhyvinvointi koostuu</a:t>
            </a:r>
          </a:p>
          <a:p>
            <a:r>
              <a:rPr lang="fi-FI" dirty="0"/>
              <a:t>osata eritellä työhyvinvointia edistäviä ja haittaavia tekijöitä</a:t>
            </a:r>
          </a:p>
          <a:p>
            <a:r>
              <a:rPr lang="fi-FI" dirty="0"/>
              <a:t>tietää ergonomian muodot ja ymmärtää niiden merkitys työterveydelle</a:t>
            </a:r>
          </a:p>
          <a:p>
            <a:r>
              <a:rPr lang="fi-FI" dirty="0"/>
              <a:t>tietää, miten työsuojelu ja työterveyshuolto tukevat työterveyttä</a:t>
            </a:r>
          </a:p>
        </p:txBody>
      </p:sp>
    </p:spTree>
    <p:extLst>
      <p:ext uri="{BB962C8B-B14F-4D97-AF65-F5344CB8AC3E}">
        <p14:creationId xmlns:p14="http://schemas.microsoft.com/office/powerpoint/2010/main" val="147071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1144588"/>
          </a:xfrm>
        </p:spPr>
        <p:txBody>
          <a:bodyPr/>
          <a:lstStyle/>
          <a:p>
            <a:r>
              <a:rPr lang="en-US" dirty="0">
                <a:ea typeface="Calibri" panose="020F0502020204030204" pitchFamily="34" charset="0"/>
                <a:cs typeface="Times New Roman" panose="02020603050405020304" pitchFamily="18" charset="0"/>
              </a:rPr>
              <a:t>Kahoot-</a:t>
            </a:r>
            <a:r>
              <a:rPr lang="en-US" dirty="0" err="1">
                <a:ea typeface="Calibri" panose="020F0502020204030204" pitchFamily="34" charset="0"/>
                <a:cs typeface="Times New Roman" panose="02020603050405020304" pitchFamily="18" charset="0"/>
              </a:rPr>
              <a:t>mielipidekysely</a:t>
            </a:r>
            <a:r>
              <a:rPr lang="en-US" dirty="0">
                <a:ea typeface="Calibri" panose="020F0502020204030204" pitchFamily="34" charset="0"/>
                <a:cs typeface="Times New Roman" panose="02020603050405020304" pitchFamily="18" charset="0"/>
              </a:rPr>
              <a:t> </a:t>
            </a:r>
            <a:br>
              <a:rPr lang="fi-FI"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648200" cy="4351338"/>
          </a:xfrm>
        </p:spPr>
        <p:txBody>
          <a:bodyPr/>
          <a:lstStyle/>
          <a:p>
            <a:pPr>
              <a:lnSpc>
                <a:spcPct val="107000"/>
              </a:lnSpc>
              <a:spcAft>
                <a:spcPts val="800"/>
              </a:spcAft>
            </a:pPr>
            <a:r>
              <a:rPr lang="fi-FI" dirty="0">
                <a:ea typeface="Calibri" panose="020F0502020204030204" pitchFamily="34" charset="0"/>
                <a:cs typeface="Times New Roman" panose="02020603050405020304" pitchFamily="18" charset="0"/>
              </a:rPr>
              <a:t>Tee opiskeluhyvinvointiin liittyvä </a:t>
            </a:r>
            <a:r>
              <a:rPr lang="fi-FI" dirty="0" err="1">
                <a:ea typeface="Calibri" panose="020F0502020204030204" pitchFamily="34" charset="0"/>
                <a:cs typeface="Times New Roman" panose="02020603050405020304" pitchFamily="18" charset="0"/>
              </a:rPr>
              <a:t>Kahoot</a:t>
            </a:r>
            <a:r>
              <a:rPr lang="fi-FI" dirty="0">
                <a:ea typeface="Calibri" panose="020F0502020204030204" pitchFamily="34" charset="0"/>
                <a:cs typeface="Times New Roman" panose="02020603050405020304" pitchFamily="18" charset="0"/>
              </a:rPr>
              <a:t>-kysely: </a:t>
            </a:r>
            <a:r>
              <a:rPr lang="fi-FI" u="sng" dirty="0">
                <a:solidFill>
                  <a:srgbClr val="41C4DD"/>
                </a:solidFill>
                <a:latin typeface="Helvetica" panose="020B0604020202020204" pitchFamily="34" charset="0"/>
                <a:ea typeface="Calibri" panose="020F0502020204030204" pitchFamily="34" charset="0"/>
                <a:cs typeface="Times New Roman" panose="02020603050405020304" pitchFamily="18" charset="0"/>
                <a:hlinkClick r:id="rId3"/>
              </a:rPr>
              <a:t>https://play.kahoot.it/#/k/9edaf1b9-28be-4465-ad20-132976d3046e</a:t>
            </a:r>
            <a:endParaRPr lang="fi-FI" dirty="0">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pic>
        <p:nvPicPr>
          <p:cNvPr id="4" name="Picture 3" descr="A picture containing person, person&#10;&#10;Description automatically generated">
            <a:extLst>
              <a:ext uri="{FF2B5EF4-FFF2-40B4-BE49-F238E27FC236}">
                <a16:creationId xmlns:a16="http://schemas.microsoft.com/office/drawing/2014/main" id="{111E1634-6156-2F4A-9A50-C5EAF9FFD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511" y="2640090"/>
            <a:ext cx="5639489" cy="3726447"/>
          </a:xfrm>
          <a:prstGeom prst="rect">
            <a:avLst/>
          </a:prstGeom>
        </p:spPr>
      </p:pic>
    </p:spTree>
    <p:extLst>
      <p:ext uri="{BB962C8B-B14F-4D97-AF65-F5344CB8AC3E}">
        <p14:creationId xmlns:p14="http://schemas.microsoft.com/office/powerpoint/2010/main" val="377765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9123947" cy="1144588"/>
          </a:xfrm>
        </p:spPr>
        <p:txBody>
          <a:bodyPr/>
          <a:lstStyle/>
          <a:p>
            <a:r>
              <a:rPr lang="fi-FI" dirty="0"/>
              <a:t>Työhyvinvointia tukeva työympäristö</a:t>
            </a:r>
            <a:br>
              <a:rPr 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tekijät, joista työhyvinvointi koostuu</a:t>
            </a:r>
          </a:p>
          <a:p>
            <a:r>
              <a:rPr lang="fi-FI" dirty="0"/>
              <a:t>työhyvinvointia edistävät tekijät</a:t>
            </a:r>
          </a:p>
          <a:p>
            <a:r>
              <a:rPr lang="fi-FI" dirty="0"/>
              <a:t>työhyvinvointia haittaavat tekijät</a:t>
            </a:r>
          </a:p>
          <a:p>
            <a:r>
              <a:rPr lang="fi-FI" dirty="0"/>
              <a:t>työhygienia</a:t>
            </a:r>
          </a:p>
          <a:p>
            <a:r>
              <a:rPr lang="fi-FI" dirty="0"/>
              <a:t>ergonomian muodot ja merkitys työterveydelle</a:t>
            </a:r>
          </a:p>
          <a:p>
            <a:r>
              <a:rPr lang="fi-FI" dirty="0"/>
              <a:t>työsuojelu työterveyden tukena</a:t>
            </a:r>
          </a:p>
          <a:p>
            <a:r>
              <a:rPr lang="fi-FI" dirty="0"/>
              <a:t>työterveyshuolto työterveyden tukena</a:t>
            </a:r>
          </a:p>
        </p:txBody>
      </p:sp>
    </p:spTree>
    <p:extLst>
      <p:ext uri="{BB962C8B-B14F-4D97-AF65-F5344CB8AC3E}">
        <p14:creationId xmlns:p14="http://schemas.microsoft.com/office/powerpoint/2010/main" val="83069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9123947" cy="1144588"/>
          </a:xfrm>
        </p:spPr>
        <p:txBody>
          <a:bodyPr/>
          <a:lstStyle/>
          <a:p>
            <a:r>
              <a:rPr lang="fi-FI" dirty="0"/>
              <a:t>Työhyvinvoinnin rakennusaineet</a:t>
            </a:r>
          </a:p>
        </p:txBody>
      </p:sp>
      <p:pic>
        <p:nvPicPr>
          <p:cNvPr id="7" name="Picture 6" descr="Diagram&#10;&#10;Description automatically generated">
            <a:extLst>
              <a:ext uri="{FF2B5EF4-FFF2-40B4-BE49-F238E27FC236}">
                <a16:creationId xmlns:a16="http://schemas.microsoft.com/office/drawing/2014/main" id="{44F0C77E-F51F-094A-8AAB-1F98BDCF9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491334"/>
            <a:ext cx="8373979" cy="4685629"/>
          </a:xfrm>
          <a:prstGeom prst="rect">
            <a:avLst/>
          </a:prstGeom>
        </p:spPr>
      </p:pic>
    </p:spTree>
    <p:extLst>
      <p:ext uri="{BB962C8B-B14F-4D97-AF65-F5344CB8AC3E}">
        <p14:creationId xmlns:p14="http://schemas.microsoft.com/office/powerpoint/2010/main" val="119759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9123947" cy="1144588"/>
          </a:xfrm>
        </p:spPr>
        <p:txBody>
          <a:bodyPr/>
          <a:lstStyle/>
          <a:p>
            <a:r>
              <a:rPr lang="fi-FI" dirty="0"/>
              <a:t>Työn rasitustekijöitä</a:t>
            </a:r>
          </a:p>
        </p:txBody>
      </p:sp>
      <p:pic>
        <p:nvPicPr>
          <p:cNvPr id="3" name="Picture 2" descr="Text&#10;&#10;Description automatically generated">
            <a:extLst>
              <a:ext uri="{FF2B5EF4-FFF2-40B4-BE49-F238E27FC236}">
                <a16:creationId xmlns:a16="http://schemas.microsoft.com/office/drawing/2014/main" id="{B9BE194B-BD5C-0049-8FAA-0A0249EB5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61" y="1825625"/>
            <a:ext cx="9304421" cy="4496878"/>
          </a:xfrm>
          <a:prstGeom prst="rect">
            <a:avLst/>
          </a:prstGeom>
        </p:spPr>
      </p:pic>
      <p:sp>
        <p:nvSpPr>
          <p:cNvPr id="6" name="Suorakulmio 9">
            <a:extLst>
              <a:ext uri="{FF2B5EF4-FFF2-40B4-BE49-F238E27FC236}">
                <a16:creationId xmlns:a16="http://schemas.microsoft.com/office/drawing/2014/main" id="{1A3D5505-0CB8-1243-9DA4-A753C20E2F2F}"/>
              </a:ext>
            </a:extLst>
          </p:cNvPr>
          <p:cNvSpPr/>
          <p:nvPr/>
        </p:nvSpPr>
        <p:spPr>
          <a:xfrm>
            <a:off x="8758503" y="2279924"/>
            <a:ext cx="2685536" cy="1380577"/>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bg1"/>
                </a:solidFill>
                <a:latin typeface="Cambria" panose="02040503050406030204" pitchFamily="18" charset="0"/>
              </a:rPr>
              <a:t>Miten nämä näkyvät lukiolaisen arjessa?</a:t>
            </a:r>
          </a:p>
        </p:txBody>
      </p:sp>
    </p:spTree>
    <p:extLst>
      <p:ext uri="{BB962C8B-B14F-4D97-AF65-F5344CB8AC3E}">
        <p14:creationId xmlns:p14="http://schemas.microsoft.com/office/powerpoint/2010/main" val="15051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9123947" cy="1144588"/>
          </a:xfrm>
        </p:spPr>
        <p:txBody>
          <a:bodyPr/>
          <a:lstStyle/>
          <a:p>
            <a:r>
              <a:rPr lang="fi-FI" altLang="fi-FI" dirty="0"/>
              <a:t>Myönteisen työilmapiirin tunnusmerkkejä</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959429"/>
            <a:ext cx="4724402" cy="3992944"/>
          </a:xfrm>
        </p:spPr>
        <p:txBody>
          <a:bodyPr/>
          <a:lstStyle/>
          <a:p>
            <a:r>
              <a:rPr lang="fi-FI" sz="2000" dirty="0"/>
              <a:t>luottamus työpaikan pysyvyyteen</a:t>
            </a:r>
          </a:p>
          <a:p>
            <a:r>
              <a:rPr lang="fi-FI" sz="2000" dirty="0"/>
              <a:t>yhteiset tavoitteet</a:t>
            </a:r>
          </a:p>
          <a:p>
            <a:r>
              <a:rPr lang="fi-FI" sz="2000" dirty="0"/>
              <a:t>työtehtävien ja vastuualueiden selvyys</a:t>
            </a:r>
          </a:p>
          <a:p>
            <a:r>
              <a:rPr lang="fi-FI" sz="2000" dirty="0"/>
              <a:t>tiedonkulun sujuminen</a:t>
            </a:r>
          </a:p>
          <a:p>
            <a:r>
              <a:rPr lang="fi-FI" sz="2000" dirty="0"/>
              <a:t>selkeät pelisäännöt ja toimintatavat</a:t>
            </a:r>
          </a:p>
          <a:p>
            <a:r>
              <a:rPr lang="fi-FI" sz="2000" dirty="0"/>
              <a:t>säännöistä kiinnipitäminen</a:t>
            </a:r>
          </a:p>
          <a:p>
            <a:r>
              <a:rPr lang="fi-FI" sz="2000" dirty="0"/>
              <a:t>vastuun jakaminen ja kantaminen</a:t>
            </a:r>
          </a:p>
        </p:txBody>
      </p:sp>
      <p:sp>
        <p:nvSpPr>
          <p:cNvPr id="4" name="Sisällön paikkamerkki 2">
            <a:extLst>
              <a:ext uri="{FF2B5EF4-FFF2-40B4-BE49-F238E27FC236}">
                <a16:creationId xmlns:a16="http://schemas.microsoft.com/office/drawing/2014/main" id="{7EF07D84-D43C-C240-8D4B-946B6D001BC1}"/>
              </a:ext>
            </a:extLst>
          </p:cNvPr>
          <p:cNvSpPr txBox="1">
            <a:spLocks/>
          </p:cNvSpPr>
          <p:nvPr/>
        </p:nvSpPr>
        <p:spPr>
          <a:xfrm>
            <a:off x="5791200" y="1959429"/>
            <a:ext cx="5963652" cy="3891796"/>
          </a:xfrm>
          <a:prstGeom prst="rect">
            <a:avLst/>
          </a:prstGeom>
        </p:spPr>
        <p:txBody>
          <a:bodyPr/>
          <a:lstStyle>
            <a:lvl1pPr marL="228600" indent="-228600" algn="l" defTabSz="914400" rtl="0" eaLnBrk="1" latinLnBrk="0" hangingPunct="1">
              <a:lnSpc>
                <a:spcPct val="90000"/>
              </a:lnSpc>
              <a:spcBef>
                <a:spcPts val="1000"/>
              </a:spcBef>
              <a:buClr>
                <a:srgbClr val="F37D7D"/>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F37D7D"/>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F37D7D"/>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t>oppiva ja kehittyvä työyhteisö</a:t>
            </a:r>
          </a:p>
          <a:p>
            <a:r>
              <a:rPr lang="fi-FI" sz="2000" dirty="0"/>
              <a:t>henkilöstön kyvyt, taidot ja luovuus otettu käyttöön</a:t>
            </a:r>
          </a:p>
          <a:p>
            <a:r>
              <a:rPr lang="fi-FI" sz="2000" dirty="0"/>
              <a:t>aikaa sosiaaliselle kanssakäymiselle</a:t>
            </a:r>
          </a:p>
          <a:p>
            <a:r>
              <a:rPr lang="fi-FI" sz="2000" dirty="0"/>
              <a:t>usko ongelmien ratkaisumahdollisuuksiin</a:t>
            </a:r>
          </a:p>
          <a:p>
            <a:r>
              <a:rPr lang="fi-FI" sz="2000" dirty="0"/>
              <a:t>poissaoloja vähän, henkilöstön vaihtuvuus pientä</a:t>
            </a:r>
          </a:p>
        </p:txBody>
      </p:sp>
    </p:spTree>
    <p:extLst>
      <p:ext uri="{BB962C8B-B14F-4D97-AF65-F5344CB8AC3E}">
        <p14:creationId xmlns:p14="http://schemas.microsoft.com/office/powerpoint/2010/main" val="228502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4" descr="Clipboard01.jpg">
            <a:extLst>
              <a:ext uri="{FF2B5EF4-FFF2-40B4-BE49-F238E27FC236}">
                <a16:creationId xmlns:a16="http://schemas.microsoft.com/office/drawing/2014/main" id="{73E41134-F8C6-8C4D-A604-39092A91245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01908" y="2502980"/>
            <a:ext cx="2931516" cy="2341141"/>
          </a:xfr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396936" y="562936"/>
            <a:ext cx="9123947" cy="1144588"/>
          </a:xfrm>
        </p:spPr>
        <p:txBody>
          <a:bodyPr/>
          <a:lstStyle/>
          <a:p>
            <a:r>
              <a:rPr lang="fi-FI" altLang="fi-FI" dirty="0"/>
              <a:t>Terveyttä rasittavia tekijöitä työpaikalla</a:t>
            </a:r>
            <a:endParaRPr lang="fi-FI" dirty="0"/>
          </a:p>
        </p:txBody>
      </p:sp>
      <p:sp>
        <p:nvSpPr>
          <p:cNvPr id="6" name="Suorakulmio 6">
            <a:extLst>
              <a:ext uri="{FF2B5EF4-FFF2-40B4-BE49-F238E27FC236}">
                <a16:creationId xmlns:a16="http://schemas.microsoft.com/office/drawing/2014/main" id="{0594116C-4403-7448-869B-8157939598BF}"/>
              </a:ext>
            </a:extLst>
          </p:cNvPr>
          <p:cNvSpPr/>
          <p:nvPr/>
        </p:nvSpPr>
        <p:spPr>
          <a:xfrm>
            <a:off x="657006" y="1737451"/>
            <a:ext cx="4171865" cy="1750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b="1" dirty="0">
                <a:solidFill>
                  <a:schemeClr val="tx1"/>
                </a:solidFill>
                <a:latin typeface="Cambria" panose="02040503050406030204" pitchFamily="18" charset="0"/>
              </a:rPr>
              <a:t>Tapaturmavaaroja</a:t>
            </a:r>
            <a:endParaRPr lang="fi-FI" dirty="0">
              <a:solidFill>
                <a:schemeClr val="tx1"/>
              </a:solidFill>
              <a:latin typeface="Cambria" panose="02040503050406030204" pitchFamily="18" charset="0"/>
            </a:endParaRPr>
          </a:p>
          <a:p>
            <a:pPr>
              <a:buFontTx/>
              <a:buBlip>
                <a:blip r:embed="rId4"/>
              </a:buBlip>
              <a:defRPr/>
            </a:pPr>
            <a:r>
              <a:rPr lang="fi-FI" dirty="0">
                <a:solidFill>
                  <a:schemeClr val="tx1"/>
                </a:solidFill>
                <a:latin typeface="Cambria" panose="02040503050406030204" pitchFamily="18" charset="0"/>
              </a:rPr>
              <a:t>liukastuminen</a:t>
            </a:r>
          </a:p>
          <a:p>
            <a:pPr>
              <a:buFontTx/>
              <a:buBlip>
                <a:blip r:embed="rId4"/>
              </a:buBlip>
              <a:defRPr/>
            </a:pPr>
            <a:r>
              <a:rPr lang="fi-FI" dirty="0">
                <a:solidFill>
                  <a:schemeClr val="tx1"/>
                </a:solidFill>
                <a:latin typeface="Cambria" panose="02040503050406030204" pitchFamily="18" charset="0"/>
              </a:rPr>
              <a:t>putoaminen</a:t>
            </a:r>
          </a:p>
          <a:p>
            <a:pPr>
              <a:buFontTx/>
              <a:buBlip>
                <a:blip r:embed="rId4"/>
              </a:buBlip>
              <a:defRPr/>
            </a:pPr>
            <a:r>
              <a:rPr lang="fi-FI" dirty="0">
                <a:solidFill>
                  <a:schemeClr val="tx1"/>
                </a:solidFill>
                <a:latin typeface="Cambria" panose="02040503050406030204" pitchFamily="18" charset="0"/>
              </a:rPr>
              <a:t>esineiden aiheuttamat vaarat, kuten putoaminen tai kaatuminen</a:t>
            </a:r>
          </a:p>
          <a:p>
            <a:pPr>
              <a:buFontTx/>
              <a:buBlip>
                <a:blip r:embed="rId4"/>
              </a:buBlip>
              <a:defRPr/>
            </a:pPr>
            <a:r>
              <a:rPr lang="fi-FI" dirty="0">
                <a:solidFill>
                  <a:schemeClr val="tx1"/>
                </a:solidFill>
                <a:latin typeface="Cambria" panose="02040503050406030204" pitchFamily="18" charset="0"/>
              </a:rPr>
              <a:t>suojavarusteiden laiminlyönti</a:t>
            </a:r>
          </a:p>
          <a:p>
            <a:pPr>
              <a:buFontTx/>
              <a:buBlip>
                <a:blip r:embed="rId4"/>
              </a:buBlip>
              <a:defRPr/>
            </a:pPr>
            <a:r>
              <a:rPr lang="fi-FI" dirty="0">
                <a:solidFill>
                  <a:schemeClr val="tx1"/>
                </a:solidFill>
                <a:latin typeface="Cambria" panose="02040503050406030204" pitchFamily="18" charset="0"/>
              </a:rPr>
              <a:t>alkoholin väärinkäyttö</a:t>
            </a:r>
          </a:p>
          <a:p>
            <a:pPr>
              <a:buFontTx/>
              <a:buBlip>
                <a:blip r:embed="rId4"/>
              </a:buBlip>
              <a:defRPr/>
            </a:pPr>
            <a:r>
              <a:rPr lang="fi-FI" dirty="0">
                <a:solidFill>
                  <a:schemeClr val="tx1"/>
                </a:solidFill>
                <a:latin typeface="Cambria" panose="02040503050406030204" pitchFamily="18" charset="0"/>
              </a:rPr>
              <a:t>väkivallan riski</a:t>
            </a:r>
          </a:p>
        </p:txBody>
      </p:sp>
      <p:sp>
        <p:nvSpPr>
          <p:cNvPr id="7" name="Suorakulmio 9">
            <a:extLst>
              <a:ext uri="{FF2B5EF4-FFF2-40B4-BE49-F238E27FC236}">
                <a16:creationId xmlns:a16="http://schemas.microsoft.com/office/drawing/2014/main" id="{E4598BA1-4228-464D-B0E6-370CDDB7D4C1}"/>
              </a:ext>
            </a:extLst>
          </p:cNvPr>
          <p:cNvSpPr/>
          <p:nvPr/>
        </p:nvSpPr>
        <p:spPr>
          <a:xfrm>
            <a:off x="4791460" y="1368963"/>
            <a:ext cx="5175483" cy="1140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b="1" dirty="0">
                <a:solidFill>
                  <a:schemeClr val="tx1"/>
                </a:solidFill>
                <a:latin typeface="Cambria" panose="02040503050406030204" pitchFamily="18" charset="0"/>
              </a:rPr>
              <a:t>Biologisia altistustekijöitä</a:t>
            </a:r>
            <a:endParaRPr lang="fi-FI" dirty="0">
              <a:solidFill>
                <a:schemeClr val="tx1"/>
              </a:solidFill>
              <a:latin typeface="Cambria" panose="02040503050406030204" pitchFamily="18" charset="0"/>
            </a:endParaRPr>
          </a:p>
          <a:p>
            <a:pPr>
              <a:buFontTx/>
              <a:buBlip>
                <a:blip r:embed="rId4"/>
              </a:buBlip>
              <a:defRPr/>
            </a:pPr>
            <a:r>
              <a:rPr lang="fi-FI" dirty="0">
                <a:solidFill>
                  <a:schemeClr val="tx1"/>
                </a:solidFill>
                <a:latin typeface="Cambria" panose="02040503050406030204" pitchFamily="18" charset="0"/>
              </a:rPr>
              <a:t>bakteerit</a:t>
            </a:r>
          </a:p>
          <a:p>
            <a:pPr>
              <a:buFontTx/>
              <a:buBlip>
                <a:blip r:embed="rId4"/>
              </a:buBlip>
              <a:defRPr/>
            </a:pPr>
            <a:r>
              <a:rPr lang="fi-FI" dirty="0">
                <a:solidFill>
                  <a:schemeClr val="tx1"/>
                </a:solidFill>
                <a:latin typeface="Cambria" panose="02040503050406030204" pitchFamily="18" charset="0"/>
              </a:rPr>
              <a:t>virukset</a:t>
            </a:r>
          </a:p>
          <a:p>
            <a:pPr>
              <a:buFontTx/>
              <a:buBlip>
                <a:blip r:embed="rId4"/>
              </a:buBlip>
              <a:defRPr/>
            </a:pPr>
            <a:r>
              <a:rPr lang="fi-FI" dirty="0">
                <a:solidFill>
                  <a:schemeClr val="tx1"/>
                </a:solidFill>
                <a:latin typeface="Cambria" panose="02040503050406030204" pitchFamily="18" charset="0"/>
              </a:rPr>
              <a:t>homeet</a:t>
            </a:r>
          </a:p>
        </p:txBody>
      </p:sp>
      <p:sp>
        <p:nvSpPr>
          <p:cNvPr id="9" name="Suorakulmio 5">
            <a:extLst>
              <a:ext uri="{FF2B5EF4-FFF2-40B4-BE49-F238E27FC236}">
                <a16:creationId xmlns:a16="http://schemas.microsoft.com/office/drawing/2014/main" id="{09E427BF-1D3B-CE45-A5AE-B823BF687C02}"/>
              </a:ext>
            </a:extLst>
          </p:cNvPr>
          <p:cNvSpPr/>
          <p:nvPr/>
        </p:nvSpPr>
        <p:spPr>
          <a:xfrm>
            <a:off x="7017481" y="2868499"/>
            <a:ext cx="4780808" cy="2003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b="1" dirty="0">
                <a:solidFill>
                  <a:schemeClr val="tx1"/>
                </a:solidFill>
                <a:latin typeface="Cambria" panose="02040503050406030204" pitchFamily="18" charset="0"/>
              </a:rPr>
              <a:t>Ergonomiaan liittyviä altistustekijöitä</a:t>
            </a:r>
            <a:endParaRPr lang="fi-FI" dirty="0">
              <a:solidFill>
                <a:schemeClr val="tx1"/>
              </a:solidFill>
              <a:latin typeface="Cambria" panose="02040503050406030204" pitchFamily="18" charset="0"/>
            </a:endParaRPr>
          </a:p>
          <a:p>
            <a:pPr>
              <a:buFontTx/>
              <a:buBlip>
                <a:blip r:embed="rId4"/>
              </a:buBlip>
              <a:defRPr/>
            </a:pPr>
            <a:r>
              <a:rPr lang="fi-FI" dirty="0">
                <a:solidFill>
                  <a:schemeClr val="tx1"/>
                </a:solidFill>
                <a:latin typeface="Cambria" panose="02040503050406030204" pitchFamily="18" charset="0"/>
              </a:rPr>
              <a:t>työasento</a:t>
            </a:r>
          </a:p>
          <a:p>
            <a:pPr>
              <a:buFontTx/>
              <a:buBlip>
                <a:blip r:embed="rId4"/>
              </a:buBlip>
              <a:defRPr/>
            </a:pPr>
            <a:r>
              <a:rPr lang="fi-FI" dirty="0">
                <a:solidFill>
                  <a:schemeClr val="tx1"/>
                </a:solidFill>
                <a:latin typeface="Cambria" panose="02040503050406030204" pitchFamily="18" charset="0"/>
              </a:rPr>
              <a:t>ruumiillinen kuormitus</a:t>
            </a:r>
          </a:p>
          <a:p>
            <a:pPr>
              <a:buFontTx/>
              <a:buBlip>
                <a:blip r:embed="rId4"/>
              </a:buBlip>
              <a:defRPr/>
            </a:pPr>
            <a:r>
              <a:rPr lang="fi-FI" dirty="0">
                <a:solidFill>
                  <a:schemeClr val="tx1"/>
                </a:solidFill>
                <a:latin typeface="Cambria" panose="02040503050406030204" pitchFamily="18" charset="0"/>
              </a:rPr>
              <a:t>työpisteeseen liittyvät tekijät kuten istuin, näyttöpäätteen asento, siisteys</a:t>
            </a:r>
          </a:p>
          <a:p>
            <a:pPr>
              <a:buFontTx/>
              <a:buBlip>
                <a:blip r:embed="rId4"/>
              </a:buBlip>
              <a:defRPr/>
            </a:pPr>
            <a:r>
              <a:rPr lang="fi-FI" dirty="0">
                <a:solidFill>
                  <a:schemeClr val="tx1"/>
                </a:solidFill>
                <a:latin typeface="Cambria" panose="02040503050406030204" pitchFamily="18" charset="0"/>
              </a:rPr>
              <a:t>työvälineet</a:t>
            </a:r>
          </a:p>
          <a:p>
            <a:pPr>
              <a:buFontTx/>
              <a:buBlip>
                <a:blip r:embed="rId4"/>
              </a:buBlip>
              <a:defRPr/>
            </a:pPr>
            <a:r>
              <a:rPr lang="fi-FI" dirty="0">
                <a:solidFill>
                  <a:schemeClr val="tx1"/>
                </a:solidFill>
                <a:latin typeface="Cambria" panose="02040503050406030204" pitchFamily="18" charset="0"/>
              </a:rPr>
              <a:t>työmenetelmät</a:t>
            </a:r>
          </a:p>
          <a:p>
            <a:pPr>
              <a:buFontTx/>
              <a:buBlip>
                <a:blip r:embed="rId4"/>
              </a:buBlip>
              <a:defRPr/>
            </a:pPr>
            <a:r>
              <a:rPr lang="fi-FI" dirty="0">
                <a:solidFill>
                  <a:schemeClr val="tx1"/>
                </a:solidFill>
                <a:latin typeface="Cambria" panose="02040503050406030204" pitchFamily="18" charset="0"/>
              </a:rPr>
              <a:t>työtilan riittävyys</a:t>
            </a:r>
          </a:p>
        </p:txBody>
      </p:sp>
      <p:sp>
        <p:nvSpPr>
          <p:cNvPr id="10" name="Suorakulmio 7">
            <a:extLst>
              <a:ext uri="{FF2B5EF4-FFF2-40B4-BE49-F238E27FC236}">
                <a16:creationId xmlns:a16="http://schemas.microsoft.com/office/drawing/2014/main" id="{E5E43A26-3AAB-414C-833E-453AC97031B3}"/>
              </a:ext>
            </a:extLst>
          </p:cNvPr>
          <p:cNvSpPr/>
          <p:nvPr/>
        </p:nvSpPr>
        <p:spPr>
          <a:xfrm>
            <a:off x="3787967" y="4709515"/>
            <a:ext cx="4780808" cy="1559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b="1" dirty="0">
                <a:solidFill>
                  <a:schemeClr val="tx1"/>
                </a:solidFill>
                <a:latin typeface="Cambria" panose="02040503050406030204" pitchFamily="18" charset="0"/>
              </a:rPr>
              <a:t>Kemiallisia altistustekijöitä,</a:t>
            </a:r>
          </a:p>
          <a:p>
            <a:pPr>
              <a:defRPr/>
            </a:pPr>
            <a:r>
              <a:rPr lang="fi-FI" b="1" dirty="0">
                <a:solidFill>
                  <a:schemeClr val="tx1"/>
                </a:solidFill>
                <a:latin typeface="Cambria" panose="02040503050406030204" pitchFamily="18" charset="0"/>
              </a:rPr>
              <a:t>voivat olla</a:t>
            </a:r>
            <a:endParaRPr lang="fi-FI" dirty="0">
              <a:solidFill>
                <a:schemeClr val="tx1"/>
              </a:solidFill>
              <a:latin typeface="Cambria" panose="02040503050406030204" pitchFamily="18" charset="0"/>
            </a:endParaRPr>
          </a:p>
          <a:p>
            <a:pPr>
              <a:buFontTx/>
              <a:buBlip>
                <a:blip r:embed="rId4"/>
              </a:buBlip>
              <a:defRPr/>
            </a:pPr>
            <a:r>
              <a:rPr lang="fi-FI" dirty="0">
                <a:solidFill>
                  <a:schemeClr val="tx1"/>
                </a:solidFill>
                <a:latin typeface="Cambria" panose="02040503050406030204" pitchFamily="18" charset="0"/>
              </a:rPr>
              <a:t>syöpävaarallisia</a:t>
            </a:r>
          </a:p>
          <a:p>
            <a:pPr>
              <a:buFontTx/>
              <a:buBlip>
                <a:blip r:embed="rId4"/>
              </a:buBlip>
              <a:defRPr/>
            </a:pPr>
            <a:r>
              <a:rPr lang="fi-FI" dirty="0">
                <a:solidFill>
                  <a:schemeClr val="tx1"/>
                </a:solidFill>
                <a:latin typeface="Cambria" panose="02040503050406030204" pitchFamily="18" charset="0"/>
              </a:rPr>
              <a:t>allergisoivia</a:t>
            </a:r>
          </a:p>
          <a:p>
            <a:pPr>
              <a:buFontTx/>
              <a:buBlip>
                <a:blip r:embed="rId4"/>
              </a:buBlip>
              <a:defRPr/>
            </a:pPr>
            <a:r>
              <a:rPr lang="fi-FI" dirty="0">
                <a:solidFill>
                  <a:schemeClr val="tx1"/>
                </a:solidFill>
                <a:latin typeface="Cambria" panose="02040503050406030204" pitchFamily="18" charset="0"/>
              </a:rPr>
              <a:t>palo- ja räjähdysalttiita</a:t>
            </a:r>
          </a:p>
        </p:txBody>
      </p:sp>
      <p:sp>
        <p:nvSpPr>
          <p:cNvPr id="11" name="Suorakulmio 8">
            <a:extLst>
              <a:ext uri="{FF2B5EF4-FFF2-40B4-BE49-F238E27FC236}">
                <a16:creationId xmlns:a16="http://schemas.microsoft.com/office/drawing/2014/main" id="{35E9C222-D007-3644-BE0E-532954AF8F11}"/>
              </a:ext>
            </a:extLst>
          </p:cNvPr>
          <p:cNvSpPr/>
          <p:nvPr/>
        </p:nvSpPr>
        <p:spPr>
          <a:xfrm>
            <a:off x="1479655" y="4171062"/>
            <a:ext cx="2931516" cy="168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b="1" dirty="0">
                <a:solidFill>
                  <a:schemeClr val="tx1"/>
                </a:solidFill>
                <a:latin typeface="Cambria" panose="02040503050406030204" pitchFamily="18" charset="0"/>
              </a:rPr>
              <a:t>Fysikaalisia altistustekijöitä</a:t>
            </a:r>
            <a:endParaRPr lang="fi-FI" dirty="0">
              <a:solidFill>
                <a:schemeClr val="tx1"/>
              </a:solidFill>
              <a:latin typeface="Cambria" panose="02040503050406030204" pitchFamily="18" charset="0"/>
            </a:endParaRPr>
          </a:p>
          <a:p>
            <a:pPr>
              <a:buFontTx/>
              <a:buBlip>
                <a:blip r:embed="rId4"/>
              </a:buBlip>
              <a:defRPr/>
            </a:pPr>
            <a:r>
              <a:rPr lang="fi-FI" dirty="0">
                <a:solidFill>
                  <a:schemeClr val="tx1"/>
                </a:solidFill>
                <a:latin typeface="Cambria" panose="02040503050406030204" pitchFamily="18" charset="0"/>
              </a:rPr>
              <a:t>melu</a:t>
            </a:r>
          </a:p>
          <a:p>
            <a:pPr>
              <a:buFontTx/>
              <a:buBlip>
                <a:blip r:embed="rId4"/>
              </a:buBlip>
              <a:defRPr/>
            </a:pPr>
            <a:r>
              <a:rPr lang="fi-FI" dirty="0">
                <a:solidFill>
                  <a:schemeClr val="tx1"/>
                </a:solidFill>
                <a:latin typeface="Cambria" panose="02040503050406030204" pitchFamily="18" charset="0"/>
              </a:rPr>
              <a:t>tärinä</a:t>
            </a:r>
          </a:p>
          <a:p>
            <a:pPr>
              <a:buFontTx/>
              <a:buBlip>
                <a:blip r:embed="rId4"/>
              </a:buBlip>
              <a:defRPr/>
            </a:pPr>
            <a:r>
              <a:rPr lang="fi-FI" dirty="0">
                <a:solidFill>
                  <a:schemeClr val="tx1"/>
                </a:solidFill>
                <a:latin typeface="Cambria" panose="02040503050406030204" pitchFamily="18" charset="0"/>
              </a:rPr>
              <a:t>valaistus</a:t>
            </a:r>
          </a:p>
          <a:p>
            <a:pPr>
              <a:buFontTx/>
              <a:buBlip>
                <a:blip r:embed="rId4"/>
              </a:buBlip>
              <a:defRPr/>
            </a:pPr>
            <a:r>
              <a:rPr lang="fi-FI" dirty="0">
                <a:solidFill>
                  <a:schemeClr val="tx1"/>
                </a:solidFill>
                <a:latin typeface="Cambria" panose="02040503050406030204" pitchFamily="18" charset="0"/>
              </a:rPr>
              <a:t>säteily</a:t>
            </a:r>
          </a:p>
          <a:p>
            <a:pPr>
              <a:buFontTx/>
              <a:buBlip>
                <a:blip r:embed="rId4"/>
              </a:buBlip>
              <a:defRPr/>
            </a:pPr>
            <a:r>
              <a:rPr lang="fi-FI" dirty="0">
                <a:solidFill>
                  <a:schemeClr val="tx1"/>
                </a:solidFill>
                <a:latin typeface="Cambria" panose="02040503050406030204" pitchFamily="18" charset="0"/>
              </a:rPr>
              <a:t>lämpötila</a:t>
            </a:r>
          </a:p>
          <a:p>
            <a:pPr>
              <a:buFontTx/>
              <a:buBlip>
                <a:blip r:embed="rId4"/>
              </a:buBlip>
              <a:defRPr/>
            </a:pPr>
            <a:r>
              <a:rPr lang="fi-FI" dirty="0">
                <a:solidFill>
                  <a:schemeClr val="tx1"/>
                </a:solidFill>
                <a:latin typeface="Cambria" panose="02040503050406030204" pitchFamily="18" charset="0"/>
              </a:rPr>
              <a:t>ilman laatu</a:t>
            </a:r>
          </a:p>
        </p:txBody>
      </p:sp>
    </p:spTree>
    <p:extLst>
      <p:ext uri="{BB962C8B-B14F-4D97-AF65-F5344CB8AC3E}">
        <p14:creationId xmlns:p14="http://schemas.microsoft.com/office/powerpoint/2010/main" val="15735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9123947" cy="1144588"/>
          </a:xfrm>
        </p:spPr>
        <p:txBody>
          <a:bodyPr/>
          <a:lstStyle/>
          <a:p>
            <a:r>
              <a:rPr lang="fi-FI" dirty="0"/>
              <a:t>Fyysinen ergonomia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lvl="0">
              <a:lnSpc>
                <a:spcPct val="115000"/>
              </a:lnSpc>
              <a:spcAft>
                <a:spcPts val="1000"/>
              </a:spcAft>
            </a:pPr>
            <a:r>
              <a:rPr lang="fi-FI" dirty="0">
                <a:ea typeface="Calibri" panose="020F0502020204030204" pitchFamily="34" charset="0"/>
                <a:cs typeface="Times New Roman" panose="02020603050405020304" pitchFamily="18" charset="0"/>
              </a:rPr>
              <a:t>Mitä fyysisen ergonomian virheitä kuvan istumisasennossa ja työympäristössä on? </a:t>
            </a:r>
            <a:endParaRPr lang="fi-FI"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Kuva 3">
            <a:extLst>
              <a:ext uri="{FF2B5EF4-FFF2-40B4-BE49-F238E27FC236}">
                <a16:creationId xmlns:a16="http://schemas.microsoft.com/office/drawing/2014/main" id="{B08B00BD-5341-B34C-BDD8-656C828BB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9333" y="2519363"/>
            <a:ext cx="5508434" cy="3657600"/>
          </a:xfrm>
          <a:prstGeom prst="rect">
            <a:avLst/>
          </a:prstGeom>
        </p:spPr>
      </p:pic>
    </p:spTree>
    <p:extLst>
      <p:ext uri="{BB962C8B-B14F-4D97-AF65-F5344CB8AC3E}">
        <p14:creationId xmlns:p14="http://schemas.microsoft.com/office/powerpoint/2010/main" val="96202126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1041</Words>
  <Application>Microsoft Office PowerPoint</Application>
  <PresentationFormat>Laajakuva</PresentationFormat>
  <Paragraphs>137</Paragraphs>
  <Slides>16</Slides>
  <Notes>14</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16</vt:i4>
      </vt:variant>
    </vt:vector>
  </HeadingPairs>
  <TitlesOfParts>
    <vt:vector size="22" baseType="lpstr">
      <vt:lpstr>Arial</vt:lpstr>
      <vt:lpstr>Calibri</vt:lpstr>
      <vt:lpstr>Calibri Light</vt:lpstr>
      <vt:lpstr>Cambria</vt:lpstr>
      <vt:lpstr>Helvetica</vt:lpstr>
      <vt:lpstr>Office-teema</vt:lpstr>
      <vt:lpstr>PowerPoint-esitys</vt:lpstr>
      <vt:lpstr>Tavoitteet</vt:lpstr>
      <vt:lpstr>Kahoot-mielipidekysely  </vt:lpstr>
      <vt:lpstr>Työhyvinvointia tukeva työympäristö </vt:lpstr>
      <vt:lpstr>Työhyvinvoinnin rakennusaineet</vt:lpstr>
      <vt:lpstr>Työn rasitustekijöitä</vt:lpstr>
      <vt:lpstr>Myönteisen työilmapiirin tunnusmerkkejä</vt:lpstr>
      <vt:lpstr>Terveyttä rasittavia tekijöitä työpaikalla</vt:lpstr>
      <vt:lpstr>Fyysinen ergonomia</vt:lpstr>
      <vt:lpstr>Kognitiivinen ergonomia </vt:lpstr>
      <vt:lpstr>Organisaatio-ergonomia</vt:lpstr>
      <vt:lpstr>Ergonominen istuminen</vt:lpstr>
      <vt:lpstr>Oikea nostoasento</vt:lpstr>
      <vt:lpstr>Haastattelutehtävä </vt:lpstr>
      <vt:lpstr>Neljä tapaa palautua</vt:lpstr>
      <vt:lpstr>Kertaava Kahoot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Kähärä</cp:lastModifiedBy>
  <cp:revision>21</cp:revision>
  <dcterms:created xsi:type="dcterms:W3CDTF">2021-01-17T13:48:37Z</dcterms:created>
  <dcterms:modified xsi:type="dcterms:W3CDTF">2021-10-28T18:26:21Z</dcterms:modified>
</cp:coreProperties>
</file>