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7D"/>
    <a:srgbClr val="F3EAF0"/>
    <a:srgbClr val="0BB0BD"/>
    <a:srgbClr val="0CBCC8"/>
    <a:srgbClr val="0AA6B2"/>
    <a:srgbClr val="0A9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 autoAdjust="0"/>
    <p:restoredTop sz="72516"/>
  </p:normalViewPr>
  <p:slideViewPr>
    <p:cSldViewPr snapToGrid="0">
      <p:cViewPr varScale="1">
        <p:scale>
          <a:sx n="82" d="100"/>
          <a:sy n="82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58B59-6AB8-D846-AE37-7F317B061AA6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2A96-3B15-AC41-8456-DA333A3F95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56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dirty="0"/>
              <a:t>Työskentelyidea: </a:t>
            </a:r>
            <a:r>
              <a:rPr lang="fi-FI" altLang="en-F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Tunnin voi aloittaa pohdintatehtävällä</a:t>
            </a:r>
            <a:r>
              <a:rPr lang="fi-FI" altLang="en-FI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fi-FI" altLang="en-F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Pohdintakysymyksen avulla voidaan keskustella siitä, miten hyvin opiskelijat uskovat huumeiden vaarojen olevan tuttuja yhteiskunnassa tai esimerkiksi nuorten keskuudessa. Samalla voidaan kartoittaa, mitä opiskelijat muistavat tästä teemasta yläkoulun terveystiedon tunneilta.</a:t>
            </a:r>
            <a:endParaRPr lang="fi-FI" altLang="en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fi-FI" altLang="en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60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Tekstin työstöharjoitus, tavoitteena poimia tekstistä keskeisiä asioita ja osata soveltaa niitä. Tehtävän 5 työskentely tukee myös yhdessä toimimista. Mikäli opiskelijoilla on digikirja, vastaukset voidaan tehdä myös sinne.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508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keskustelevan opetuspuheen tukena. Digikirjassa on aiheeseen liittyvää lisäaineistoa.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59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/>
              <a:t>Työskentelyidea: Syvennä tietoja -teksti tarjoaa ajankohtaista syventävää tai soveltavaa lisätietoa. </a:t>
            </a:r>
          </a:p>
          <a:p>
            <a:pPr eaLnBrk="1" hangingPunct="1"/>
            <a:r>
              <a:rPr lang="fi-FI" altLang="en-FI" sz="900" dirty="0"/>
              <a:t>Kannabiksen asema lainsäädännössä ja säännöllisin välein esillä.</a:t>
            </a:r>
          </a:p>
          <a:p>
            <a:pPr eaLnBrk="1" hangingPunct="1"/>
            <a:r>
              <a:rPr lang="fi-FI" altLang="en-FI" sz="900" dirty="0"/>
              <a:t>Sen keskeisiin argumentteihin on tärkeää tutustua ja samalla hakea ajankohtaista tietoa aiheesta sekä harjoitella myös lähdekritiikkiä.</a:t>
            </a:r>
          </a:p>
          <a:p>
            <a:pPr eaLnBrk="1" hangingPunct="1"/>
            <a:r>
              <a:rPr lang="fi-FI" altLang="en-FI" sz="900" dirty="0"/>
              <a:t>Myös oman perustellun näkemyksen rakentumista on tärkeää harjaannuttaa. </a:t>
            </a:r>
          </a:p>
          <a:p>
            <a:pPr eaLnBrk="1" hangingPunct="1"/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33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/>
              <a:t>Työskentelyidea: Vertaile –tehtävätyyppi tukee ja harjaannuttaa osaltaan tiedonkäsittelyn taitoja.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542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opetuspuheen tukena. Digikirjassa on aiheeseen liittyvää lisäaineistoa.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164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Keskustelutehtävä rytmittämään oppituntia. Tavoitteena myös tukea ryhmän sosiaalista toimintaa ja kehittää sekä itsetuntemusta että eettistä vastuullisuutta. Digikirjassa on aiheeseen liittyvää lisäaineistoa.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340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opetuspuheen ja keskustelun tukena.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82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/>
              <a:t>Työskentelyidea: </a:t>
            </a:r>
            <a:r>
              <a:rPr lang="fi-FI" altLang="en-FI" sz="9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Luvun keskeiset asiat voidaan käydä läpi yhdessä keskustellen oppikirjaa apuna käyttäen. </a:t>
            </a:r>
            <a:r>
              <a:rPr lang="fi-FI" altLang="en-FI" sz="900" dirty="0">
                <a:solidFill>
                  <a:srgbClr val="000000"/>
                </a:solidFill>
              </a:rPr>
              <a:t>Samalla oppikirjan teksti tulee jo oppitunnin aikana kertaalleen tutuksi. </a:t>
            </a:r>
            <a:endParaRPr lang="fi-FI" altLang="en-FI" sz="900" dirty="0"/>
          </a:p>
          <a:p>
            <a:pPr eaLnBrk="1" hangingPunct="1"/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774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opetuspuheen tukena.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369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opetuspuheen tukena.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0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eaLnBrk="1" hangingPunct="1">
              <a:lnSpc>
                <a:spcPct val="115000"/>
              </a:lnSpc>
              <a:defRPr/>
            </a:pPr>
            <a:r>
              <a:rPr lang="fi-FI" dirty="0"/>
              <a:t>Työskentelyidea: </a:t>
            </a:r>
            <a:r>
              <a:rPr lang="fi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Tunnin voi aloittaa myös tarkastelemalla huumeisiin liittyviä uutisia.</a:t>
            </a:r>
          </a:p>
          <a:p>
            <a:pPr marL="457200" eaLnBrk="1" hangingPunct="1">
              <a:lnSpc>
                <a:spcPct val="115000"/>
              </a:lnSpc>
              <a:defRPr/>
            </a:pPr>
            <a:r>
              <a:rPr lang="fi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Niiden avulla voi pohtia esimerkiksi, mitä ne kertovat huumeiden käytöstä </a:t>
            </a:r>
            <a:r>
              <a:rPr lang="fi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nyky</a:t>
            </a:r>
            <a:r>
              <a:rPr lang="fi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-Suomessa. </a:t>
            </a:r>
          </a:p>
          <a:p>
            <a:pPr marL="457200" eaLnBrk="1" hangingPunct="1">
              <a:lnSpc>
                <a:spcPct val="115000"/>
              </a:lnSpc>
              <a:defRPr/>
            </a:pPr>
            <a:r>
              <a:rPr lang="fi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Huumeet ovat ajankohtainen aihe viikoittain uutisissa, liikkeelle voi lähteä myös jollain juuri esillä olleella uutisella. </a:t>
            </a:r>
          </a:p>
          <a:p>
            <a:pPr marL="457200" eaLnBrk="1" hangingPunct="1">
              <a:lnSpc>
                <a:spcPct val="115000"/>
              </a:lnSpc>
              <a:defRPr/>
            </a:pPr>
            <a:r>
              <a:rPr lang="fi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Opiskelijat etsivät ajankohtaisia uutisia huumeista. </a:t>
            </a:r>
          </a:p>
          <a:p>
            <a:pPr marL="457200" eaLnBrk="1" hangingPunct="1">
              <a:lnSpc>
                <a:spcPct val="115000"/>
              </a:lnSpc>
              <a:defRPr/>
            </a:pPr>
            <a:r>
              <a:rPr lang="fi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Uutistyöskentelyn voi toteuttaa joko tarkastelemalla pelkkiä otsikoita tai laajempana työskentelynä esimerkiksi tarkastelemalla näitä uutisia ryhmissä ja keskustelemalla niistä. </a:t>
            </a:r>
            <a:endParaRPr lang="fi-FI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89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Keskustelutehtävä, jonka tavoitteena myös tukea ryhmän sosiaalista toimintaa. </a:t>
            </a:r>
            <a:r>
              <a:rPr lang="fi-FI" altLang="en-FI" sz="1100" dirty="0">
                <a:solidFill>
                  <a:srgbClr val="000000"/>
                </a:solidFill>
              </a:rPr>
              <a:t>Kuva aukeaa myös digikirjan kautta tyylikkäästi isona, kun sitä napauttaa.  </a:t>
            </a:r>
            <a:endParaRPr lang="fi-FI" altLang="en-FI" sz="900" dirty="0"/>
          </a:p>
          <a:p>
            <a:pPr eaLnBrk="1" hangingPunct="1"/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908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Keskustelutehtävä, jonka tavoitteena myös tukea ryhmän sosiaalista toimintaa.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083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eaLnBrk="1" hangingPunct="1">
              <a:lnSpc>
                <a:spcPct val="115000"/>
              </a:lnSpc>
              <a:defRPr/>
            </a:pPr>
            <a:r>
              <a:rPr lang="fi-FI" sz="900" dirty="0"/>
              <a:t>Työskentelyidea: </a:t>
            </a: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Huumeisiin liittyy myös paljon asenteita ja arvoja. Niiden pohtimiseen sopii </a:t>
            </a:r>
            <a:r>
              <a:rPr lang="fi-FI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väitetyöskentely</a:t>
            </a: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joka voidaan tehdä äskeisissä ryhmissä. </a:t>
            </a:r>
            <a:endParaRPr lang="fi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Jokainen ottaa itselleen omista tavaroistaan pelimerkin, kumin tms. Opettaja antaa kullekin ryhmälle pelilaudan, esimerkiksi A3-kokoisen paperin, johon on tehty pitkä viiva, jonka toisessa päässä on </a:t>
            </a:r>
            <a:r>
              <a:rPr lang="fi-FI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 toisessa</a:t>
            </a:r>
            <a:r>
              <a:rPr lang="fi-FI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eaLnBrk="1" hangingPunct="1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Seuraavassa diassa olevia väitteitä otetaan esiin yksi kerrallaan. Opiskelijat miettivät, mitä mieltä väitteestä ovat ja laittavat pelimerkkinsä sille kohdalle janaa. </a:t>
            </a:r>
            <a:endParaRPr lang="fi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 jälkeen tehdään perustelukierros. Jokainen perustelee vuorotellen, miksi pelimerkki on siinä, missä se on. Muut eivät saa kommentoida eivätkä kysyä. Vasta kun perustelukierros on tehty, voidaan asiasta keskustella. </a:t>
            </a:r>
            <a:endParaRPr lang="fi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 muiden perustelut ovat vakuuttaneet, on mahdollisuus vaihtaa mielipidettä siirtämällä omaa pelimerkkiä toiseen kohtaan. Kunkin väitteen jälkeen voidaan vielä käydä lyhyt yleiskeskustelu. </a:t>
            </a:r>
            <a:endParaRPr lang="fi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fi-FI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Sopiva määrä väitteitä työstettäväksi on 2–4. </a:t>
            </a:r>
            <a:endParaRPr lang="fi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fi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14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/>
              <a:t>Väitetyöskentelyn väitteet.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91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FI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Työskentelyidea</a:t>
            </a:r>
            <a:r>
              <a:rPr lang="en-US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FI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Diassa</a:t>
            </a:r>
            <a:r>
              <a:rPr lang="en-US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altLang="en-FI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huumeisiin</a:t>
            </a:r>
            <a:r>
              <a:rPr lang="en-US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liittyvien</a:t>
            </a:r>
            <a:r>
              <a:rPr lang="en-US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arvojen</a:t>
            </a:r>
            <a:r>
              <a:rPr lang="en-US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pohdintatehtävä</a:t>
            </a:r>
            <a:r>
              <a:rPr lang="en-US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FI" sz="9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i-FI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Tehtävän avulla voidaan pohtia, millaisia erilaisia tapoja suhtautua huumeisiin on ja miten moninaisesti huumeiden käyttö vaikuttaa yhteiskunnassa. </a:t>
            </a:r>
          </a:p>
          <a:p>
            <a:pPr eaLnBrk="1" hangingPunct="1"/>
            <a:r>
              <a:rPr lang="fi-FI" altLang="en-FI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Tehtävä tukee ja kehittää eettistä vastuullisuutta.</a:t>
            </a:r>
            <a:endParaRPr lang="fi-FI" altLang="en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fi-FI" altLang="en-FI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724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/>
              <a:t>Työskentelyidea: Aika ajoin on hyvä tuoda esiin ensimmäisessä opintojaksossa opiskeltu keskeinen asia terveyden edistäminen. </a:t>
            </a:r>
          </a:p>
          <a:p>
            <a:pPr eaLnBrk="1" hangingPunct="1"/>
            <a:r>
              <a:rPr lang="fi-FI" altLang="en-FI" sz="900" dirty="0"/>
              <a:t>Tässä tehtävässä s</a:t>
            </a:r>
            <a:r>
              <a:rPr lang="fi-FI" altLang="en-FI" sz="9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ovelletaan WHO:n terveyden edistämisen osa-alueita. Samalla ohjataan arvioimaan kyseisten osa-alueiden toteutumista ja niiden vaikuttavuutta.</a:t>
            </a:r>
            <a:endParaRPr lang="fi-FI" altLang="en-FI" sz="900" dirty="0"/>
          </a:p>
          <a:p>
            <a:pPr eaLnBrk="1" hangingPunct="1"/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303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Tässä oppitunnin aiheen tavoitteet toisella tavalla muotoiltuna. Tätä diaa voi käyttää oppitunnin loppukoontina, läksyn runkona tai muistiinpanotiivistelmänä.  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46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Työskentelyidea: seuraavissa dioissa ohjattu ryhmätyöskentely on osoittautunut toimivaksi ja pidetyksi työmuodoksi.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Tarvitaan suuri ryhmätyöpaperi, tusseja ja maalarinteippiä ja A4-paperista leikattuja suikaleita.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Yhdestä paperista leikataan kuusi suikaletta.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Opiskelijat jaetaan 4–5 henkilön ryhmiin.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Ryhmiinjako</a:t>
            </a: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voidaan tehdä esimerkiksi siten, että op</a:t>
            </a:r>
            <a:r>
              <a:rPr lang="fi-FI" altLang="en-FI" sz="1200" dirty="0">
                <a:ea typeface="Calibri" panose="020F0502020204030204" pitchFamily="34" charset="0"/>
                <a:cs typeface="Times New Roman" panose="02020603050405020304" pitchFamily="18" charset="0"/>
              </a:rPr>
              <a:t>ettaja antaa ryhmälle lappuja, joissa on eri soittimien nimiä.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ea typeface="Calibri" panose="020F0502020204030204" pitchFamily="34" charset="0"/>
                <a:cs typeface="Times New Roman" panose="02020603050405020304" pitchFamily="18" charset="0"/>
              </a:rPr>
              <a:t>Opiskelijat kiertävät luokassa ja soittavat pantomiimina omaa soitintaan (viulu, rumpu, piano jne.). </a:t>
            </a: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Samalla tavalla soittavat ovat yksi ryhmä. 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Varsinainen työskentely aloitetaan tiedon aktivoinnilla. Ohjeet ovat dioissa 6–8 yksi työvaihe kerrallaan.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fi-FI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Opiskelijoiden tuottaessa ajatuksiaan opettaja leikkaa jokaiselle ryhmälle pätkän maalarinteippiä jatkotyöskentelyä varten. </a:t>
            </a:r>
          </a:p>
          <a:p>
            <a:pPr eaLnBrk="1" hangingPunct="1">
              <a:lnSpc>
                <a:spcPct val="95000"/>
              </a:lnSpc>
              <a:buFont typeface="Symbol" pitchFamily="2" charset="2"/>
              <a:buNone/>
            </a:pP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Isoihin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ryhmätyöpapereihin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etukäteen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piirretty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valmiiksi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suuri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FI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ympyrä</a:t>
            </a:r>
            <a:r>
              <a:rPr lang="en-US" altLang="en-F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altLang="en-FI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99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4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13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en-FI" sz="900" dirty="0"/>
              <a:t>Työskentelyidea: </a:t>
            </a:r>
            <a:r>
              <a:rPr lang="fi-FI" altLang="en-FI" sz="9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Luvun keskeiset asiat voidaan käydä läpi yhdessä keskustellen oppikirjaa apuna käyttäen. </a:t>
            </a:r>
            <a:r>
              <a:rPr lang="fi-FI" altLang="en-FI" sz="900" dirty="0">
                <a:solidFill>
                  <a:srgbClr val="000000"/>
                </a:solidFill>
              </a:rPr>
              <a:t>Samalla oppikirjan teksti tulee jo oppitunnin aikana kertaalleen tutuksi. Digikirjassa on aiheeseen liittyvää lisäaineistoa. </a:t>
            </a:r>
            <a:endParaRPr lang="fi-FI" altLang="en-FI" sz="900" dirty="0"/>
          </a:p>
          <a:p>
            <a:pPr eaLnBrk="1" hangingPunct="1">
              <a:lnSpc>
                <a:spcPct val="80000"/>
              </a:lnSpc>
            </a:pP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79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opetuspuheen tukena.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2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FI" sz="900" dirty="0">
                <a:solidFill>
                  <a:srgbClr val="000000"/>
                </a:solidFill>
              </a:rPr>
              <a:t>Työskentelyidea: Diaa voi käyttää opetuspuheen tukena. </a:t>
            </a:r>
            <a:endParaRPr lang="fi-FI" altLang="en-FI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F2A96-3B15-AC41-8456-DA333A3F95D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06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F7B15-CC6F-4818-BDEA-09B6BAD60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408064"/>
            <a:ext cx="7281950" cy="1388227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9. Painonhallinta on osa kokonaisterveyttä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D9A12-2AF8-4BEF-B06A-5540FA5874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5716" y="4624506"/>
            <a:ext cx="1970117" cy="5044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s. xx–xx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EB81D-F14F-4B75-85A9-0F4B273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3323A6-7D91-481D-BEF8-0DA7A42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EC8CA-FA6F-4C48-AB70-B15789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6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D2E36-BBF9-4904-98F1-C77B4F84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EA30FE-BE06-4509-949A-EA585778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302042-C949-49D4-8A7A-785498DDF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4EB793-69B5-49E5-8227-ECFA95757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245563-3544-49A0-B157-A8939DBC1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4324F7-43F2-40E5-B3AA-D96F9871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EA8882-87E5-4C0D-9F1F-9839DB07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2994A-A842-4CBA-823F-945C4A69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6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661D2-7224-4F9A-B736-6C3E2C8B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CB3B1-6F1A-48B6-8031-739C030E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06EC43-8DA3-4D2C-B1A1-900BC852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707861-BAA0-431C-A90F-41F924CE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840B81-A229-4825-8358-6C7DC584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E06604-6EFC-4C20-8100-D09E7271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7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BD885-34A5-4BAF-9488-481A669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CCCDA-8770-48F2-B414-6293146A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0088B1-616C-438D-ABA1-E1A27A6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A4C2E6-9B47-4747-BE74-A719F2B5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647CD2-7414-476C-88FC-3101EBA0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6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CF46460-F1E1-483B-ADAE-69E7D3807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5E51AFD-8413-4AF9-9B04-2675FA90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7BE06B-364D-44D8-9C25-30411241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DED13F-0612-4830-92E0-8263B3DE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620DAD-B353-46F3-8289-ADEA010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F7B15-CC6F-4818-BDEA-09B6BAD60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408064"/>
            <a:ext cx="7281950" cy="1388227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9. Painonhallinta on osa kokonaisterveyttä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D9A12-2AF8-4BEF-B06A-5540FA5874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5716" y="4624506"/>
            <a:ext cx="1970117" cy="5044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s. xx–xx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EB81D-F14F-4B75-85A9-0F4B273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3323A6-7D91-481D-BEF8-0DA7A42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EC8CA-FA6F-4C48-AB70-B15789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A54338-2B0B-4DD6-BBC6-3D712C62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A35A6A-FE81-4DAE-B6E3-8DC038FD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2D473B-A9B8-4172-80ED-3D28061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74F76-861F-4CE7-A4B8-766547C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7E8CB8-3982-4A8B-B232-06DC79A09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1254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A35A6A-FE81-4DAE-B6E3-8DC038FD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2D473B-A9B8-4172-80ED-3D28061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74F76-861F-4CE7-A4B8-766547C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1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FB83-A6EF-4067-A915-F2D9CC5F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204"/>
            <a:ext cx="8297487" cy="7481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DAB12D-A851-48BC-B768-7E2AD1C4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E6FBE-9391-43FB-BC33-14F53349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B088C-9649-40C9-9C0E-258DBF8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FB83-A6EF-4067-A915-F2D9CC5F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204"/>
            <a:ext cx="8297487" cy="7481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DAB12D-A851-48BC-B768-7E2AD1C4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E6FBE-9391-43FB-BC33-14F53349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B088C-9649-40C9-9C0E-258DBF8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9AC2636-DB6D-47DA-ABC0-06D566320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296315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8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1DDCD-AC04-4793-BBF4-71867EA1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BCCD30-1922-4578-AE6D-5B4F05A3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63FED2-242D-4FBE-B1E9-14956FB5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56EC18-1D6C-461F-B3E9-EE69AA41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3720B1-DD22-42DB-AE31-C462A106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D3CB4E0-D0C5-405A-93AC-DCBC7F578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23294-35CE-48A1-88F0-38A58D8E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6"/>
            <a:ext cx="8530244" cy="70721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9A6EB-3477-4ED6-A634-DE36267E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148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01211A-EC42-4309-A115-E20D1F5D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3644" y="1822450"/>
            <a:ext cx="41148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5839E9-D083-4236-9BDE-D6B72C5E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456637-770C-4C99-B82F-C1398D4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287A58-A86A-493A-ACE8-7F12E631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18D34D-A3B5-4A18-952D-CE4E16D3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2C8CD-24F2-41D7-9240-6752546E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921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164A279-E548-48E7-9CD9-97733A91C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12422"/>
            <a:ext cx="6172200" cy="414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EF0974-CE96-4EDA-B09F-55E616CE10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12422"/>
            <a:ext cx="3932237" cy="415656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37D7D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 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A1213A-E730-40E5-A4FE-320D239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0BA50D-0409-4907-83D3-527079E0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B8E45A-2E55-4D53-A669-37B0BC2A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1B868B3-683A-484A-9237-1F7592701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296315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EA86A2-B0D6-434B-B28F-88F4176A3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364331F-21CE-4DED-BEFB-2B09E2366F59}" type="datetimeFigureOut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AC0CC5-903F-4B16-88E5-B9B8B16F1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2E57A-AC33-4A63-9BAB-311723DD3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9B51B2-0609-401D-B546-AAB1E0AB521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0F1F6E2-BBDF-4D87-93F9-429A3743EC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2361" y="-16625"/>
            <a:ext cx="2137417" cy="17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5" r:id="rId3"/>
    <p:sldLayoutId id="2147483660" r:id="rId4"/>
    <p:sldLayoutId id="2147483654" r:id="rId5"/>
    <p:sldLayoutId id="2147483661" r:id="rId6"/>
    <p:sldLayoutId id="2147483650" r:id="rId7"/>
    <p:sldLayoutId id="2147483652" r:id="rId8"/>
    <p:sldLayoutId id="2147483657" r:id="rId9"/>
    <p:sldLayoutId id="2147483653" r:id="rId10"/>
    <p:sldLayoutId id="2147483656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58B9C37-AF7B-4094-9A8D-27B4AE73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9" t="5656" r="5638" b="14487"/>
          <a:stretch/>
        </p:blipFill>
        <p:spPr>
          <a:xfrm>
            <a:off x="-375944" y="-10918"/>
            <a:ext cx="12556221" cy="6864911"/>
          </a:xfrm>
          <a:prstGeom prst="rect">
            <a:avLst/>
          </a:prstGeom>
        </p:spPr>
      </p:pic>
      <p:sp>
        <p:nvSpPr>
          <p:cNvPr id="21" name="Suorakulmio: Vastakkaiset kulmat pyöristetty 20">
            <a:extLst>
              <a:ext uri="{FF2B5EF4-FFF2-40B4-BE49-F238E27FC236}">
                <a16:creationId xmlns:a16="http://schemas.microsoft.com/office/drawing/2014/main" id="{38FCEC07-333C-4D97-8FD0-A5C6A32E3CB9}"/>
              </a:ext>
            </a:extLst>
          </p:cNvPr>
          <p:cNvSpPr/>
          <p:nvPr/>
        </p:nvSpPr>
        <p:spPr>
          <a:xfrm>
            <a:off x="-308345" y="3838354"/>
            <a:ext cx="4962215" cy="2030819"/>
          </a:xfrm>
          <a:prstGeom prst="round2DiagRect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B049331-77CA-4C15-8C6B-1374D0A03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808" y="-16779"/>
            <a:ext cx="2985819" cy="238354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0E84BF11-22B3-430E-9C26-C294FAF8BACC}"/>
              </a:ext>
            </a:extLst>
          </p:cNvPr>
          <p:cNvSpPr txBox="1"/>
          <p:nvPr/>
        </p:nvSpPr>
        <p:spPr>
          <a:xfrm>
            <a:off x="470492" y="4140101"/>
            <a:ext cx="41015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+mj-lt"/>
              </a:rPr>
              <a:t>14. Huumeet</a:t>
            </a:r>
            <a:br>
              <a:rPr lang="fi-FI" sz="3200" b="1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s. 180–195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endParaRPr lang="fi-FI" sz="3200" dirty="0"/>
          </a:p>
        </p:txBody>
      </p:sp>
      <p:sp>
        <p:nvSpPr>
          <p:cNvPr id="16" name="Suorakulmio: Vastakkaiset kulmat pyöristetty 15">
            <a:extLst>
              <a:ext uri="{FF2B5EF4-FFF2-40B4-BE49-F238E27FC236}">
                <a16:creationId xmlns:a16="http://schemas.microsoft.com/office/drawing/2014/main" id="{72368B97-E7C4-4FAB-8C64-799FB814EC69}"/>
              </a:ext>
            </a:extLst>
          </p:cNvPr>
          <p:cNvSpPr/>
          <p:nvPr/>
        </p:nvSpPr>
        <p:spPr>
          <a:xfrm>
            <a:off x="-925033" y="4890977"/>
            <a:ext cx="45719" cy="509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4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Mitä huumeet ovat?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1737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Kasveja, aineita tai valmisteita, jotka sisältävät laissa määriteltyjä huumaavia aineita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Kasviperäisiä tai synteettisiä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Eri aineet eroavat sekä vaikutukseltaan että kehittyvän toleranssin ja syntyvien vieroitusoireiden suhteen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Vaikuttavat keskushermostoon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lamaannuttavasti tai rauhoittavasti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piristävästi eli stimuloivasti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aistiharhoja aiheuttavasti = hallusinogeeninen</a:t>
            </a:r>
          </a:p>
          <a:p>
            <a:endParaRPr lang="fi-FI" alt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BD4EFB8-6CC4-1D4A-9A6D-0CA5FDAB9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42" y="1825625"/>
            <a:ext cx="20558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4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6" descr="shutterstock_93212980.jpg">
            <a:extLst>
              <a:ext uri="{FF2B5EF4-FFF2-40B4-BE49-F238E27FC236}">
                <a16:creationId xmlns:a16="http://schemas.microsoft.com/office/drawing/2014/main" id="{2986A4B9-F471-4B43-A033-3DFBCC195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6" y="2421636"/>
            <a:ext cx="2376487" cy="35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5" descr="shutterstock_42187273.jpg">
            <a:extLst>
              <a:ext uri="{FF2B5EF4-FFF2-40B4-BE49-F238E27FC236}">
                <a16:creationId xmlns:a16="http://schemas.microsoft.com/office/drawing/2014/main" id="{AA9405C2-B2F7-5947-88D8-3B301D518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44" y="3203965"/>
            <a:ext cx="2101853" cy="28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uva 8" descr="shutterstock_10284841.jpg">
            <a:extLst>
              <a:ext uri="{FF2B5EF4-FFF2-40B4-BE49-F238E27FC236}">
                <a16:creationId xmlns:a16="http://schemas.microsoft.com/office/drawing/2014/main" id="{5C56C6B5-BFD4-C14E-B5B7-B6ACE0D6A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563562"/>
            <a:ext cx="2884235" cy="21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8501"/>
            <a:ext cx="8281737" cy="4351338"/>
          </a:xfrm>
        </p:spPr>
        <p:txBody>
          <a:bodyPr/>
          <a:lstStyle/>
          <a:p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Narkomania</a:t>
            </a:r>
            <a:r>
              <a:rPr lang="fi-FI" altLang="fi-FI" dirty="0">
                <a:cs typeface="Times New Roman" panose="02020603050405020304" pitchFamily="18" charset="0"/>
              </a:rPr>
              <a:t> = huumeriippuvuus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fyysistä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psyykkistä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sosiaalista</a:t>
            </a:r>
            <a:endParaRPr lang="en-US" altLang="fi-FI" sz="2200" dirty="0"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  <p:pic>
        <p:nvPicPr>
          <p:cNvPr id="7" name="Kuva 4" descr="shutterstock_89706898.jpg">
            <a:extLst>
              <a:ext uri="{FF2B5EF4-FFF2-40B4-BE49-F238E27FC236}">
                <a16:creationId xmlns:a16="http://schemas.microsoft.com/office/drawing/2014/main" id="{C3F38E73-3C6A-8A4F-B751-6BE9AFC1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0" y="3231876"/>
            <a:ext cx="180544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 descr="shutterstock_52960849.jpg">
            <a:extLst>
              <a:ext uri="{FF2B5EF4-FFF2-40B4-BE49-F238E27FC236}">
                <a16:creationId xmlns:a16="http://schemas.microsoft.com/office/drawing/2014/main" id="{37EEFF05-84E1-774B-A66C-5D567EAAC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04" y="3596339"/>
            <a:ext cx="3606934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en-FI" dirty="0"/>
              <a:t>Kannabis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933951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Lue tai kuuntele kappaleet </a:t>
            </a:r>
            <a:r>
              <a:rPr lang="fi-FI" altLang="fi-FI" i="1" dirty="0">
                <a:cs typeface="Times New Roman" panose="02020603050405020304" pitchFamily="18" charset="0"/>
              </a:rPr>
              <a:t>Kannabis</a:t>
            </a:r>
            <a:r>
              <a:rPr lang="fi-FI" altLang="fi-FI" dirty="0">
                <a:cs typeface="Times New Roman" panose="02020603050405020304" pitchFamily="18" charset="0"/>
              </a:rPr>
              <a:t> ja </a:t>
            </a:r>
            <a:r>
              <a:rPr lang="fi-FI" altLang="fi-FI" i="1" dirty="0">
                <a:cs typeface="Times New Roman" panose="02020603050405020304" pitchFamily="18" charset="0"/>
              </a:rPr>
              <a:t>Kannabiksen käytön riskejä</a:t>
            </a:r>
            <a:r>
              <a:rPr lang="fi-FI" altLang="fi-FI" dirty="0">
                <a:cs typeface="Times New Roman" panose="02020603050405020304" pitchFamily="18" charset="0"/>
              </a:rPr>
              <a:t>. 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Tee sen jälkeen oppikirjan tehtävät 1, 2a ja 5.</a:t>
            </a:r>
          </a:p>
          <a:p>
            <a:endParaRPr lang="fi-FI" altLang="en-FI" dirty="0"/>
          </a:p>
        </p:txBody>
      </p:sp>
      <p:pic>
        <p:nvPicPr>
          <p:cNvPr id="4" name="Picture 3" descr="A picture containing colorful&#10;&#10;Description automatically generated">
            <a:extLst>
              <a:ext uri="{FF2B5EF4-FFF2-40B4-BE49-F238E27FC236}">
                <a16:creationId xmlns:a16="http://schemas.microsoft.com/office/drawing/2014/main" id="{077F50BB-0CD5-EA4C-8394-62CA482F1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9050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en-FI" dirty="0"/>
              <a:t>Kannabis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1737" cy="4351338"/>
          </a:xfrm>
        </p:spPr>
        <p:txBody>
          <a:bodyPr/>
          <a:lstStyle/>
          <a:p>
            <a:r>
              <a:rPr lang="fi-FI" altLang="en-FI" dirty="0"/>
              <a:t>käytön vaikutukset sekä välittömiä että pitkäaikaisia</a:t>
            </a:r>
          </a:p>
          <a:p>
            <a:r>
              <a:rPr lang="fi-FI" altLang="en-FI" dirty="0"/>
              <a:t>THC päihdyttävä ainesosa</a:t>
            </a:r>
          </a:p>
          <a:p>
            <a:r>
              <a:rPr lang="fi-FI" altLang="en-FI" dirty="0"/>
              <a:t>CBD psykoaktiivinen ainesosa, ei päihdytä</a:t>
            </a:r>
          </a:p>
          <a:p>
            <a:r>
              <a:rPr lang="fi-FI" altLang="en-FI" dirty="0"/>
              <a:t>aiheuttaa psyykkistä ja fyysistä riippuvuutta</a:t>
            </a:r>
          </a:p>
          <a:p>
            <a:r>
              <a:rPr lang="fi-FI" altLang="en-FI" dirty="0"/>
              <a:t>kannabiksen käytön haitat sitä suuremmat, mitä nuorempana käytön aloittaa</a:t>
            </a:r>
          </a:p>
          <a:p>
            <a:r>
              <a:rPr lang="fi-FI" altLang="en-FI" dirty="0"/>
              <a:t>käytön haitat liittyvät niin fyysiseen kuin psyykkiseen ja sosiaaliseen terveyteen</a:t>
            </a:r>
          </a:p>
          <a:p>
            <a:r>
              <a:rPr lang="fi-FI" altLang="en-FI" dirty="0"/>
              <a:t>merkittävä yhteys mielenterveyden riskeihin</a:t>
            </a:r>
          </a:p>
          <a:p>
            <a:endParaRPr lang="fi-FI" altLang="en-FI" dirty="0"/>
          </a:p>
          <a:p>
            <a:endParaRPr lang="fi-FI" altLang="en-FI" dirty="0"/>
          </a:p>
        </p:txBody>
      </p:sp>
    </p:spTree>
    <p:extLst>
      <p:ext uri="{BB962C8B-B14F-4D97-AF65-F5344CB8AC3E}">
        <p14:creationId xmlns:p14="http://schemas.microsoft.com/office/powerpoint/2010/main" val="213774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6839"/>
            <a:ext cx="8006542" cy="1468785"/>
          </a:xfrm>
        </p:spPr>
        <p:txBody>
          <a:bodyPr/>
          <a:lstStyle/>
          <a:p>
            <a:r>
              <a:rPr lang="fi-FI" altLang="en-FI" dirty="0"/>
              <a:t>Kannabiksen asema  lainsäädännössä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8054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b="1" dirty="0">
                <a:solidFill>
                  <a:srgbClr val="F37D7D"/>
                </a:solidFill>
              </a:rPr>
              <a:t>Tutustu tekstiin </a:t>
            </a:r>
            <a:r>
              <a:rPr lang="fi-FI" b="1" i="1" dirty="0">
                <a:solidFill>
                  <a:srgbClr val="F37D7D"/>
                </a:solidFill>
              </a:rPr>
              <a:t>Ristiriitaisia näkemyksiä kannabiksen asemasta lainsäädännössä</a:t>
            </a:r>
            <a:r>
              <a:rPr lang="fi-FI" b="1" dirty="0">
                <a:solidFill>
                  <a:srgbClr val="F37D7D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dirty="0"/>
              <a:t>Millä teksteistä löytyvillä argumenteilla kannabiksen </a:t>
            </a:r>
            <a:r>
              <a:rPr lang="fi-FI" dirty="0" err="1"/>
              <a:t>dekriminalisointia</a:t>
            </a:r>
            <a:r>
              <a:rPr lang="fi-FI" dirty="0"/>
              <a:t> voidaan kannattaa? Entä millä argumenteilla vastustaa?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dirty="0"/>
              <a:t>Miten itse suhtaudut ehdotukseen kannabiksen </a:t>
            </a:r>
            <a:r>
              <a:rPr lang="fi-FI" dirty="0" err="1"/>
              <a:t>dekriminalisoimisesta</a:t>
            </a:r>
            <a:r>
              <a:rPr lang="fi-FI" dirty="0"/>
              <a:t>? Perustele näkemyksesi. Miten lukemasi teksti vaikutti käsitykseesi? Mitkä muut tietolähteet ovat vaikuttaneet käsityksiisi?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altLang="fi-FI" dirty="0"/>
              <a:t>Etsi internetistä ajankohtainen teksti tai sosiaalisen median keskustelu kannabiksesta.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altLang="fi-FI" dirty="0"/>
              <a:t>Vertailkaa löytämiänne tekstejä ryhmässä. Mikä on niiden keskeinen sanoma? Kiinnittäkää huomio myös lähdekriittisyyteen.</a:t>
            </a:r>
            <a:endParaRPr lang="fi-FI" dirty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42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Kannabis ja muuntohuumeet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98896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Lue tai kuuntele tekstit kannabiksesta ja muuntohuumeista.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Vertaa kyseisten aineiden vaikutustapoja ja terveysriskejä. Mitä yhteistä, mitä eroavaisuuksia löydät?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Molempia aineita pidetään omalla tavallaan suurena terveysriskinä. Selitä, miksi.</a:t>
            </a:r>
          </a:p>
          <a:p>
            <a:pPr>
              <a:buNone/>
            </a:pPr>
            <a:r>
              <a:rPr lang="fi-FI" alt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A0273ED-985F-A245-91AF-DE1B2E5A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1" y="2038601"/>
            <a:ext cx="3435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9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Kannabis ja muuntohuumeet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98896" cy="4351338"/>
          </a:xfrm>
        </p:spPr>
        <p:txBody>
          <a:bodyPr/>
          <a:lstStyle/>
          <a:p>
            <a:pPr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Kannabis</a:t>
            </a:r>
            <a:r>
              <a:rPr lang="fi-FI" b="1" dirty="0"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vaikuttava aine elimistöön varastoituva THC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vaikutus eri yksilöille erilainen, kts. oppikirjassa oleva taulukko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haitat sekä välittömiä että pitkäaikaisia, myös mielenterveyshaitat ilmeisiä</a:t>
            </a:r>
            <a:endParaRPr lang="en-US" sz="2200" dirty="0">
              <a:cs typeface="Times New Roman" pitchFamily="18" charset="0"/>
            </a:endParaRPr>
          </a:p>
          <a:p>
            <a:pPr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Muuntohuumeet</a:t>
            </a:r>
            <a:r>
              <a:rPr lang="fi-FI" dirty="0">
                <a:cs typeface="Times New Roman" pitchFamily="18" charset="0"/>
              </a:rPr>
              <a:t> eli ns. </a:t>
            </a:r>
            <a:r>
              <a:rPr lang="fi-FI" dirty="0" err="1">
                <a:cs typeface="Times New Roman" pitchFamily="18" charset="0"/>
              </a:rPr>
              <a:t>desing</a:t>
            </a:r>
            <a:r>
              <a:rPr lang="fi-FI" dirty="0">
                <a:cs typeface="Times New Roman" pitchFamily="18" charset="0"/>
              </a:rPr>
              <a:t>-huumeet ovat synteettisiä aineita, jotka jäljittelevät perinteisiä huumeita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  <a:sym typeface="Wingdings 3"/>
              </a:rPr>
              <a:t></a:t>
            </a:r>
            <a:r>
              <a:rPr lang="fi-FI" dirty="0">
                <a:cs typeface="Times New Roman" pitchFamily="18" charset="0"/>
                <a:sym typeface="Wingdings 3"/>
              </a:rPr>
              <a:t> </a:t>
            </a:r>
            <a:r>
              <a:rPr lang="fi-FI" dirty="0">
                <a:cs typeface="Times New Roman" pitchFamily="18" charset="0"/>
              </a:rPr>
              <a:t>pidetään erittäin vaarallisina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Myös </a:t>
            </a: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lääkkeiden</a:t>
            </a:r>
            <a:r>
              <a:rPr lang="fi-FI" dirty="0">
                <a:cs typeface="Times New Roman" pitchFamily="18" charset="0"/>
              </a:rPr>
              <a:t> käyttö huumeena on lisääntynyt</a:t>
            </a:r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2965876D-1A98-C14C-AF82-B3054549E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125545"/>
            <a:ext cx="2933701" cy="337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4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Ryhmäporina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505951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Kannabiksen, muuntohuumeiden ja lääkkeiden päihdekäytön riskeistä uutisoidaan nykyisin usein ja siitä puhutaan myös kouluopetuksessa.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Pohtikaa, miksi varoitukset eivät mene kaikille perille, vaan huumeiden käyttöä, myös huumekuolemia, ilmenee aivan tavallisten nuorten parissa. </a:t>
            </a:r>
            <a:r>
              <a:rPr lang="fi-FI" altLang="fi-FI" sz="2200" dirty="0">
                <a:cs typeface="Times New Roman" panose="02020603050405020304" pitchFamily="18" charset="0"/>
              </a:rPr>
              <a:t>Mikä huumeiden käytössä houkuttaa riskeistä ja laittomuudesta huolimatta? </a:t>
            </a:r>
            <a:endParaRPr lang="en-US" altLang="fi-FI" sz="2200" dirty="0"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91568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Huumeiden käyttötapoja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98896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Kokeilija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Satunnaiskäyttäjä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Ongelmakäyttäjä</a:t>
            </a:r>
          </a:p>
          <a:p>
            <a:endParaRPr lang="fi-FI" altLang="fi-FI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altLang="fi-FI" dirty="0">
                <a:cs typeface="Times New Roman" panose="02020603050405020304" pitchFamily="18" charset="0"/>
              </a:rPr>
              <a:t>Lue tai kuuntele teksti </a:t>
            </a:r>
            <a:r>
              <a:rPr lang="fi-FI" altLang="fi-FI" i="1" dirty="0">
                <a:cs typeface="Times New Roman" panose="02020603050405020304" pitchFamily="18" charset="0"/>
              </a:rPr>
              <a:t>Ketkä huumeita käyttävät?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Miten nämä käyttötavat eroavat toisistaan?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Mitä haittoja ne aiheuttavat?</a:t>
            </a:r>
          </a:p>
          <a:p>
            <a:pPr>
              <a:buNone/>
            </a:pPr>
            <a:endParaRPr lang="fi-FI" altLang="fi-FI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3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Huumeet yhteiskunnassa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306465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Lue tai kuuntele teksti </a:t>
            </a:r>
            <a:r>
              <a:rPr lang="fi-FI" altLang="fi-FI" b="1" i="1" dirty="0">
                <a:solidFill>
                  <a:srgbClr val="F37D7D"/>
                </a:solidFill>
                <a:cs typeface="Times New Roman" panose="02020603050405020304" pitchFamily="18" charset="0"/>
              </a:rPr>
              <a:t>Taistelu huumeita vastaan</a:t>
            </a: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Millainen Suomen huumausainepolitiikka on?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Pohdi, miksi huumeiden käyttöä saadaan testata.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Miten suomalaisessa yhteiskunnassa pyritään ehkäisemään huumeiden käyttöä tai estämään käytön haittoja?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Mikä yhdistää huumekauppaa ja kansainvälistä rikollisuutta?</a:t>
            </a:r>
          </a:p>
          <a:p>
            <a:r>
              <a:rPr lang="fi-FI" altLang="fi-FI" b="1" dirty="0">
                <a:solidFill>
                  <a:srgbClr val="F37D7D"/>
                </a:solidFill>
              </a:rPr>
              <a:t>Ota lähdekriittisesti selvää huumeiden käyttöhuoneista Suomessa ja muualla maailmassa. </a:t>
            </a:r>
          </a:p>
        </p:txBody>
      </p:sp>
    </p:spTree>
    <p:extLst>
      <p:ext uri="{BB962C8B-B14F-4D97-AF65-F5344CB8AC3E}">
        <p14:creationId xmlns:p14="http://schemas.microsoft.com/office/powerpoint/2010/main" val="25889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dirty="0"/>
              <a:t>tietää kannabiksen käytön terveysriskit</a:t>
            </a:r>
          </a:p>
          <a:p>
            <a:r>
              <a:rPr lang="fi-FI" dirty="0"/>
              <a:t>tietää myös muiden huumeidenkäytön terveysriskejä</a:t>
            </a:r>
          </a:p>
          <a:p>
            <a:r>
              <a:rPr lang="fi-FI" dirty="0"/>
              <a:t>pohtia huumeiden käytön moninaisia syitä</a:t>
            </a:r>
          </a:p>
          <a:p>
            <a:r>
              <a:rPr lang="fi-FI" dirty="0"/>
              <a:t>osata eritellä huumeiden käytön haittoja yhteiskunnalle</a:t>
            </a:r>
          </a:p>
          <a:p>
            <a:r>
              <a:rPr lang="fi-FI" dirty="0"/>
              <a:t>osata analysoida keinoja huumeiden haittojen ehkäisemiseksi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71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Huumeet yhteiskunnassa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38646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kehitys- ja terveysriskit sikiölle merkittäviä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kaikki huumeet Suomessa laittomia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erilaisin yhteiskunnallisin toimenpitein pyritään ensisijaisesti ehkäisemään käyttöä, tarvittaessa estämään käytön haittoja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käyttö voidaan testata esim. työpaikoilla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huumekauppa on osa kansainvälistä rikollisuutta</a:t>
            </a:r>
          </a:p>
          <a:p>
            <a:endParaRPr lang="fi-FI" altLang="fi-FI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D16E491-DB97-7A4A-BE88-AD985B3F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4" y="1825625"/>
            <a:ext cx="4256967" cy="321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9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Ryhmäporina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168443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Pohdi, mitkä tekijät altistavat huumeiden kokeilulle.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Mitkä tekijät vaikuttavat siihen, miten itse suhtaudut huumausaineisiin?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Pohdi, millaisia eettisiä kysymyksiä huumeiden käyttöön ja huumekauppaan liittyy? 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6187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61" y="461823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Huumeet mediassa</a:t>
            </a:r>
            <a:endParaRPr lang="fi-FI" dirty="0"/>
          </a:p>
        </p:txBody>
      </p:sp>
      <p:sp>
        <p:nvSpPr>
          <p:cNvPr id="7" name="Suorakulmio 5">
            <a:extLst>
              <a:ext uri="{FF2B5EF4-FFF2-40B4-BE49-F238E27FC236}">
                <a16:creationId xmlns:a16="http://schemas.microsoft.com/office/drawing/2014/main" id="{04372425-E273-0D47-8620-4F2CC9F35CCA}"/>
              </a:ext>
            </a:extLst>
          </p:cNvPr>
          <p:cNvSpPr/>
          <p:nvPr/>
        </p:nvSpPr>
        <p:spPr>
          <a:xfrm>
            <a:off x="743562" y="1979717"/>
            <a:ext cx="4225254" cy="3975100"/>
          </a:xfrm>
          <a:prstGeom prst="rect">
            <a:avLst/>
          </a:prstGeom>
          <a:noFill/>
          <a:ln>
            <a:solidFill>
              <a:srgbClr val="F37D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Osa elokuvista luokitellaan päihdeaiheisiksi. </a:t>
            </a:r>
          </a:p>
          <a:p>
            <a:pPr marL="342900" indent="-3429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Selvitä, mitkä viime aikojen elokuvista ovat päätyneet kyseiseen luokitukseen. </a:t>
            </a:r>
          </a:p>
          <a:p>
            <a:pPr marL="342900" indent="-3429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Arvioi, miten suositussa elokuvassa esiintyvä huumeidenkäyttö vaikuttaa  katsojien huumeasenteisiin.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1DA48CD-E91C-8F4B-A6A5-11525919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66" y="461823"/>
            <a:ext cx="3928244" cy="54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Huumeet ja yhteiskunta</a:t>
            </a:r>
            <a:endParaRPr lang="fi-FI" dirty="0"/>
          </a:p>
        </p:txBody>
      </p:sp>
      <p:pic>
        <p:nvPicPr>
          <p:cNvPr id="8" name="Kuva 3" descr="sivu 177.bmp">
            <a:extLst>
              <a:ext uri="{FF2B5EF4-FFF2-40B4-BE49-F238E27FC236}">
                <a16:creationId xmlns:a16="http://schemas.microsoft.com/office/drawing/2014/main" id="{DD46508F-CAF9-944C-9891-2BEA008AB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3750"/>
            <a:ext cx="50466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orakulmio 5">
            <a:extLst>
              <a:ext uri="{FF2B5EF4-FFF2-40B4-BE49-F238E27FC236}">
                <a16:creationId xmlns:a16="http://schemas.microsoft.com/office/drawing/2014/main" id="{3D7F7E9D-8F2E-D947-A84E-A2CB72D19B7F}"/>
              </a:ext>
            </a:extLst>
          </p:cNvPr>
          <p:cNvSpPr/>
          <p:nvPr/>
        </p:nvSpPr>
        <p:spPr>
          <a:xfrm>
            <a:off x="6400037" y="2063750"/>
            <a:ext cx="4889410" cy="3455988"/>
          </a:xfrm>
          <a:prstGeom prst="rect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Vapaaehtoistyöntekijä Portugalissa antaa narkomaanille puhtaita ruiskujakäytettyjen tilalle.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Onko käytettyjen huumeruiskujen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vaihtaminen puhtaisiin huumeiden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käytön edistämistä vai narkomaanien auttamista? Perustele näkemyksesi.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Väitetyöskentely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530752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Ota itsellesi jokin pelimerkki, kumi tms.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Mieti, mitä mieltä olet esille tulevasta väitteestä ja laita pelimerkkisi sopivalle kohdalle janaa.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Lopuksi pidetään perustelukierros: jokainen perustelee vuorollaan, miksi laittoi pelimerkkinsä tiettyyn kohtaan. Tässä vaiheessa muut eivät saa kommentoida eivätkä kysyä. 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Jos muiden perustelut vakuuttavat, sinulla on mahdollisuus vaihtaa mielipidettä siirtämällä omaa pelimerkkiä toiseen kohtaan. </a:t>
            </a:r>
          </a:p>
          <a:p>
            <a:endParaRPr lang="fi-FI" altLang="fi-FI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2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Väitetyöskentely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668775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Huumeissa ei ole kohtuukäyttöä.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Jos suhtautuu päihteisiin myönteisesti, on vaikeaa ottaa vastaan niitä koskevaa kielteistä tietoa.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Kannabiksen vaaroja liioitellaan.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Koulussa annetaan liian vähän huumetietoutta.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Jos huumeet laillistettaisiin, kiinnostus niitä kohtaan vähenisi.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Huumetestit rikkovat yksityisyyttä.</a:t>
            </a:r>
          </a:p>
        </p:txBody>
      </p:sp>
    </p:spTree>
    <p:extLst>
      <p:ext uri="{BB962C8B-B14F-4D97-AF65-F5344CB8AC3E}">
        <p14:creationId xmlns:p14="http://schemas.microsoft.com/office/powerpoint/2010/main" val="32807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Ryhmäporina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98896" cy="4351338"/>
          </a:xfrm>
        </p:spPr>
        <p:txBody>
          <a:bodyPr/>
          <a:lstStyle/>
          <a:p>
            <a:pPr>
              <a:buNone/>
            </a:pPr>
            <a:r>
              <a:rPr lang="fi-FI" altLang="fi-FI" dirty="0">
                <a:cs typeface="Times New Roman" panose="02020603050405020304" pitchFamily="18" charset="0"/>
              </a:rPr>
              <a:t>Pohtikaa, mitä arvoja eli tärkeinä tai tavoittelemisen arvoisena pidettyjä asioita huumeisiin liittyy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huumeiden kokeilijalla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huumeiden satunnaiskäyttäjällä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narkomaanilla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huumenuoren huoltajalla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huumekauppiaalla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huumevieroitusyksikön lääkärillä</a:t>
            </a:r>
            <a:endParaRPr lang="en-US" altLang="fi-FI" dirty="0"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743171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1353801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Päihteiden ja tupakan käytön </a:t>
            </a:r>
            <a:br>
              <a:rPr lang="fi-FI" altLang="fi-FI" dirty="0">
                <a:cs typeface="Times New Roman" panose="02020603050405020304" pitchFamily="18" charset="0"/>
              </a:rPr>
            </a:br>
            <a:r>
              <a:rPr lang="fi-FI" altLang="fi-FI" dirty="0">
                <a:cs typeface="Times New Roman" panose="02020603050405020304" pitchFamily="18" charset="0"/>
              </a:rPr>
              <a:t>vähentäminen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3726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Tutustu oppikirjassa olevaan tekstiin </a:t>
            </a:r>
            <a:r>
              <a:rPr lang="fi-FI" altLang="fi-FI" i="1" dirty="0">
                <a:cs typeface="Times New Roman" panose="02020603050405020304" pitchFamily="18" charset="0"/>
              </a:rPr>
              <a:t>Päihteiden ja tupakkatuotteiden käytön vähentäminen</a:t>
            </a:r>
            <a:r>
              <a:rPr lang="fi-FI" altLang="fi-FI" dirty="0">
                <a:cs typeface="Times New Roman" panose="02020603050405020304" pitchFamily="18" charset="0"/>
              </a:rPr>
              <a:t>. Poimi tekstistä keinoja, joilla tupakan ja päihteiden käyttöä pyritään vähentämään.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Pohtikaa, miten mainitut keinot ovat näkyneet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altLang="fi-FI" sz="2200" dirty="0">
                <a:cs typeface="Times New Roman" panose="02020603050405020304" pitchFamily="18" charset="0"/>
              </a:rPr>
              <a:t>lähiympäristössänne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altLang="fi-FI" sz="2200" dirty="0">
                <a:cs typeface="Times New Roman" panose="02020603050405020304" pitchFamily="18" charset="0"/>
              </a:rPr>
              <a:t> valtakunnallisessa uutisoinnissa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Pohtikaa myös keinojen vaikuttavuutta.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Tee lisäksi oppikirjan tehtävä 9.</a:t>
            </a:r>
          </a:p>
          <a:p>
            <a:pPr>
              <a:buNone/>
            </a:pPr>
            <a:endParaRPr lang="fi-FI" altLang="fi-FI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28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1353801" cy="648394"/>
          </a:xfrm>
        </p:spPr>
        <p:txBody>
          <a:bodyPr/>
          <a:lstStyle/>
          <a:p>
            <a:r>
              <a:rPr lang="fi-FI" altLang="fi-FI" dirty="0"/>
              <a:t>Keskeistä: Huumeet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98896" cy="4351338"/>
          </a:xfrm>
        </p:spPr>
        <p:txBody>
          <a:bodyPr/>
          <a:lstStyle/>
          <a:p>
            <a:r>
              <a:rPr lang="fi-FI" altLang="fi-FI" dirty="0"/>
              <a:t>Mitkä aineet määritellään huumeiksi?</a:t>
            </a:r>
          </a:p>
          <a:p>
            <a:r>
              <a:rPr lang="fi-FI" altLang="fi-FI" dirty="0"/>
              <a:t>huumeiden luokittelua: synteettiset- kasviperäiset, rauhoittavat – stimuloivat - hallusinogeenit</a:t>
            </a:r>
          </a:p>
          <a:p>
            <a:r>
              <a:rPr lang="fi-FI" altLang="fi-FI" dirty="0"/>
              <a:t>erilaisten huumeiden vaikutukset ja terveysriskit</a:t>
            </a:r>
          </a:p>
          <a:p>
            <a:r>
              <a:rPr lang="fi-FI" altLang="fi-FI" dirty="0"/>
              <a:t>huumeriippuvuuden kehittyminen ja vakavuus</a:t>
            </a:r>
          </a:p>
          <a:p>
            <a:r>
              <a:rPr lang="fi-FI" altLang="fi-FI" dirty="0"/>
              <a:t>huumelain terveyttä suojeleva sisältö</a:t>
            </a:r>
          </a:p>
          <a:p>
            <a:r>
              <a:rPr lang="fi-FI" altLang="fi-FI" dirty="0"/>
              <a:t>huumeiden ehkäisytyö yhteiskunnassa ja globaalilla tasolla</a:t>
            </a:r>
          </a:p>
        </p:txBody>
      </p:sp>
    </p:spTree>
    <p:extLst>
      <p:ext uri="{BB962C8B-B14F-4D97-AF65-F5344CB8AC3E}">
        <p14:creationId xmlns:p14="http://schemas.microsoft.com/office/powerpoint/2010/main" val="399033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Mitä arvelet?</a:t>
            </a: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43E59D8-3B6D-45FA-9258-BC4817326D45}"/>
              </a:ext>
            </a:extLst>
          </p:cNvPr>
          <p:cNvSpPr/>
          <p:nvPr/>
        </p:nvSpPr>
        <p:spPr>
          <a:xfrm>
            <a:off x="3610708" y="1723292"/>
            <a:ext cx="3856893" cy="3657600"/>
          </a:xfrm>
          <a:prstGeom prst="ellipse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Cambria" panose="02040503050406030204" pitchFamily="18" charset="0"/>
              </a:rPr>
              <a:t>Kuinka hyvin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Cambria" panose="02040503050406030204" pitchFamily="18" charset="0"/>
              </a:rPr>
              <a:t>huumeiden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Cambria" panose="02040503050406030204" pitchFamily="18" charset="0"/>
              </a:rPr>
              <a:t>vaarat tunnetaan?</a:t>
            </a:r>
          </a:p>
        </p:txBody>
      </p:sp>
    </p:spTree>
    <p:extLst>
      <p:ext uri="{BB962C8B-B14F-4D97-AF65-F5344CB8AC3E}">
        <p14:creationId xmlns:p14="http://schemas.microsoft.com/office/powerpoint/2010/main" val="426686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Etsi lehtiotsikoita ja uutisia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9215" cy="4351338"/>
          </a:xfrm>
        </p:spPr>
        <p:txBody>
          <a:bodyPr/>
          <a:lstStyle/>
          <a:p>
            <a:pPr>
              <a:defRPr/>
            </a:pPr>
            <a:r>
              <a:rPr lang="fi-FI" dirty="0"/>
              <a:t>Hakekaa eri sanomalehtien sivustoilta uutisia huumeista. Miettikää, mitkä ovat järkeviä hakusanoja. </a:t>
            </a:r>
          </a:p>
          <a:p>
            <a:pPr>
              <a:defRPr/>
            </a:pPr>
            <a:r>
              <a:rPr lang="fi-FI" dirty="0"/>
              <a:t>Jakakaa ryhmissä huomioitanne, millaisia uutisia huumeisiin liittyen viime ajoilta löytyy. 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32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Ryhmätyöskentely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buNone/>
            </a:pPr>
            <a:r>
              <a:rPr lang="fi-FI" altLang="fi-FI" dirty="0">
                <a:cs typeface="Times New Roman" panose="02020603050405020304" pitchFamily="18" charset="0"/>
              </a:rPr>
              <a:t>Valitkaa työskentelyroolit:</a:t>
            </a:r>
            <a:endParaRPr lang="en-US" altLang="fi-FI" dirty="0">
              <a:cs typeface="Times New Roman" panose="02020603050405020304" pitchFamily="18" charset="0"/>
            </a:endParaRPr>
          </a:p>
          <a:p>
            <a:pPr lvl="1"/>
            <a:r>
              <a:rPr lang="fi-FI" altLang="fi-FI" sz="2400" dirty="0">
                <a:cs typeface="Times New Roman" panose="02020603050405020304" pitchFamily="18" charset="0"/>
              </a:rPr>
              <a:t>järjestäjä</a:t>
            </a:r>
          </a:p>
          <a:p>
            <a:pPr lvl="1"/>
            <a:r>
              <a:rPr lang="fi-FI" altLang="fi-FI" sz="2400" dirty="0">
                <a:cs typeface="Times New Roman" panose="02020603050405020304" pitchFamily="18" charset="0"/>
              </a:rPr>
              <a:t>2 kirjuria</a:t>
            </a:r>
          </a:p>
          <a:p>
            <a:pPr lvl="1"/>
            <a:r>
              <a:rPr lang="fi-FI" altLang="fi-FI" sz="2400" dirty="0">
                <a:cs typeface="Times New Roman" panose="02020603050405020304" pitchFamily="18" charset="0"/>
              </a:rPr>
              <a:t>ajanottaja</a:t>
            </a:r>
          </a:p>
          <a:p>
            <a:pPr lvl="1"/>
            <a:r>
              <a:rPr lang="fi-FI" altLang="fi-FI" sz="2400" dirty="0">
                <a:cs typeface="Times New Roman" panose="02020603050405020304" pitchFamily="18" charset="0"/>
              </a:rPr>
              <a:t>työnjohtaja</a:t>
            </a:r>
          </a:p>
          <a:p>
            <a:endParaRPr lang="fi-FI" altLang="fi-FI" dirty="0"/>
          </a:p>
        </p:txBody>
      </p:sp>
      <p:pic>
        <p:nvPicPr>
          <p:cNvPr id="4" name="Kuva 3" descr="shutterstock_72614140.jpg">
            <a:extLst>
              <a:ext uri="{FF2B5EF4-FFF2-40B4-BE49-F238E27FC236}">
                <a16:creationId xmlns:a16="http://schemas.microsoft.com/office/drawing/2014/main" id="{CECAECF1-73FF-B544-9D8D-1068731FD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2" y="681037"/>
            <a:ext cx="380523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7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Ryhmätyöskentely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1737" cy="4351338"/>
          </a:xfrm>
        </p:spPr>
        <p:txBody>
          <a:bodyPr/>
          <a:lstStyle/>
          <a:p>
            <a:pPr>
              <a:buNone/>
            </a:pPr>
            <a:r>
              <a:rPr lang="fi-FI" altLang="fi-FI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i-FI" altLang="fi-FI" dirty="0">
                <a:solidFill>
                  <a:srgbClr val="C00000"/>
                </a:solidFill>
                <a:cs typeface="Times New Roman" panose="02020603050405020304" pitchFamily="18" charset="0"/>
              </a:rPr>
              <a:t>	</a:t>
            </a:r>
            <a:r>
              <a:rPr lang="fi-FI" altLang="fi-FI" dirty="0">
                <a:cs typeface="Times New Roman" panose="02020603050405020304" pitchFamily="18" charset="0"/>
              </a:rPr>
              <a:t>Järjestäjä noutaa tussit ja paperisuikaleet.</a:t>
            </a:r>
          </a:p>
          <a:p>
            <a:pPr>
              <a:buNone/>
            </a:pPr>
            <a:r>
              <a:rPr lang="fi-FI" altLang="fi-FI" dirty="0">
                <a:solidFill>
                  <a:srgbClr val="C00000"/>
                </a:solidFill>
                <a:cs typeface="Times New Roman" panose="02020603050405020304" pitchFamily="18" charset="0"/>
              </a:rPr>
              <a:t>•	</a:t>
            </a:r>
            <a:r>
              <a:rPr lang="fi-FI" altLang="fi-FI" dirty="0">
                <a:cs typeface="Times New Roman" panose="02020603050405020304" pitchFamily="18" charset="0"/>
              </a:rPr>
              <a:t>Työnjohtaja huolehtii, että työt sujuvat eikä puhuta muuta.</a:t>
            </a:r>
          </a:p>
          <a:p>
            <a:pPr>
              <a:buNone/>
            </a:pPr>
            <a:r>
              <a:rPr lang="fi-FI" altLang="fi-FI" dirty="0">
                <a:solidFill>
                  <a:srgbClr val="C00000"/>
                </a:solidFill>
                <a:cs typeface="Times New Roman" panose="02020603050405020304" pitchFamily="18" charset="0"/>
              </a:rPr>
              <a:t>•	</a:t>
            </a:r>
            <a:r>
              <a:rPr lang="fi-FI" altLang="fi-FI" dirty="0">
                <a:cs typeface="Times New Roman" panose="02020603050405020304" pitchFamily="18" charset="0"/>
              </a:rPr>
              <a:t>Kaikki sanovat tajunnanvirran tuottamana, mitä asioita tulee mieleen aiheesta </a:t>
            </a: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Huumeet</a:t>
            </a:r>
            <a:r>
              <a:rPr lang="fi-FI" altLang="fi-FI" dirty="0"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fi-FI" altLang="fi-FI" dirty="0">
                <a:solidFill>
                  <a:srgbClr val="C00000"/>
                </a:solidFill>
                <a:cs typeface="Times New Roman" panose="02020603050405020304" pitchFamily="18" charset="0"/>
              </a:rPr>
              <a:t>•	</a:t>
            </a:r>
            <a:r>
              <a:rPr lang="fi-FI" altLang="fi-FI" dirty="0">
                <a:cs typeface="Times New Roman" panose="02020603050405020304" pitchFamily="18" charset="0"/>
              </a:rPr>
              <a:t>Aikaa on neljä minuuttia, ajanottaja ottaa ajan. </a:t>
            </a:r>
          </a:p>
          <a:p>
            <a:pPr>
              <a:buNone/>
            </a:pPr>
            <a:r>
              <a:rPr lang="fi-FI" altLang="fi-FI" dirty="0">
                <a:solidFill>
                  <a:srgbClr val="C00000"/>
                </a:solidFill>
                <a:cs typeface="Times New Roman" panose="02020603050405020304" pitchFamily="18" charset="0"/>
              </a:rPr>
              <a:t>•	</a:t>
            </a:r>
            <a:r>
              <a:rPr lang="fi-FI" altLang="fi-FI" dirty="0">
                <a:cs typeface="Times New Roman" panose="02020603050405020304" pitchFamily="18" charset="0"/>
              </a:rPr>
              <a:t>Kirjurit kirjaavat yhden ajatuksen / suikale.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6242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Ryhmätyöskentely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1737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Järjestäjä hakee ison ryhmätyöpaperin.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Suikaleet järjestellään ja teipataan yhdessä ryhmätyöpaperiin siten, että: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Ympyrän sisään tulevat ne, jotka kuvaavat huumeiden vaikutuksia yksilölle.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 Ympyrän viivalle huumeiden nimiä.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>
                <a:cs typeface="Times New Roman" panose="02020603050405020304" pitchFamily="18" charset="0"/>
              </a:rPr>
              <a:t> Ympyrän ulkopuolelle ne, jotka kuvaavat huumeiden vaikutuksia laajemmin ja muut mahdolliset ajatukset</a:t>
            </a:r>
            <a:r>
              <a:rPr lang="fi-FI" alt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8466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Ryhmätyöskentely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1737" cy="4351338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Kaksi ryhmää vertaa toistensa töitä keskenään. Ympyröidään yhteiset asiat.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Työt esitellään siten, että ajanottaja pitää työtä esillä ja työnjohtaja kertoo tuotoksen pääpiirteet. Työt kiinnitetään seinälle.</a:t>
            </a:r>
            <a:endParaRPr lang="en-US" altLang="fi-FI" dirty="0"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73118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Mitä huumeet ovat?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1737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Lue tai kuuntele oppikirjasta </a:t>
            </a:r>
            <a:r>
              <a:rPr lang="fi-FI" altLang="fi-FI" b="1" i="1" dirty="0">
                <a:solidFill>
                  <a:srgbClr val="F37D7D"/>
                </a:solidFill>
                <a:cs typeface="Times New Roman" panose="02020603050405020304" pitchFamily="18" charset="0"/>
              </a:rPr>
              <a:t>luvun aloitusteksti</a:t>
            </a:r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.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Miten valmiste määritellään huumeeksi?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Kuka määrittelyn tekee?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Millaisilla perusteilla huumeita voidaan luokitella?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Vertaa eri huumeiden vaikutuksia keskushermostoon ja käyttäjän käytökseen.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Miten huumeriippuvuus voi ilmetä?</a:t>
            </a:r>
            <a:endParaRPr lang="en-US" altLang="fi-FI" dirty="0">
              <a:cs typeface="Times New Roman" panose="02020603050405020304" pitchFamily="18" charset="0"/>
            </a:endParaRPr>
          </a:p>
          <a:p>
            <a:pPr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83313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1764</Words>
  <Application>Microsoft Office PowerPoint</Application>
  <PresentationFormat>Laajakuva</PresentationFormat>
  <Paragraphs>231</Paragraphs>
  <Slides>28</Slides>
  <Notes>26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Symbol</vt:lpstr>
      <vt:lpstr>Times New Roman</vt:lpstr>
      <vt:lpstr>Office-teema</vt:lpstr>
      <vt:lpstr>PowerPoint-esitys</vt:lpstr>
      <vt:lpstr>Tavoitteet</vt:lpstr>
      <vt:lpstr>Mitä arvelet?</vt:lpstr>
      <vt:lpstr>Etsi lehtiotsikoita ja uutisia</vt:lpstr>
      <vt:lpstr>Ryhmätyöskentely</vt:lpstr>
      <vt:lpstr>Ryhmätyöskentely</vt:lpstr>
      <vt:lpstr>Ryhmätyöskentely</vt:lpstr>
      <vt:lpstr>Ryhmätyöskentely</vt:lpstr>
      <vt:lpstr>Mitä huumeet ovat?</vt:lpstr>
      <vt:lpstr>Mitä huumeet ovat?</vt:lpstr>
      <vt:lpstr>Huumeet</vt:lpstr>
      <vt:lpstr>Kannabis </vt:lpstr>
      <vt:lpstr>Kannabis </vt:lpstr>
      <vt:lpstr>Kannabiksen asema  lainsäädännössä</vt:lpstr>
      <vt:lpstr>Kannabis ja muuntohuumeet</vt:lpstr>
      <vt:lpstr>Kannabis ja muuntohuumeet</vt:lpstr>
      <vt:lpstr>Ryhmäporina</vt:lpstr>
      <vt:lpstr>Huumeiden käyttötapoja</vt:lpstr>
      <vt:lpstr>Huumeet yhteiskunnassa</vt:lpstr>
      <vt:lpstr>Huumeet yhteiskunnassa</vt:lpstr>
      <vt:lpstr>Ryhmäporina</vt:lpstr>
      <vt:lpstr>Huumeet mediassa</vt:lpstr>
      <vt:lpstr>Huumeet ja yhteiskunta</vt:lpstr>
      <vt:lpstr>Väitetyöskentely</vt:lpstr>
      <vt:lpstr>Väitetyöskentely</vt:lpstr>
      <vt:lpstr>Ryhmäporina</vt:lpstr>
      <vt:lpstr>Päihteiden ja tupakan käytön  vähentäminen</vt:lpstr>
      <vt:lpstr>Keskeistä: Huumeet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Tiia Kähärä</dc:creator>
  <cp:lastModifiedBy>Tiia Kähärä</cp:lastModifiedBy>
  <cp:revision>22</cp:revision>
  <dcterms:created xsi:type="dcterms:W3CDTF">2021-01-17T13:48:37Z</dcterms:created>
  <dcterms:modified xsi:type="dcterms:W3CDTF">2022-02-10T10:06:04Z</dcterms:modified>
</cp:coreProperties>
</file>