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4" r:id="rId11"/>
    <p:sldId id="276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7D"/>
    <a:srgbClr val="F3EAF0"/>
    <a:srgbClr val="0BB0BD"/>
    <a:srgbClr val="0CBCC8"/>
    <a:srgbClr val="0AA6B2"/>
    <a:srgbClr val="0A9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88199"/>
  </p:normalViewPr>
  <p:slideViewPr>
    <p:cSldViewPr snapToGrid="0">
      <p:cViewPr varScale="1">
        <p:scale>
          <a:sx n="100" d="100"/>
          <a:sy n="100" d="100"/>
        </p:scale>
        <p:origin x="7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035B5-EEF4-3F42-8B01-9FB1529FBE74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396C5-BA55-8745-9AAD-6251F0A8D4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548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396C5-BA55-8745-9AAD-6251F0A8D4E8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3020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en-FI" dirty="0">
                <a:solidFill>
                  <a:srgbClr val="000000"/>
                </a:solidFill>
              </a:rPr>
              <a:t>Työskentelyidea: Diaa voi käyttää opetuspuheen tukena. Samalla työstetään oppikirjan tekstiä, jolloin se tulee jo oppitunnin aikana kertaalleen tutuksi. </a:t>
            </a:r>
            <a:r>
              <a:rPr lang="fi-FI" altLang="en-FI" sz="1800" dirty="0">
                <a:solidFill>
                  <a:srgbClr val="000000"/>
                </a:solidFill>
              </a:rPr>
              <a:t>Digikirjassa on aiheeseen liittyvää lisäaineistoa. </a:t>
            </a:r>
            <a:endParaRPr lang="fi-FI" altLang="en-FI" dirty="0"/>
          </a:p>
          <a:p>
            <a:endParaRPr lang="fi-FI" alt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396C5-BA55-8745-9AAD-6251F0A8D4E8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1826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en-FI" dirty="0">
                <a:solidFill>
                  <a:srgbClr val="000000"/>
                </a:solidFill>
              </a:rPr>
              <a:t>Työskentelyidea:  Keskustelutehtävä rytmittämään oppituntia.</a:t>
            </a:r>
            <a:endParaRPr lang="fi-FI" alt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396C5-BA55-8745-9AAD-6251F0A8D4E8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1245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en-FI" sz="1800" dirty="0">
                <a:solidFill>
                  <a:srgbClr val="000000"/>
                </a:solidFill>
              </a:rPr>
              <a:t>Työskentelyidea: Videon työstöharjoitus, tavoitteena poimia aineistosta keskeisiä asioita. Työskentely tukee myös yhdessä toimimista. </a:t>
            </a:r>
            <a:r>
              <a:rPr lang="fi-FI" altLang="en-FI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Digikirjassa on muitakin aihepiiriin liittyviä videoita. Ne voi katsoa yhdellä kertaa peräjälkeen ja käydä keskustelu niiden herättämistä ajatuksista. </a:t>
            </a:r>
            <a:endParaRPr lang="fi-FI" altLang="en-FI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alt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396C5-BA55-8745-9AAD-6251F0A8D4E8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3119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15000"/>
              </a:lnSpc>
              <a:buFontTx/>
              <a:buNone/>
              <a:defRPr/>
            </a:pPr>
            <a:r>
              <a:rPr lang="fi-FI" dirty="0">
                <a:solidFill>
                  <a:srgbClr val="000000"/>
                </a:solidFill>
                <a:latin typeface="WordVisi_MSFontService"/>
              </a:rPr>
              <a:t>Työskentelyidea: </a:t>
            </a:r>
            <a:r>
              <a:rPr lang="fi-FI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Vastaavanlaisen haastatteluvideon voi myös tuottaa ryhmätyönä. </a:t>
            </a:r>
          </a:p>
          <a:p>
            <a:pPr marL="457200" lvl="1" indent="0">
              <a:lnSpc>
                <a:spcPct val="115000"/>
              </a:lnSpc>
              <a:buFontTx/>
              <a:buNone/>
              <a:defRPr/>
            </a:pPr>
            <a:r>
              <a:rPr lang="fi-FI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Opiskelijat suunnittelevat ensin heitä kiinnostavan kysymyssarjan alkoholinkäyttöön ja siihen liittyviin asenteisiin liittyen.</a:t>
            </a:r>
            <a:endParaRPr lang="fi-FI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None/>
              <a:defRPr/>
            </a:pPr>
            <a:r>
              <a:rPr lang="fi-FI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Videoon voi haastatella toisia opiskelijoita, opettajia tai haastateltavia voi etsiä myös koulun ulkopuolelta.</a:t>
            </a: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None/>
              <a:defRPr/>
            </a:pPr>
            <a:endParaRPr lang="fi-FI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None/>
              <a:defRPr/>
            </a:pPr>
            <a:r>
              <a:rPr lang="fi-FI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Lopuksi katsotaan yhdessä jokaisen ryhmän videot ja voidaan keskustella esim. seuraavista kysymyksistä: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None/>
              <a:defRPr/>
            </a:pPr>
            <a:r>
              <a:rPr lang="fi-FI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Mitä uusia näkemyksiä tai ajatuksia videoilla tuli ilmi?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None/>
              <a:defRPr/>
            </a:pPr>
            <a:r>
              <a:rPr lang="fi-FI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Miten eri-ikäisten näkemykset poikkesivat toisistaan? Vai olivatko vastaukset hyvin samanlaisia?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None/>
              <a:defRPr/>
            </a:pPr>
            <a:r>
              <a:rPr lang="fi-FI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Mitä vastaukset kertovat asenteista alkoholinkäyttöä kohtaan? Oliko vastauksissa jotain yllättävää? Jäikö jotain olennaista sanomatta?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None/>
              <a:defRPr/>
            </a:pPr>
            <a:endParaRPr lang="fi-FI" sz="1800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fi-FI" sz="1800" dirty="0">
                <a:solidFill>
                  <a:srgbClr val="000000"/>
                </a:solidFill>
                <a:latin typeface="WordVisi_MSFontService"/>
              </a:rPr>
              <a:t>Työskentelyn tavoitteena myös tukea ryhmän sosiaalista toimintaa.</a:t>
            </a:r>
            <a:endParaRPr lang="fi-FI" sz="1800" dirty="0"/>
          </a:p>
          <a:p>
            <a:pPr lvl="1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None/>
              <a:defRPr/>
            </a:pPr>
            <a:endParaRPr lang="fi-FI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396C5-BA55-8745-9AAD-6251F0A8D4E8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7037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en-FI" sz="1800" dirty="0">
                <a:solidFill>
                  <a:srgbClr val="000000"/>
                </a:solidFill>
              </a:rPr>
              <a:t>Työskentelyidea: Diaa voi käyttää opetuspuheen tukena. Mikäli opiskelijoilla on digikirja, keskustelun vastaukset voidaan koota myös sinne. </a:t>
            </a:r>
            <a:endParaRPr lang="fi-FI" alt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396C5-BA55-8745-9AAD-6251F0A8D4E8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6442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en-FI" sz="1800" dirty="0">
                <a:solidFill>
                  <a:srgbClr val="000000"/>
                </a:solidFill>
              </a:rPr>
              <a:t>Työskentelyidea: Diaa voi käyttää opetuspuheen tukena.  </a:t>
            </a:r>
            <a:endParaRPr lang="fi-FI" altLang="en-FI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396C5-BA55-8745-9AAD-6251F0A8D4E8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809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en-FI" sz="1800" dirty="0">
                <a:solidFill>
                  <a:srgbClr val="000000"/>
                </a:solidFill>
              </a:rPr>
              <a:t>Työskentelyidea:  Tehtävä, jossa harjoitellaan analysoimaan aineistoa. Digikirjassa olevat linkit Alkoholin antimainos ja </a:t>
            </a:r>
            <a:r>
              <a:rPr lang="fi-FI" altLang="en-FI" sz="1800" dirty="0" err="1">
                <a:solidFill>
                  <a:srgbClr val="000000"/>
                </a:solidFill>
              </a:rPr>
              <a:t>Siskonpedin</a:t>
            </a:r>
            <a:r>
              <a:rPr lang="fi-FI" altLang="en-FI" sz="1800" dirty="0">
                <a:solidFill>
                  <a:srgbClr val="000000"/>
                </a:solidFill>
              </a:rPr>
              <a:t> Viinapäivä sopivat tähän yhteyteen. </a:t>
            </a:r>
            <a:endParaRPr lang="fi-FI" altLang="en-FI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396C5-BA55-8745-9AAD-6251F0A8D4E8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1704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en-FI" sz="1800" dirty="0">
                <a:solidFill>
                  <a:srgbClr val="000000"/>
                </a:solidFill>
              </a:rPr>
              <a:t>Työskentelyidea: Tässä oppitunnin aiheen tavoitteet toisella tavalla muotoiltuna. Tätä diaa voi käyttää oppitunnin loppukoontina, läksyn runkona tai muistiinpanotiivistelmänä.  </a:t>
            </a:r>
            <a:endParaRPr lang="fi-FI" altLang="en-FI" sz="1800" dirty="0"/>
          </a:p>
          <a:p>
            <a:endParaRPr lang="fi-FI" altLang="en-FI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396C5-BA55-8745-9AAD-6251F0A8D4E8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306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396C5-BA55-8745-9AAD-6251F0A8D4E8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8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en-FI" dirty="0">
                <a:solidFill>
                  <a:srgbClr val="000000"/>
                </a:solidFill>
              </a:rPr>
              <a:t>Työskentelyidea: Näillä kysymyksillä voi vaihtoehtoisesti virittyä oppitunnin teemaan pariporinana tai ryhmäkeskusteluna. Työskentely tukee myös yhdessä toimimista.  </a:t>
            </a:r>
            <a:endParaRPr lang="fi-FI" altLang="en-FI" dirty="0"/>
          </a:p>
          <a:p>
            <a:endParaRPr lang="fi-FI" altLang="en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396C5-BA55-8745-9AAD-6251F0A8D4E8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753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>
              <a:lnSpc>
                <a:spcPct val="115000"/>
              </a:lnSpc>
              <a:defRPr/>
            </a:pPr>
            <a:r>
              <a:rPr lang="fi-FI" dirty="0"/>
              <a:t>Työskentelyidea: </a:t>
            </a:r>
            <a:r>
              <a:rPr lang="fi-FI" sz="12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Pullon henki </a:t>
            </a:r>
          </a:p>
          <a:p>
            <a:pPr marL="457200">
              <a:lnSpc>
                <a:spcPct val="115000"/>
              </a:lnSpc>
              <a:defRPr/>
            </a:pPr>
            <a:endParaRPr lang="fi-FI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Symbol" panose="05050102010706020507" pitchFamily="18" charset="2"/>
              <a:buNone/>
              <a:defRPr/>
            </a:pPr>
            <a:r>
              <a:rPr lang="fi-FI" sz="12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Istutaan piirissä. Opettaja antaa yhden opiskelijan käteen tyhjän alkoholipullon tai tölkin. </a:t>
            </a:r>
            <a:endParaRPr lang="fi-FI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Symbol" panose="05050102010706020507" pitchFamily="18" charset="2"/>
              <a:buNone/>
              <a:defRPr/>
            </a:pPr>
            <a:r>
              <a:rPr lang="fi-FI" sz="12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Opiskelija saa vuorollaan roolin, asettaa pullon tai tölkin korvalle ja ”kuulostelee, mitä pullo sanoo”. </a:t>
            </a:r>
          </a:p>
          <a:p>
            <a:pPr>
              <a:lnSpc>
                <a:spcPct val="115000"/>
              </a:lnSpc>
              <a:buFont typeface="Symbol" panose="05050102010706020507" pitchFamily="18" charset="2"/>
              <a:buNone/>
              <a:defRPr/>
            </a:pPr>
            <a:r>
              <a:rPr lang="fi-FI" sz="12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Lopuksi hän keksii pullon sanoman kyseisessä roolissa ja sanoo sen ääneen.</a:t>
            </a:r>
          </a:p>
          <a:p>
            <a:pPr>
              <a:lnSpc>
                <a:spcPct val="115000"/>
              </a:lnSpc>
              <a:buFont typeface="Symbol" panose="05050102010706020507" pitchFamily="18" charset="2"/>
              <a:buNone/>
              <a:defRPr/>
            </a:pPr>
            <a:r>
              <a:rPr lang="fi-FI" sz="12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3–4 opiskelijan jälkeen opettaja antaa pullon hengelle uuden roolin.</a:t>
            </a:r>
            <a:endParaRPr lang="fi-FI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396C5-BA55-8745-9AAD-6251F0A8D4E8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5043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en-FI" sz="1200" dirty="0">
                <a:solidFill>
                  <a:srgbClr val="000000"/>
                </a:solidFill>
              </a:rPr>
              <a:t>Työskentelyidea: Diaa voi käyttää opetuspuheen tukena. Samalla työstetään oppikirjan tekstiä, jolloin se tulee jo oppitunnin aikana kertaalleen tutuksi. </a:t>
            </a:r>
            <a:endParaRPr lang="fi-FI" alt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396C5-BA55-8745-9AAD-6251F0A8D4E8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7943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en-FI" sz="1200" dirty="0">
                <a:solidFill>
                  <a:srgbClr val="000000"/>
                </a:solidFill>
              </a:rPr>
              <a:t>Työskentelyidea: Diaa voi käyttää opetuspuheen tukena. Kaavio on oppikirjassa vähän toisenlaisessa muodossa. </a:t>
            </a:r>
            <a:endParaRPr lang="fi-FI" alt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396C5-BA55-8745-9AAD-6251F0A8D4E8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2918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en-FI" dirty="0">
                <a:solidFill>
                  <a:srgbClr val="000000"/>
                </a:solidFill>
              </a:rPr>
              <a:t>Työskentelyidea: Diaa voi käyttää opetuspuheen tukena. Samalla työstetään oppikirjan tekstiä, jolloin se tulee jo oppitunnin aikana kertaalleen tutuksi. </a:t>
            </a:r>
            <a:endParaRPr lang="fi-FI" altLang="en-FI" dirty="0"/>
          </a:p>
          <a:p>
            <a:endParaRPr lang="fi-FI" alt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396C5-BA55-8745-9AAD-6251F0A8D4E8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1366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en-FI" dirty="0">
                <a:solidFill>
                  <a:srgbClr val="000000"/>
                </a:solidFill>
              </a:rPr>
              <a:t>Työskentelyidea: Diaa voi käyttää opetuspuheen tukena. Samalla työstetään oppikirjan tekstiä, jolloin se tulee jo oppitunnin aikana kertaalleen tutuksi. </a:t>
            </a:r>
            <a:endParaRPr lang="fi-FI" altLang="en-FI" dirty="0"/>
          </a:p>
          <a:p>
            <a:endParaRPr lang="fi-FI" alt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396C5-BA55-8745-9AAD-6251F0A8D4E8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6520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en-FI" dirty="0">
                <a:solidFill>
                  <a:srgbClr val="000000"/>
                </a:solidFill>
              </a:rPr>
              <a:t>Työskentelyidea:  Keskustelutehtävä rytmittämään oppituntia, tukee myös terveysosaamisen kriittistä ajattelua.</a:t>
            </a:r>
            <a:endParaRPr lang="fi-FI" alt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396C5-BA55-8745-9AAD-6251F0A8D4E8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85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AF7B15-CC6F-4818-BDEA-09B6BAD60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09800" y="2408064"/>
            <a:ext cx="7281950" cy="1388227"/>
          </a:xfrm>
          <a:prstGeom prst="rect">
            <a:avLst/>
          </a:prstGeom>
        </p:spPr>
        <p:txBody>
          <a:bodyPr anchor="b"/>
          <a:lstStyle>
            <a:lvl1pPr algn="ctr">
              <a:defRPr sz="3600" b="1">
                <a:solidFill>
                  <a:srgbClr val="F37D7D"/>
                </a:solidFill>
              </a:defRPr>
            </a:lvl1pPr>
          </a:lstStyle>
          <a:p>
            <a:r>
              <a:rPr lang="fi-FI" dirty="0"/>
              <a:t>9. Painonhallinta on osa kokonaisterveyttä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1BD9A12-2AF8-4BEF-B06A-5540FA5874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5716" y="4624506"/>
            <a:ext cx="1970117" cy="5044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s. xx–xx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3EB81D-F14F-4B75-85A9-0F4B2730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3323A6-7D91-481D-BEF8-0DA7A427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DEC8CA-FA6F-4C48-AB70-B15789C8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62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FD2E36-BBF9-4904-98F1-C77B4F846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EA30FE-BE06-4509-949A-EA585778D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8302042-C949-49D4-8A7A-785498DDF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54EB793-69B5-49E5-8227-ECFA95757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A245563-3544-49A0-B157-A8939DBC1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A4324F7-43F2-40E5-B3AA-D96F9871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EA8882-87E5-4C0D-9F1F-9839DB07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A62994A-A842-4CBA-823F-945C4A69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76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661D2-7224-4F9A-B736-6C3E2C8B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5CB3B1-6F1A-48B6-8031-739C030E3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906EC43-8DA3-4D2C-B1A1-900BC852D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707861-BAA0-431C-A90F-41F924CE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C840B81-A229-4825-8358-6C7DC584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BE06604-6EFC-4C20-8100-D09E7271D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979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5BD885-34A5-4BAF-9488-481A6696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8FCCCDA-8770-48F2-B414-6293146A6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0088B1-616C-438D-ABA1-E1A27A60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A4C2E6-9B47-4747-BE74-A719F2B5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647CD2-7414-476C-88FC-3101EBA0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9647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CF46460-F1E1-483B-ADAE-69E7D3807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5E51AFD-8413-4AF9-9B04-2675FA904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7BE06B-364D-44D8-9C25-30411241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DED13F-0612-4830-92E0-8263B3DEB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2620DAD-B353-46F3-8289-ADEA0104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6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AF7B15-CC6F-4818-BDEA-09B6BAD60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09800" y="2408064"/>
            <a:ext cx="7281950" cy="1388227"/>
          </a:xfrm>
          <a:prstGeom prst="rect">
            <a:avLst/>
          </a:prstGeom>
        </p:spPr>
        <p:txBody>
          <a:bodyPr anchor="b"/>
          <a:lstStyle>
            <a:lvl1pPr algn="ctr">
              <a:defRPr sz="3600" b="1">
                <a:solidFill>
                  <a:srgbClr val="F37D7D"/>
                </a:solidFill>
              </a:defRPr>
            </a:lvl1pPr>
          </a:lstStyle>
          <a:p>
            <a:r>
              <a:rPr lang="fi-FI" dirty="0"/>
              <a:t>9. Painonhallinta on osa kokonaisterveyttä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1BD9A12-2AF8-4BEF-B06A-5540FA5874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5716" y="4624506"/>
            <a:ext cx="1970117" cy="5044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s. xx–xx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3EB81D-F14F-4B75-85A9-0F4B2730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3323A6-7D91-481D-BEF8-0DA7A427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DEC8CA-FA6F-4C48-AB70-B15789C8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A54338-2B0B-4DD6-BBC6-3D712C62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6329567"/>
            <a:ext cx="12190476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8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8A35A6A-FE81-4DAE-B6E3-8DC038FD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12D473B-A9B8-4172-80ED-3D28061A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E74F76-861F-4CE7-A4B8-766547C20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37E8CB8-3982-4A8B-B232-06DC79A09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6321254"/>
            <a:ext cx="12190476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6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8A35A6A-FE81-4DAE-B6E3-8DC038FD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12D473B-A9B8-4172-80ED-3D28061A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E74F76-861F-4CE7-A4B8-766547C20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016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39FB83-A6EF-4067-A915-F2D9CC5F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0204"/>
            <a:ext cx="8297487" cy="748146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F37D7D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8DAB12D-A851-48BC-B768-7E2AD1C4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B8E6FBE-9391-43FB-BC33-14F53349A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CEB088C-9649-40C9-9C0E-258DBF8E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209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39FB83-A6EF-4067-A915-F2D9CC5F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0204"/>
            <a:ext cx="8297487" cy="748146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F37D7D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8DAB12D-A851-48BC-B768-7E2AD1C4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B8E6FBE-9391-43FB-BC33-14F53349A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CEB088C-9649-40C9-9C0E-258DBF8E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9AC2636-DB6D-47DA-ABC0-06D566320A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6296315"/>
            <a:ext cx="12190476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8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1DDCD-AC04-4793-BBF4-71867EA13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F37D7D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BCCD30-1922-4578-AE6D-5B4F05A33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F37D7D"/>
              </a:buCl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buClr>
                <a:srgbClr val="F37D7D"/>
              </a:buCl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buClr>
                <a:srgbClr val="F37D7D"/>
              </a:buClr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buClr>
                <a:srgbClr val="F37D7D"/>
              </a:buCl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buClr>
                <a:srgbClr val="F37D7D"/>
              </a:buCl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63FED2-242D-4FBE-B1E9-14956FB5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56EC18-1D6C-461F-B3E9-EE69AA41A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3720B1-DD22-42DB-AE31-C462A106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D3CB4E0-D0C5-405A-93AC-DCBC7F578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6329567"/>
            <a:ext cx="12190476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0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F23294-35CE-48A1-88F0-38A58D8E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4506"/>
            <a:ext cx="8530244" cy="70721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F37D7D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79A6EB-3477-4ED6-A634-DE36267E1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148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F37D7D"/>
              </a:buCl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buClr>
                <a:srgbClr val="F37D7D"/>
              </a:buCl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buClr>
                <a:srgbClr val="F37D7D"/>
              </a:buClr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buClr>
                <a:srgbClr val="F37D7D"/>
              </a:buCl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buClr>
                <a:srgbClr val="F37D7D"/>
              </a:buCl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701211A-EC42-4309-A115-E20D1F5D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3644" y="1822450"/>
            <a:ext cx="41148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F37D7D"/>
              </a:buCl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buClr>
                <a:srgbClr val="F37D7D"/>
              </a:buCl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buClr>
                <a:srgbClr val="F37D7D"/>
              </a:buClr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buClr>
                <a:srgbClr val="F37D7D"/>
              </a:buCl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buClr>
                <a:srgbClr val="F37D7D"/>
              </a:buCl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5839E9-D083-4236-9BDE-D6B72C5E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0456637-770C-4C99-B82F-C1398D46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B287A58-A86A-493A-ACE8-7F12E631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A18D34D-A3B5-4A18-952D-CE4E16D3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6329567"/>
            <a:ext cx="12190476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5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F2C8CD-24F2-41D7-9240-6752546EE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89215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rgbClr val="F37D7D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164A279-E548-48E7-9CD9-97733A91C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12422"/>
            <a:ext cx="6172200" cy="4148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5EF0974-CE96-4EDA-B09F-55E616CE10C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712422"/>
            <a:ext cx="3932237" cy="415656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37D7D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 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FA1213A-E730-40E5-A4FE-320D2397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70BA50D-0409-4907-83D3-527079E03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5B8E45A-2E55-4D53-A669-37B0BC2A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1B868B3-683A-484A-9237-1F75927019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6296315"/>
            <a:ext cx="12190476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EA86A2-B0D6-434B-B28F-88F4176A3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364331F-21CE-4DED-BEFB-2B09E2366F59}" type="datetimeFigureOut">
              <a:rPr lang="fi-FI" smtClean="0"/>
              <a:pPr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AC0CC5-903F-4B16-88E5-B9B8B16F1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B2E57A-AC33-4A63-9BAB-311723DD3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99B51B2-0609-401D-B546-AAB1E0AB521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0F1F6E2-BBDF-4D87-93F9-429A3743EC8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2361" y="-16625"/>
            <a:ext cx="2137417" cy="170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3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5" r:id="rId3"/>
    <p:sldLayoutId id="2147483660" r:id="rId4"/>
    <p:sldLayoutId id="2147483654" r:id="rId5"/>
    <p:sldLayoutId id="2147483661" r:id="rId6"/>
    <p:sldLayoutId id="2147483650" r:id="rId7"/>
    <p:sldLayoutId id="2147483652" r:id="rId8"/>
    <p:sldLayoutId id="2147483657" r:id="rId9"/>
    <p:sldLayoutId id="2147483653" r:id="rId10"/>
    <p:sldLayoutId id="2147483656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uu, henkilö, ulko, henkilöt&#10;&#10;Kuvaus luotu automaattisesti">
            <a:extLst>
              <a:ext uri="{FF2B5EF4-FFF2-40B4-BE49-F238E27FC236}">
                <a16:creationId xmlns:a16="http://schemas.microsoft.com/office/drawing/2014/main" id="{A50A415F-FAA7-4856-BD5F-1FBBCC7E47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2" r="2424" b="8699"/>
          <a:stretch/>
        </p:blipFill>
        <p:spPr>
          <a:xfrm>
            <a:off x="0" y="1"/>
            <a:ext cx="12181627" cy="6858000"/>
          </a:xfrm>
          <a:prstGeom prst="rect">
            <a:avLst/>
          </a:prstGeom>
        </p:spPr>
      </p:pic>
      <p:sp>
        <p:nvSpPr>
          <p:cNvPr id="21" name="Suorakulmio: Vastakkaiset kulmat pyöristetty 20">
            <a:extLst>
              <a:ext uri="{FF2B5EF4-FFF2-40B4-BE49-F238E27FC236}">
                <a16:creationId xmlns:a16="http://schemas.microsoft.com/office/drawing/2014/main" id="{38FCEC07-333C-4D97-8FD0-A5C6A32E3CB9}"/>
              </a:ext>
            </a:extLst>
          </p:cNvPr>
          <p:cNvSpPr/>
          <p:nvPr/>
        </p:nvSpPr>
        <p:spPr>
          <a:xfrm>
            <a:off x="-203569" y="4175047"/>
            <a:ext cx="4546970" cy="1533746"/>
          </a:xfrm>
          <a:prstGeom prst="round2DiagRect">
            <a:avLst/>
          </a:prstGeom>
          <a:solidFill>
            <a:srgbClr val="F3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B049331-77CA-4C15-8C6B-1374D0A03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5808" y="-16779"/>
            <a:ext cx="2985819" cy="2383541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0E84BF11-22B3-430E-9C26-C294FAF8BACC}"/>
              </a:ext>
            </a:extLst>
          </p:cNvPr>
          <p:cNvSpPr txBox="1"/>
          <p:nvPr/>
        </p:nvSpPr>
        <p:spPr>
          <a:xfrm>
            <a:off x="565742" y="4454426"/>
            <a:ext cx="410150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 b="1" dirty="0">
                <a:solidFill>
                  <a:schemeClr val="bg1"/>
                </a:solidFill>
                <a:latin typeface="+mj-lt"/>
              </a:rPr>
              <a:t>13. Alkoholi</a:t>
            </a:r>
            <a:br>
              <a:rPr lang="fi-FI" sz="3200" b="1" dirty="0">
                <a:solidFill>
                  <a:schemeClr val="bg1"/>
                </a:solidFill>
              </a:rPr>
            </a:br>
            <a:r>
              <a:rPr lang="fi-FI" sz="1600" dirty="0">
                <a:solidFill>
                  <a:schemeClr val="bg1"/>
                </a:solidFill>
              </a:rPr>
              <a:t>s. 170–179</a:t>
            </a:r>
          </a:p>
          <a:p>
            <a:r>
              <a:rPr lang="fi-FI" sz="3600" dirty="0">
                <a:solidFill>
                  <a:schemeClr val="bg1"/>
                </a:solidFill>
              </a:rPr>
              <a:t> </a:t>
            </a:r>
            <a:endParaRPr lang="fi-FI" sz="3200" dirty="0"/>
          </a:p>
        </p:txBody>
      </p:sp>
      <p:sp>
        <p:nvSpPr>
          <p:cNvPr id="16" name="Suorakulmio: Vastakkaiset kulmat pyöristetty 15">
            <a:extLst>
              <a:ext uri="{FF2B5EF4-FFF2-40B4-BE49-F238E27FC236}">
                <a16:creationId xmlns:a16="http://schemas.microsoft.com/office/drawing/2014/main" id="{72368B97-E7C4-4FAB-8C64-799FB814EC69}"/>
              </a:ext>
            </a:extLst>
          </p:cNvPr>
          <p:cNvSpPr/>
          <p:nvPr/>
        </p:nvSpPr>
        <p:spPr>
          <a:xfrm>
            <a:off x="-925033" y="4890977"/>
            <a:ext cx="45719" cy="5094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5453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/>
              <a:t>Alkoholin terveyshaitat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975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fi-FI" b="1" dirty="0">
                <a:solidFill>
                  <a:srgbClr val="F37D7D"/>
                </a:solidFill>
                <a:cs typeface="Times New Roman" pitchFamily="18" charset="0"/>
              </a:rPr>
              <a:t>Lue tai kuuntele teksti  </a:t>
            </a:r>
            <a:r>
              <a:rPr lang="fi-FI" b="1" i="1" dirty="0">
                <a:solidFill>
                  <a:srgbClr val="F37D7D"/>
                </a:solidFill>
                <a:cs typeface="Times New Roman" pitchFamily="18" charset="0"/>
              </a:rPr>
              <a:t>Alkoholin terveyshaitat </a:t>
            </a:r>
            <a:r>
              <a:rPr lang="fi-FI" b="1" dirty="0">
                <a:solidFill>
                  <a:srgbClr val="F37D7D"/>
                </a:solidFill>
                <a:cs typeface="Times New Roman" pitchFamily="18" charset="0"/>
              </a:rPr>
              <a:t>ja kuvaile runsaan alkoholinkäytön fyysisiä, psyykkisiä ja sosiaalisia terveyshaittoja.</a:t>
            </a:r>
            <a:endParaRPr lang="fi-FI" dirty="0">
              <a:solidFill>
                <a:srgbClr val="0070C0"/>
              </a:solidFill>
              <a:cs typeface="Times New Roman" pitchFamily="18" charset="0"/>
            </a:endParaRPr>
          </a:p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maksasairaudet, muutokset haimassa</a:t>
            </a:r>
          </a:p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sydän- ja verenkiertoelimistön haitat</a:t>
            </a:r>
          </a:p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lihominen</a:t>
            </a:r>
          </a:p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karsinogeeni</a:t>
            </a:r>
          </a:p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muutokset aivoissa</a:t>
            </a:r>
          </a:p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mielenterveyden haitat </a:t>
            </a:r>
          </a:p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sosiaaliset haitat</a:t>
            </a:r>
          </a:p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haitat sikiölle</a:t>
            </a:r>
          </a:p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alkoholismi </a:t>
            </a:r>
          </a:p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yhteisvaikutus lääkkeiden kanssa voi olla arvaamaton ja vaarallinen</a:t>
            </a:r>
          </a:p>
          <a:p>
            <a:pPr>
              <a:defRPr/>
            </a:pPr>
            <a:endParaRPr lang="fi-FI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fi-FI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fi-FI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631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826A9BE-9630-4AA6-9244-29E511AD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985950"/>
            <a:ext cx="9742477" cy="488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47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Ryhmäporina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6347" cy="4351338"/>
          </a:xfrm>
        </p:spPr>
        <p:txBody>
          <a:bodyPr/>
          <a:lstStyle/>
          <a:p>
            <a:pPr>
              <a:defRPr/>
            </a:pPr>
            <a:r>
              <a:rPr lang="fi-FI" dirty="0">
                <a:cs typeface="Times New Roman" pitchFamily="18" charset="0"/>
              </a:rPr>
              <a:t>Millaista suoraa ja epäsuoraa alkoholin mainontaa olet havainnut ja missä? </a:t>
            </a:r>
          </a:p>
          <a:p>
            <a:pPr>
              <a:defRPr/>
            </a:pPr>
            <a:r>
              <a:rPr lang="fi-FI" dirty="0">
                <a:cs typeface="Times New Roman" pitchFamily="18" charset="0"/>
              </a:rPr>
              <a:t>Arvioi, kenelle mainonta on kohdennettu. Arvioi myös sen vaikuttavuutta nuorille.</a:t>
            </a:r>
          </a:p>
          <a:p>
            <a:pPr>
              <a:defRPr/>
            </a:pPr>
            <a:r>
              <a:rPr lang="fi-FI" dirty="0">
                <a:cs typeface="Times New Roman" pitchFamily="18" charset="0"/>
              </a:rPr>
              <a:t>Minkä ikäisenä nuori voi mielestäsi käyttää alkoholia? Perustele näkemyksesi.</a:t>
            </a:r>
          </a:p>
          <a:p>
            <a:pPr marL="0" indent="0">
              <a:buNone/>
              <a:defRPr/>
            </a:pPr>
            <a:endParaRPr lang="fi-FI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0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/>
              <a:t>Nuoret ja alkoholi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52857" cy="4351338"/>
          </a:xfrm>
        </p:spPr>
        <p:txBody>
          <a:bodyPr/>
          <a:lstStyle/>
          <a:p>
            <a:pPr>
              <a:defRPr/>
            </a:pPr>
            <a:r>
              <a:rPr lang="fi-FI" altLang="fi-FI" b="1" dirty="0">
                <a:solidFill>
                  <a:srgbClr val="F37D7D"/>
                </a:solidFill>
              </a:rPr>
              <a:t>Lue tai kuuntele teksti </a:t>
            </a:r>
            <a:r>
              <a:rPr lang="fi-FI" altLang="fi-FI" b="1" i="1" dirty="0">
                <a:solidFill>
                  <a:srgbClr val="F37D7D"/>
                </a:solidFill>
              </a:rPr>
              <a:t>Nuoret ja alkoholi</a:t>
            </a:r>
            <a:r>
              <a:rPr lang="fi-FI" altLang="fi-FI" b="1" dirty="0">
                <a:solidFill>
                  <a:srgbClr val="F37D7D"/>
                </a:solidFill>
              </a:rPr>
              <a:t>. </a:t>
            </a:r>
          </a:p>
          <a:p>
            <a:pPr>
              <a:defRPr/>
            </a:pPr>
            <a:r>
              <a:rPr lang="fi-FI" altLang="fi-FI" b="1" dirty="0">
                <a:solidFill>
                  <a:srgbClr val="F37D7D"/>
                </a:solidFill>
              </a:rPr>
              <a:t>Selitä omin sanoin, miksi alkoholinkäytön ikäraja on asetettu 18 ikävuoteen.</a:t>
            </a:r>
          </a:p>
          <a:p>
            <a:pPr>
              <a:defRPr/>
            </a:pPr>
            <a:r>
              <a:rPr lang="fi-FI" altLang="fi-FI" dirty="0"/>
              <a:t>Huomioi alla olevat teemat:</a:t>
            </a:r>
          </a:p>
          <a:p>
            <a:pPr lvl="1">
              <a:defRPr/>
            </a:pPr>
            <a:r>
              <a:rPr lang="fi-FI" altLang="fi-FI" dirty="0"/>
              <a:t>Nuoren elimistö on vasta kehittymässä.</a:t>
            </a:r>
          </a:p>
          <a:p>
            <a:pPr lvl="1">
              <a:defRPr/>
            </a:pPr>
            <a:r>
              <a:rPr lang="fi-FI" altLang="fi-FI" dirty="0"/>
              <a:t>Nuoren aivot ovat vasta kehittymässä.</a:t>
            </a:r>
          </a:p>
          <a:p>
            <a:pPr lvl="1">
              <a:defRPr/>
            </a:pPr>
            <a:r>
              <a:rPr lang="fi-FI" altLang="fi-FI" dirty="0"/>
              <a:t>Nuoren aineenvaihdunta on erilainen kuin aikuisten.</a:t>
            </a:r>
          </a:p>
          <a:p>
            <a:pPr>
              <a:defRPr/>
            </a:pPr>
            <a:endParaRPr lang="fi-FI" altLang="fi-FI" dirty="0"/>
          </a:p>
          <a:p>
            <a:pPr marL="0" indent="0">
              <a:buNone/>
              <a:defRPr/>
            </a:pPr>
            <a:endParaRPr lang="fi-FI" altLang="fi-FI" dirty="0"/>
          </a:p>
          <a:p>
            <a:pPr>
              <a:defRPr/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4212586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/>
              <a:t>Nuoret ja alkoholi</a:t>
            </a:r>
            <a:endParaRPr lang="fi-FI" dirty="0"/>
          </a:p>
        </p:txBody>
      </p:sp>
      <p:sp>
        <p:nvSpPr>
          <p:cNvPr id="7" name="Suorakulmio 5">
            <a:extLst>
              <a:ext uri="{FF2B5EF4-FFF2-40B4-BE49-F238E27FC236}">
                <a16:creationId xmlns:a16="http://schemas.microsoft.com/office/drawing/2014/main" id="{87EEF22C-15A8-4343-978E-88B00483FD5F}"/>
              </a:ext>
            </a:extLst>
          </p:cNvPr>
          <p:cNvSpPr/>
          <p:nvPr/>
        </p:nvSpPr>
        <p:spPr>
          <a:xfrm>
            <a:off x="7281182" y="1989137"/>
            <a:ext cx="4263118" cy="3394075"/>
          </a:xfrm>
          <a:prstGeom prst="rect">
            <a:avLst/>
          </a:prstGeom>
          <a:solidFill>
            <a:srgbClr val="F37D7D"/>
          </a:solidFill>
          <a:ln>
            <a:solidFill>
              <a:srgbClr val="F3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dirty="0">
                <a:latin typeface="Cambria" panose="02040503050406030204" pitchFamily="18" charset="0"/>
              </a:rPr>
              <a:t>Suomessa on yhä enemmän nuoria, jotka ovat tietoisesti valinneet, että heidän nuoruuteensa eivät päihteet kuulu.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400" dirty="0">
              <a:latin typeface="Cambria" panose="020405030504060302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dirty="0">
                <a:latin typeface="Cambria" panose="02040503050406030204" pitchFamily="18" charset="0"/>
              </a:rPr>
              <a:t>Mitä tekijöitä tämän ilmiön taustalla voi olla?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400" dirty="0"/>
          </a:p>
        </p:txBody>
      </p:sp>
      <p:pic>
        <p:nvPicPr>
          <p:cNvPr id="8" name="Kuva 7" descr="Kuva, joka sisältää kohteen henkilö, puu, ulko, tyttö&#10;&#10;Kuvaus luotu automaattisesti">
            <a:extLst>
              <a:ext uri="{FF2B5EF4-FFF2-40B4-BE49-F238E27FC236}">
                <a16:creationId xmlns:a16="http://schemas.microsoft.com/office/drawing/2014/main" id="{647682FD-B422-46CB-806A-6A24D41F9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49" y="1819274"/>
            <a:ext cx="5404991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5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en-FI" dirty="0"/>
              <a:t>Videotehtävä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03632" cy="4351338"/>
          </a:xfrm>
        </p:spPr>
        <p:txBody>
          <a:bodyPr/>
          <a:lstStyle/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fi-FI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Digikirjassa olevassa Mannerheimin Lastensuojeluliiton videossa pohditaan, onko alkoholin käyttö jokaisen oma asia ja miten vanhemmat voivat vaikuttaa nuorten alkoholinkäyttöön.</a:t>
            </a:r>
            <a:endParaRPr lang="fi-FI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defRPr/>
            </a:pPr>
            <a:r>
              <a:rPr lang="fi-FI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Videon katsomisen jälkeen voidaan keskustella videolla esiin tulleista näkemyksistä ja kysyä, miten opiskelijat itse vastaisivat samoihin kysymyksiin. </a:t>
            </a:r>
          </a:p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7282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623"/>
            <a:ext cx="8006542" cy="648394"/>
          </a:xfrm>
        </p:spPr>
        <p:txBody>
          <a:bodyPr/>
          <a:lstStyle/>
          <a:p>
            <a:r>
              <a:rPr lang="fi-FI" altLang="en-FI" dirty="0"/>
              <a:t>Ryhmätyöidea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162050"/>
            <a:ext cx="10172700" cy="4991781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fi-FI" altLang="en-FI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Tehkää MLL:n videota vastaavaa haastatteluvideo ryhmätyönä. </a:t>
            </a:r>
          </a:p>
          <a:p>
            <a:pPr>
              <a:lnSpc>
                <a:spcPct val="115000"/>
              </a:lnSpc>
            </a:pPr>
            <a:r>
              <a:rPr lang="fi-FI" altLang="en-FI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Suunnitelkaa ensin teitä kiinnostava kysymyssarja alkoholinkäytöstä ja siihen liittyvistä asenteista.</a:t>
            </a:r>
            <a:endParaRPr lang="fi-FI" altLang="en-FI" sz="2000" dirty="0"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i-FI" altLang="en-FI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Videoon voi haastatella toisia opiskelijoita, opettajia tai haastateltavia voi etsiä myös koulun ulkopuolelta.</a:t>
            </a:r>
            <a:endParaRPr lang="fi-FI" altLang="en-FI" sz="2000" dirty="0"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i-FI" altLang="en-FI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Lopuksi katsotaan yhdessä jokaisen ryhmän videot ja keskustellaan seuraavista kysymyksistä: </a:t>
            </a:r>
          </a:p>
          <a:p>
            <a:pPr lvl="1">
              <a:lnSpc>
                <a:spcPct val="115000"/>
              </a:lnSpc>
            </a:pPr>
            <a:r>
              <a:rPr lang="fi-FI" altLang="en-FI" dirty="0">
                <a:solidFill>
                  <a:srgbClr val="000000"/>
                </a:solidFill>
                <a:cs typeface="Times New Roman" panose="02020603050405020304" pitchFamily="18" charset="0"/>
              </a:rPr>
              <a:t>Mitä uusia näkemyksiä tai ajatuksia videoilla tuli ilmi? </a:t>
            </a:r>
          </a:p>
          <a:p>
            <a:pPr lvl="1">
              <a:lnSpc>
                <a:spcPct val="115000"/>
              </a:lnSpc>
            </a:pPr>
            <a:r>
              <a:rPr lang="fi-FI" altLang="en-FI" dirty="0">
                <a:solidFill>
                  <a:srgbClr val="000000"/>
                </a:solidFill>
                <a:cs typeface="Times New Roman" panose="02020603050405020304" pitchFamily="18" charset="0"/>
              </a:rPr>
              <a:t>Miten eri-ikäisten näkemykset poikkesivat toisistaan? Vai olivatko vastaukset hyvin samanlaisia?</a:t>
            </a:r>
          </a:p>
          <a:p>
            <a:pPr lvl="1">
              <a:lnSpc>
                <a:spcPct val="115000"/>
              </a:lnSpc>
            </a:pPr>
            <a:r>
              <a:rPr lang="fi-FI" altLang="en-FI" dirty="0">
                <a:solidFill>
                  <a:srgbClr val="000000"/>
                </a:solidFill>
                <a:cs typeface="Times New Roman" panose="02020603050405020304" pitchFamily="18" charset="0"/>
              </a:rPr>
              <a:t>Mitä vastaukset kertovat asenteista alkoholinkäyttöä kohtaan? </a:t>
            </a:r>
          </a:p>
          <a:p>
            <a:pPr lvl="1">
              <a:lnSpc>
                <a:spcPct val="115000"/>
              </a:lnSpc>
            </a:pPr>
            <a:r>
              <a:rPr lang="fi-FI" altLang="en-FI" dirty="0">
                <a:solidFill>
                  <a:srgbClr val="000000"/>
                </a:solidFill>
                <a:cs typeface="Times New Roman" panose="02020603050405020304" pitchFamily="18" charset="0"/>
              </a:rPr>
              <a:t>Oliko vastauksissa jotain yllättävää? Jäikö jotain olennaista sanomatta?</a:t>
            </a:r>
            <a:endParaRPr lang="fi-FI" altLang="en-FI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altLang="en-FI" dirty="0"/>
          </a:p>
        </p:txBody>
      </p:sp>
    </p:spTree>
    <p:extLst>
      <p:ext uri="{BB962C8B-B14F-4D97-AF65-F5344CB8AC3E}">
        <p14:creationId xmlns:p14="http://schemas.microsoft.com/office/powerpoint/2010/main" val="3435618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Alkoholin kulutus Suomessa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>
              <a:defRPr/>
            </a:pPr>
            <a:r>
              <a:rPr lang="fi-FI" dirty="0">
                <a:cs typeface="Times New Roman" pitchFamily="18" charset="0"/>
              </a:rPr>
              <a:t>Alkoholittomien juomien suosio kasvussa</a:t>
            </a:r>
          </a:p>
          <a:p>
            <a:pPr>
              <a:defRPr/>
            </a:pPr>
            <a:r>
              <a:rPr lang="fi-FI" dirty="0">
                <a:cs typeface="Times New Roman" pitchFamily="18" charset="0"/>
              </a:rPr>
              <a:t>Suomessa kulutus suurta, osittain polarisoitunutta</a:t>
            </a:r>
          </a:p>
          <a:p>
            <a:pPr>
              <a:defRPr/>
            </a:pPr>
            <a:r>
              <a:rPr lang="fi-FI" dirty="0">
                <a:cs typeface="Times New Roman" pitchFamily="18" charset="0"/>
              </a:rPr>
              <a:t>Nuorten alkoholin käyttö vähentynyt</a:t>
            </a:r>
          </a:p>
          <a:p>
            <a:pPr>
              <a:defRPr/>
            </a:pPr>
            <a:r>
              <a:rPr lang="fi-FI" dirty="0">
                <a:cs typeface="Times New Roman" pitchFamily="18" charset="0"/>
              </a:rPr>
              <a:t>Käytön kohtuurajat ja riskirajat määritelty</a:t>
            </a:r>
          </a:p>
          <a:p>
            <a:pPr>
              <a:defRPr/>
            </a:pPr>
            <a:r>
              <a:rPr lang="fi-FI" dirty="0">
                <a:cs typeface="Times New Roman" pitchFamily="18" charset="0"/>
              </a:rPr>
              <a:t>Haitat akuutteja tai kroonisia</a:t>
            </a:r>
          </a:p>
          <a:p>
            <a:pPr>
              <a:defRPr/>
            </a:pPr>
            <a:r>
              <a:rPr lang="fi-FI" dirty="0">
                <a:cs typeface="Times New Roman" pitchFamily="18" charset="0"/>
              </a:rPr>
              <a:t>Haitat naisen elimistölle miehiä suuremmat</a:t>
            </a:r>
          </a:p>
          <a:p>
            <a:pPr>
              <a:defRPr/>
            </a:pPr>
            <a:r>
              <a:rPr lang="fi-FI" dirty="0">
                <a:cs typeface="Times New Roman" pitchFamily="18" charset="0"/>
              </a:rPr>
              <a:t>Pitkäaikainen ja/tai runsas käyttö terveyshaitta </a:t>
            </a:r>
          </a:p>
          <a:p>
            <a:pPr>
              <a:defRPr/>
            </a:pPr>
            <a:endParaRPr lang="fi-FI" dirty="0">
              <a:cs typeface="Times New Roman" pitchFamily="18" charset="0"/>
            </a:endParaRPr>
          </a:p>
          <a:p>
            <a:pPr>
              <a:defRPr/>
            </a:pPr>
            <a:r>
              <a:rPr lang="fi-FI" b="1" dirty="0">
                <a:solidFill>
                  <a:srgbClr val="F37D7D"/>
                </a:solidFill>
                <a:cs typeface="Times New Roman" pitchFamily="18" charset="0"/>
              </a:rPr>
              <a:t>Keskustelkaa yhdessä:  Mikä olisi mielestäsi tehokkain tapa säädellä suomalaista alkoholinkulutusta?</a:t>
            </a:r>
            <a:r>
              <a:rPr lang="fi-FI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  <a:defRPr/>
            </a:pPr>
            <a:r>
              <a:rPr lang="fi-FI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532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Suomalainen alkoholipolitiikka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Juomisen yhteiskunnallinen taakka taloudellisesti suuri Suomessa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Laki säätelee myyntiä ja mainontaa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Alkon monopoli, verotus ja saatavuuden rajoittaminen osa suomalaista alkoholipolitiikkaa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Nuorten alkoholin käyttöä pyritään ehkäisemään monin keinoin</a:t>
            </a:r>
          </a:p>
          <a:p>
            <a:pPr>
              <a:buNone/>
            </a:pPr>
            <a:endParaRPr lang="fi-FI" altLang="fi-FI" b="1" dirty="0">
              <a:solidFill>
                <a:srgbClr val="F37D7D"/>
              </a:solidFill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i-FI" altLang="fi-FI" b="1" dirty="0">
                <a:solidFill>
                  <a:srgbClr val="F37D7D"/>
                </a:solidFill>
                <a:cs typeface="Times New Roman" panose="02020603050405020304" pitchFamily="18" charset="0"/>
              </a:rPr>
              <a:t>Arvioikaa suomalaisen alkoholipolitiikan keinoja ja niiden onnistumista.</a:t>
            </a:r>
          </a:p>
        </p:txBody>
      </p:sp>
    </p:spTree>
    <p:extLst>
      <p:ext uri="{BB962C8B-B14F-4D97-AF65-F5344CB8AC3E}">
        <p14:creationId xmlns:p14="http://schemas.microsoft.com/office/powerpoint/2010/main" val="234528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dirty="0">
                <a:cs typeface="Times New Roman" pitchFamily="18" charset="0"/>
              </a:rPr>
              <a:t>Meneekö viesti perille?</a:t>
            </a:r>
            <a:br>
              <a:rPr lang="fi-FI" sz="2000" dirty="0"/>
            </a:br>
            <a:endParaRPr lang="fi-FI" dirty="0"/>
          </a:p>
        </p:txBody>
      </p:sp>
      <p:pic>
        <p:nvPicPr>
          <p:cNvPr id="6" name="Kuva 3">
            <a:extLst>
              <a:ext uri="{FF2B5EF4-FFF2-40B4-BE49-F238E27FC236}">
                <a16:creationId xmlns:a16="http://schemas.microsoft.com/office/drawing/2014/main" id="{72D3BD18-35D5-B04C-B02B-0EEF7F90B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96" y="1333645"/>
            <a:ext cx="4072775" cy="48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orakulmio 5">
            <a:extLst>
              <a:ext uri="{FF2B5EF4-FFF2-40B4-BE49-F238E27FC236}">
                <a16:creationId xmlns:a16="http://schemas.microsoft.com/office/drawing/2014/main" id="{CAD2FE2C-35C4-3E47-8D88-FBAF9BEFFA5D}"/>
              </a:ext>
            </a:extLst>
          </p:cNvPr>
          <p:cNvSpPr/>
          <p:nvPr/>
        </p:nvSpPr>
        <p:spPr>
          <a:xfrm>
            <a:off x="5386462" y="2625693"/>
            <a:ext cx="2913289" cy="2268992"/>
          </a:xfrm>
          <a:prstGeom prst="rect">
            <a:avLst/>
          </a:prstGeom>
          <a:solidFill>
            <a:srgbClr val="F37D7D"/>
          </a:solidFill>
          <a:ln>
            <a:solidFill>
              <a:srgbClr val="F3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dirty="0">
                <a:latin typeface="Cambria" panose="02040503050406030204" pitchFamily="18" charset="0"/>
                <a:cs typeface="Times New Roman" pitchFamily="18" charset="0"/>
              </a:rPr>
              <a:t>Tutki kuvaa.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dirty="0">
                <a:latin typeface="Cambria" panose="02040503050406030204" pitchFamily="18" charset="0"/>
                <a:cs typeface="Times New Roman" pitchFamily="18" charset="0"/>
              </a:rPr>
              <a:t>Arvioi tämän kaltaisen nuorille suunnatun alkoholivalistuksen vaikuttavuutta.</a:t>
            </a:r>
            <a:endParaRPr lang="fi-FI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dirty="0"/>
              <a:t>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fi-FI" dirty="0"/>
              <a:t>osata kuvata alkoholin vaikutuksia elimistössä</a:t>
            </a:r>
          </a:p>
          <a:p>
            <a:r>
              <a:rPr lang="fi-FI" dirty="0"/>
              <a:t>tietää alkoholinkäytön terveysriskit</a:t>
            </a:r>
          </a:p>
          <a:p>
            <a:r>
              <a:rPr lang="fi-FI" dirty="0"/>
              <a:t>osata eritellä alkoholinkäytön haittoja yhteiskunnassa</a:t>
            </a:r>
          </a:p>
          <a:p>
            <a:r>
              <a:rPr lang="fi-FI" dirty="0"/>
              <a:t>tietää keinoja alkoholin haittojen ehkäisemiseksi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0716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/>
              <a:t>Keskeistä: Alkoholi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fi-FI" altLang="fi-FI" dirty="0"/>
              <a:t>alkoholin merkitys nautintoaineena</a:t>
            </a:r>
          </a:p>
          <a:p>
            <a:r>
              <a:rPr lang="fi-FI" altLang="fi-FI" dirty="0"/>
              <a:t>humalan biologinen mekanismi</a:t>
            </a:r>
          </a:p>
          <a:p>
            <a:r>
              <a:rPr lang="fi-FI" altLang="fi-FI" dirty="0"/>
              <a:t>humalan haitat: välittömät ja pitkäaikaiset</a:t>
            </a:r>
          </a:p>
          <a:p>
            <a:r>
              <a:rPr lang="fi-FI" altLang="fi-FI" dirty="0"/>
              <a:t>alkoholin käytön haitat: yksilö, yhteisö, yhteiskunta</a:t>
            </a:r>
          </a:p>
          <a:p>
            <a:r>
              <a:rPr lang="fi-FI" altLang="fi-FI" dirty="0"/>
              <a:t>nuorten alkoholin käytön riskit</a:t>
            </a:r>
          </a:p>
          <a:p>
            <a:r>
              <a:rPr lang="fi-FI" altLang="fi-FI" dirty="0"/>
              <a:t>alkoholin kulutus Suomessa ja sen terveysmerkitys</a:t>
            </a:r>
          </a:p>
          <a:p>
            <a:r>
              <a:rPr lang="fi-FI" altLang="fi-FI" dirty="0"/>
              <a:t>alkoholin riskirajat aikuisille</a:t>
            </a:r>
          </a:p>
          <a:p>
            <a:r>
              <a:rPr lang="fi-FI" altLang="fi-FI" dirty="0"/>
              <a:t>alkoholilain keskeinen sisältö</a:t>
            </a:r>
          </a:p>
          <a:p>
            <a:r>
              <a:rPr lang="fi-FI" altLang="fi-FI" dirty="0"/>
              <a:t>suomalaisen alkoholipolitiikan terveysmerkitys</a:t>
            </a:r>
          </a:p>
          <a:p>
            <a:endParaRPr lang="fi-FI" altLang="fi-FI" dirty="0"/>
          </a:p>
          <a:p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36457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/>
              <a:t>Mitäs sanotte?</a:t>
            </a:r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FFD34BE1-1D01-45DD-9C06-7DF5F6AE3263}"/>
              </a:ext>
            </a:extLst>
          </p:cNvPr>
          <p:cNvSpPr/>
          <p:nvPr/>
        </p:nvSpPr>
        <p:spPr>
          <a:xfrm>
            <a:off x="1450571" y="2462907"/>
            <a:ext cx="3390900" cy="3233044"/>
          </a:xfrm>
          <a:prstGeom prst="ellipse">
            <a:avLst/>
          </a:prstGeom>
          <a:solidFill>
            <a:srgbClr val="F3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2000" dirty="0">
                <a:latin typeface="Cambria" panose="02040503050406030204" pitchFamily="18" charset="0"/>
              </a:rPr>
              <a:t>Ihannoidaanko mielestänne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2000" dirty="0">
                <a:latin typeface="Cambria" panose="02040503050406030204" pitchFamily="18" charset="0"/>
              </a:rPr>
              <a:t>Suomessa alkoholin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2000" dirty="0">
                <a:latin typeface="Cambria" panose="02040503050406030204" pitchFamily="18" charset="0"/>
              </a:rPr>
              <a:t>käyttöä?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4E8B2DFF-B25E-42D1-9DA1-F82EA9BF7C90}"/>
              </a:ext>
            </a:extLst>
          </p:cNvPr>
          <p:cNvSpPr/>
          <p:nvPr/>
        </p:nvSpPr>
        <p:spPr>
          <a:xfrm>
            <a:off x="6096000" y="1224655"/>
            <a:ext cx="3390900" cy="3233043"/>
          </a:xfrm>
          <a:prstGeom prst="ellipse">
            <a:avLst/>
          </a:prstGeom>
          <a:solidFill>
            <a:srgbClr val="F3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2000" dirty="0">
                <a:latin typeface="Cambria" panose="02040503050406030204" pitchFamily="18" charset="0"/>
              </a:rPr>
              <a:t>Miten mainonta mielestänne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2000" dirty="0">
                <a:latin typeface="Cambria" panose="02040503050406030204" pitchFamily="18" charset="0"/>
              </a:rPr>
              <a:t>vaikuttaa nuorten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2000" dirty="0">
                <a:latin typeface="Cambria" panose="02040503050406030204" pitchFamily="18" charset="0"/>
              </a:rPr>
              <a:t>alkoholinkäyttöön?</a:t>
            </a:r>
          </a:p>
        </p:txBody>
      </p:sp>
    </p:spTree>
    <p:extLst>
      <p:ext uri="{BB962C8B-B14F-4D97-AF65-F5344CB8AC3E}">
        <p14:creationId xmlns:p14="http://schemas.microsoft.com/office/powerpoint/2010/main" val="310042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Ryhmäporina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8443" cy="4351338"/>
          </a:xfrm>
        </p:spPr>
        <p:txBody>
          <a:bodyPr/>
          <a:lstStyle/>
          <a:p>
            <a:r>
              <a:rPr lang="fi-FI" dirty="0"/>
              <a:t>Missä elokuvissa ja tv-sarjoissa tai -ohjelmissa olet kiinnittänyt huomiota alkoholin käyttöön?</a:t>
            </a:r>
          </a:p>
          <a:p>
            <a:r>
              <a:rPr lang="fi-FI" dirty="0"/>
              <a:t>Millaiseen tilanteeseen alkoholin käyttö on liittynyt?</a:t>
            </a:r>
          </a:p>
          <a:p>
            <a:r>
              <a:rPr lang="fi-FI" dirty="0"/>
              <a:t>Onko käytöllä ollut myönteisiä tai kielteisiä seurauksia?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098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54466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Roolit: Mitä pullo sanoo?</a:t>
            </a:r>
            <a:br>
              <a:rPr lang="fi-FI" altLang="fi-FI" dirty="0"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314450"/>
            <a:ext cx="10346871" cy="4953000"/>
          </a:xfrm>
        </p:spPr>
        <p:txBody>
          <a:bodyPr/>
          <a:lstStyle/>
          <a:p>
            <a:pPr marL="457200" algn="just">
              <a:lnSpc>
                <a:spcPct val="115000"/>
              </a:lnSpc>
            </a:pPr>
            <a:r>
              <a:rPr lang="fi-FI" altLang="en-FI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Nuorelle perjantai-iltana kaupan hyllyllä</a:t>
            </a:r>
            <a:endParaRPr lang="fi-FI" altLang="en-FI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fi-FI" altLang="en-FI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Kaupan kassalle perjantai-iltana</a:t>
            </a:r>
          </a:p>
          <a:p>
            <a:pPr marL="457200" algn="just">
              <a:lnSpc>
                <a:spcPct val="115000"/>
              </a:lnSpc>
            </a:pPr>
            <a:r>
              <a:rPr lang="fi-FI" altLang="en-FI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Kaupan</a:t>
            </a:r>
            <a:r>
              <a:rPr lang="fi-FI" altLang="en-FI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i-FI" altLang="en-FI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kassalle</a:t>
            </a:r>
            <a:r>
              <a:rPr lang="fi-FI" altLang="en-FI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i-FI" altLang="en-FI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sunnuntaiaamun</a:t>
            </a:r>
            <a:r>
              <a:rPr lang="fi-FI" altLang="en-FI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</a:t>
            </a:r>
            <a:endParaRPr lang="fi-FI" altLang="en-FI" sz="2000" dirty="0">
              <a:cs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</a:pPr>
            <a:r>
              <a:rPr lang="fi-FI" altLang="en-FI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Taksin kuljettajalle puolen yön aikaan</a:t>
            </a:r>
            <a:endParaRPr lang="fi-FI" altLang="en-FI" sz="2000" dirty="0">
              <a:cs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</a:pPr>
            <a:r>
              <a:rPr lang="fi-FI" altLang="en-FI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Entiselle alkoholistille</a:t>
            </a:r>
            <a:endParaRPr lang="fi-FI" altLang="en-FI" sz="2000" dirty="0">
              <a:cs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</a:pPr>
            <a:r>
              <a:rPr lang="fi-FI" altLang="en-FI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Sairaanhoitajalle perjantai-illan työvuorossa</a:t>
            </a:r>
            <a:endParaRPr lang="fi-FI" altLang="en-FI" sz="2000" dirty="0">
              <a:cs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</a:pPr>
            <a:r>
              <a:rPr lang="fi-FI" altLang="en-FI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Lukiolaiselle, joka viettää kavereiden kanssa iltaa kesämökillä</a:t>
            </a:r>
            <a:endParaRPr lang="fi-FI" altLang="en-FI" sz="2000" dirty="0">
              <a:cs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</a:pPr>
            <a:r>
              <a:rPr lang="fi-FI" altLang="en-FI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Lapselle, jonka äidille alkoholi on ongelma</a:t>
            </a:r>
            <a:endParaRPr lang="fi-FI" altLang="en-FI" sz="2000" dirty="0">
              <a:cs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</a:pPr>
            <a:r>
              <a:rPr lang="fi-FI" altLang="en-FI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Miehelle, joka joutui tapaturmaan humalassa</a:t>
            </a:r>
            <a:endParaRPr lang="fi-FI" altLang="en-FI" sz="2000" dirty="0">
              <a:cs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fi-FI" altLang="en-FI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Sirpaleina luonnossa</a:t>
            </a:r>
            <a:endParaRPr lang="fi-FI" altLang="en-FI" sz="2000" dirty="0">
              <a:cs typeface="Calibri" panose="020F0502020204030204" pitchFamily="34" charset="0"/>
            </a:endParaRPr>
          </a:p>
          <a:p>
            <a:pPr marL="457200"/>
            <a:endParaRPr lang="fi-FI" altLang="en-FI" dirty="0"/>
          </a:p>
        </p:txBody>
      </p:sp>
    </p:spTree>
    <p:extLst>
      <p:ext uri="{BB962C8B-B14F-4D97-AF65-F5344CB8AC3E}">
        <p14:creationId xmlns:p14="http://schemas.microsoft.com/office/powerpoint/2010/main" val="224587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Alkoholi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bg1"/>
          </a:solidFill>
        </p:spPr>
        <p:txBody>
          <a:bodyPr/>
          <a:lstStyle/>
          <a:p>
            <a:pPr>
              <a:buNone/>
              <a:defRPr/>
            </a:pPr>
            <a:r>
              <a:rPr lang="fi-FI" dirty="0">
                <a:cs typeface="Times New Roman" pitchFamily="18" charset="0"/>
              </a:rPr>
              <a:t>Lue tai kuuntele </a:t>
            </a:r>
            <a:r>
              <a:rPr lang="fi-FI" i="1" dirty="0">
                <a:cs typeface="Times New Roman" pitchFamily="18" charset="0"/>
              </a:rPr>
              <a:t>luvun aloitusteksti </a:t>
            </a:r>
            <a:r>
              <a:rPr lang="fi-FI" dirty="0">
                <a:cs typeface="Times New Roman" pitchFamily="18" charset="0"/>
              </a:rPr>
              <a:t>ja kappale </a:t>
            </a:r>
            <a:r>
              <a:rPr lang="fi-FI" i="1" dirty="0">
                <a:cs typeface="Times New Roman" pitchFamily="18" charset="0"/>
              </a:rPr>
              <a:t>Alkoholi nautintoaineena</a:t>
            </a:r>
            <a:r>
              <a:rPr lang="fi-FI" dirty="0">
                <a:cs typeface="Times New Roman" pitchFamily="18" charset="0"/>
              </a:rPr>
              <a:t>.</a:t>
            </a:r>
          </a:p>
          <a:p>
            <a:pPr>
              <a:buNone/>
              <a:defRPr/>
            </a:pPr>
            <a:endParaRPr lang="fi-FI" dirty="0">
              <a:cs typeface="Times New Roman" pitchFamily="18" charset="0"/>
            </a:endParaRPr>
          </a:p>
          <a:p>
            <a:pPr>
              <a:buNone/>
              <a:defRPr/>
            </a:pPr>
            <a:r>
              <a:rPr lang="fi-FI" b="1" dirty="0">
                <a:solidFill>
                  <a:srgbClr val="F37D7D"/>
                </a:solidFill>
                <a:cs typeface="Times New Roman" pitchFamily="18" charset="0"/>
              </a:rPr>
              <a:t>Mikä luvun alussa mainittu alkoholin haitta on sinusta yllättävin?</a:t>
            </a:r>
          </a:p>
          <a:p>
            <a:pPr>
              <a:buNone/>
              <a:defRPr/>
            </a:pPr>
            <a:r>
              <a:rPr lang="fi-FI" b="1" dirty="0">
                <a:solidFill>
                  <a:srgbClr val="F37D7D"/>
                </a:solidFill>
                <a:cs typeface="Times New Roman" pitchFamily="18" charset="0"/>
              </a:rPr>
              <a:t>Miten sinun lähipiirissäsi suhtaudutaan alkoholin käyttöön?</a:t>
            </a:r>
          </a:p>
          <a:p>
            <a:pPr>
              <a:buNone/>
              <a:defRPr/>
            </a:pPr>
            <a:endParaRPr lang="fi-FI" dirty="0">
              <a:cs typeface="Times New Roman" pitchFamily="18" charset="0"/>
            </a:endParaRPr>
          </a:p>
          <a:p>
            <a:pPr>
              <a:defRPr/>
            </a:pPr>
            <a:r>
              <a:rPr lang="fi-FI" dirty="0">
                <a:cs typeface="Times New Roman" pitchFamily="18" charset="0"/>
              </a:rPr>
              <a:t>Alkoholi on keskushermostoa rauhoittava aine </a:t>
            </a:r>
            <a:r>
              <a:rPr lang="fi-FI" dirty="0">
                <a:solidFill>
                  <a:schemeClr val="accent2">
                    <a:lumMod val="60000"/>
                    <a:lumOff val="40000"/>
                  </a:schemeClr>
                </a:solidFill>
                <a:cs typeface="Times New Roman" pitchFamily="18" charset="0"/>
                <a:sym typeface="Wingdings 3"/>
              </a:rPr>
              <a:t></a:t>
            </a:r>
            <a:r>
              <a:rPr lang="fi-FI" dirty="0">
                <a:cs typeface="Times New Roman" pitchFamily="18" charset="0"/>
              </a:rPr>
              <a:t> humalan vaikutukset toimintoja lamaannuttavia </a:t>
            </a:r>
          </a:p>
          <a:p>
            <a:pPr>
              <a:defRPr/>
            </a:pPr>
            <a:r>
              <a:rPr lang="fi-FI" dirty="0">
                <a:cs typeface="Times New Roman" pitchFamily="18" charset="0"/>
              </a:rPr>
              <a:t>Juoman alkoholipitoisuus ilmoitetaan tilavuusprosentteina.</a:t>
            </a:r>
          </a:p>
          <a:p>
            <a:pPr>
              <a:defRPr/>
            </a:pPr>
            <a:r>
              <a:rPr lang="fi-FI" dirty="0">
                <a:cs typeface="Times New Roman" pitchFamily="18" charset="0"/>
              </a:rPr>
              <a:t>Elimistön alkoholipitoisuus ilmoitetaan promilleina tai milligrammoina uloshengitysilmasta.</a:t>
            </a:r>
          </a:p>
          <a:p>
            <a:pPr>
              <a:buNone/>
              <a:defRPr/>
            </a:pPr>
            <a:endParaRPr lang="fi-FI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542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DF5743-5E60-40FA-9229-BEF12FA6A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Alkoholiannosten määrä eri juomissa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44E2718-4435-471C-A7B2-9393E6D09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81" y="2265495"/>
            <a:ext cx="4316730" cy="296961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89BC2D8-22D2-41CC-AFBC-1903B23CA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913" y="2265495"/>
            <a:ext cx="4885738" cy="296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3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14">
            <a:extLst>
              <a:ext uri="{FF2B5EF4-FFF2-40B4-BE49-F238E27FC236}">
                <a16:creationId xmlns:a16="http://schemas.microsoft.com/office/drawing/2014/main" id="{C2E53464-0E49-7C45-8050-372FA6760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580" y="1372841"/>
            <a:ext cx="489743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572"/>
            <a:ext cx="8006542" cy="648394"/>
          </a:xfrm>
        </p:spPr>
        <p:txBody>
          <a:bodyPr/>
          <a:lstStyle/>
          <a:p>
            <a:r>
              <a:rPr lang="fi-FI" dirty="0">
                <a:cs typeface="Times New Roman" pitchFamily="18" charset="0"/>
              </a:rPr>
              <a:t>Alkoholin imeytymiseen ja humalan voimakkuuteen vaikuttavat</a:t>
            </a:r>
            <a:r>
              <a:rPr lang="fi-FI" sz="2800" dirty="0">
                <a:solidFill>
                  <a:srgbClr val="C00000"/>
                </a:solidFill>
                <a:cs typeface="Times New Roman" pitchFamily="18" charset="0"/>
              </a:rPr>
              <a:t>	</a:t>
            </a:r>
            <a:endParaRPr lang="fi-FI" dirty="0"/>
          </a:p>
        </p:txBody>
      </p:sp>
      <p:sp>
        <p:nvSpPr>
          <p:cNvPr id="6" name="Nuoli oikealle 13">
            <a:extLst>
              <a:ext uri="{FF2B5EF4-FFF2-40B4-BE49-F238E27FC236}">
                <a16:creationId xmlns:a16="http://schemas.microsoft.com/office/drawing/2014/main" id="{C697EA5F-334D-8C4E-B664-D51AF91F8255}"/>
              </a:ext>
            </a:extLst>
          </p:cNvPr>
          <p:cNvSpPr/>
          <p:nvPr/>
        </p:nvSpPr>
        <p:spPr>
          <a:xfrm>
            <a:off x="1025979" y="2280544"/>
            <a:ext cx="2592388" cy="2447925"/>
          </a:xfrm>
          <a:prstGeom prst="rightArrow">
            <a:avLst/>
          </a:prstGeom>
          <a:solidFill>
            <a:srgbClr val="F37D7D"/>
          </a:solidFill>
          <a:ln>
            <a:solidFill>
              <a:srgbClr val="F3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ALKOHOLIN MÄÄRÄ</a:t>
            </a:r>
          </a:p>
        </p:txBody>
      </p:sp>
      <p:sp>
        <p:nvSpPr>
          <p:cNvPr id="8" name="Tekstikehys 8">
            <a:extLst>
              <a:ext uri="{FF2B5EF4-FFF2-40B4-BE49-F238E27FC236}">
                <a16:creationId xmlns:a16="http://schemas.microsoft.com/office/drawing/2014/main" id="{D82D60B9-3109-0847-AAF6-CED57DAA3656}"/>
              </a:ext>
            </a:extLst>
          </p:cNvPr>
          <p:cNvSpPr txBox="1"/>
          <p:nvPr/>
        </p:nvSpPr>
        <p:spPr>
          <a:xfrm>
            <a:off x="7543573" y="2080519"/>
            <a:ext cx="2159000" cy="400050"/>
          </a:xfrm>
          <a:prstGeom prst="rect">
            <a:avLst/>
          </a:prstGeom>
          <a:solidFill>
            <a:srgbClr val="F37D7D"/>
          </a:solidFill>
          <a:ln w="12700">
            <a:solidFill>
              <a:srgbClr val="F37D7D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sietokyky</a:t>
            </a:r>
          </a:p>
        </p:txBody>
      </p:sp>
      <p:sp>
        <p:nvSpPr>
          <p:cNvPr id="9" name="Tekstikehys 9">
            <a:extLst>
              <a:ext uri="{FF2B5EF4-FFF2-40B4-BE49-F238E27FC236}">
                <a16:creationId xmlns:a16="http://schemas.microsoft.com/office/drawing/2014/main" id="{C73C41D1-545E-2345-8E16-D90373C3D7CF}"/>
              </a:ext>
            </a:extLst>
          </p:cNvPr>
          <p:cNvSpPr txBox="1"/>
          <p:nvPr/>
        </p:nvSpPr>
        <p:spPr>
          <a:xfrm>
            <a:off x="7543573" y="2746817"/>
            <a:ext cx="2159000" cy="1016000"/>
          </a:xfrm>
          <a:prstGeom prst="rect">
            <a:avLst/>
          </a:prstGeom>
          <a:solidFill>
            <a:srgbClr val="F37D7D"/>
          </a:solidFill>
          <a:ln w="12700">
            <a:solidFill>
              <a:srgbClr val="F37D7D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sukupuoli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paino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ikä</a:t>
            </a:r>
          </a:p>
        </p:txBody>
      </p:sp>
      <p:sp>
        <p:nvSpPr>
          <p:cNvPr id="10" name="Tekstikehys 10">
            <a:extLst>
              <a:ext uri="{FF2B5EF4-FFF2-40B4-BE49-F238E27FC236}">
                <a16:creationId xmlns:a16="http://schemas.microsoft.com/office/drawing/2014/main" id="{464F51C8-28E1-8A42-86CD-F8590F00433B}"/>
              </a:ext>
            </a:extLst>
          </p:cNvPr>
          <p:cNvSpPr txBox="1"/>
          <p:nvPr/>
        </p:nvSpPr>
        <p:spPr>
          <a:xfrm>
            <a:off x="7543573" y="4029065"/>
            <a:ext cx="2159000" cy="1016000"/>
          </a:xfrm>
          <a:prstGeom prst="rect">
            <a:avLst/>
          </a:prstGeom>
          <a:solidFill>
            <a:srgbClr val="F37D7D"/>
          </a:solidFill>
          <a:ln w="12700">
            <a:solidFill>
              <a:srgbClr val="F37D7D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hormonaaliset tekijät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unen puute</a:t>
            </a:r>
          </a:p>
        </p:txBody>
      </p:sp>
      <p:sp>
        <p:nvSpPr>
          <p:cNvPr id="11" name="Tekstikehys 12">
            <a:extLst>
              <a:ext uri="{FF2B5EF4-FFF2-40B4-BE49-F238E27FC236}">
                <a16:creationId xmlns:a16="http://schemas.microsoft.com/office/drawing/2014/main" id="{FB414A0E-2305-8546-8005-2914D1B57848}"/>
              </a:ext>
            </a:extLst>
          </p:cNvPr>
          <p:cNvSpPr txBox="1"/>
          <p:nvPr/>
        </p:nvSpPr>
        <p:spPr>
          <a:xfrm>
            <a:off x="7543573" y="5311313"/>
            <a:ext cx="2159000" cy="400050"/>
          </a:xfrm>
          <a:prstGeom prst="rect">
            <a:avLst/>
          </a:prstGeom>
          <a:solidFill>
            <a:srgbClr val="F37D7D"/>
          </a:solidFill>
          <a:ln w="12700">
            <a:solidFill>
              <a:srgbClr val="F37D7D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ruoka</a:t>
            </a:r>
          </a:p>
        </p:txBody>
      </p:sp>
    </p:spTree>
    <p:extLst>
      <p:ext uri="{BB962C8B-B14F-4D97-AF65-F5344CB8AC3E}">
        <p14:creationId xmlns:p14="http://schemas.microsoft.com/office/powerpoint/2010/main" val="423760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Alkoholi aiheuttaa humalan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i-FI" altLang="fi-FI" b="1" dirty="0">
                <a:solidFill>
                  <a:srgbClr val="F37D7D"/>
                </a:solidFill>
                <a:cs typeface="Times New Roman" panose="02020603050405020304" pitchFamily="18" charset="0"/>
              </a:rPr>
              <a:t>Lue tai kuuntele teksti  </a:t>
            </a:r>
            <a:r>
              <a:rPr lang="fi-FI" altLang="fi-FI" b="1" i="1" dirty="0">
                <a:solidFill>
                  <a:srgbClr val="F37D7D"/>
                </a:solidFill>
                <a:cs typeface="Times New Roman" panose="02020603050405020304" pitchFamily="18" charset="0"/>
              </a:rPr>
              <a:t>Alkoholi aiheuttaa humalan </a:t>
            </a:r>
            <a:r>
              <a:rPr lang="fi-FI" altLang="fi-FI" b="1" dirty="0">
                <a:solidFill>
                  <a:srgbClr val="F37D7D"/>
                </a:solidFill>
                <a:cs typeface="Times New Roman" panose="02020603050405020304" pitchFamily="18" charset="0"/>
              </a:rPr>
              <a:t>ja kuvaile, miten alkoholi vaikuttaa elimistössä.</a:t>
            </a:r>
          </a:p>
          <a:p>
            <a:pPr>
              <a:buNone/>
            </a:pPr>
            <a:r>
              <a:rPr lang="fi-FI" altLang="fi-FI" dirty="0">
                <a:cs typeface="Times New Roman" panose="02020603050405020304" pitchFamily="18" charset="0"/>
              </a:rPr>
              <a:t>Humalan vaikutukset elimistölle ja ihmisen käyttäytymiselle, muun muassa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lamauttaa keskushermostoa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heikentää reaktionopeutta, arvostelukykyä ja tarkkaavaisuutta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laskee verensokeria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rasittaa maksaa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rasittaa sydän- ja verenkiertoelimistöä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aiheuttaa vieroitusoireita </a:t>
            </a:r>
            <a:r>
              <a:rPr lang="fi-FI" altLang="fi-FI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16016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1100</Words>
  <Application>Microsoft Office PowerPoint</Application>
  <PresentationFormat>Laajakuva</PresentationFormat>
  <Paragraphs>177</Paragraphs>
  <Slides>20</Slides>
  <Notes>17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Courier New</vt:lpstr>
      <vt:lpstr>Symbol</vt:lpstr>
      <vt:lpstr>Times New Roman</vt:lpstr>
      <vt:lpstr>WordVisi_MSFontService</vt:lpstr>
      <vt:lpstr>Office-teema</vt:lpstr>
      <vt:lpstr>PowerPoint-esitys</vt:lpstr>
      <vt:lpstr>Tavoitteet</vt:lpstr>
      <vt:lpstr>Mitäs sanotte?</vt:lpstr>
      <vt:lpstr>Ryhmäporina</vt:lpstr>
      <vt:lpstr>Roolit: Mitä pullo sanoo? </vt:lpstr>
      <vt:lpstr>Alkoholi </vt:lpstr>
      <vt:lpstr>Alkoholiannosten määrä eri juomissa</vt:lpstr>
      <vt:lpstr>Alkoholin imeytymiseen ja humalan voimakkuuteen vaikuttavat </vt:lpstr>
      <vt:lpstr>Alkoholi aiheuttaa humalan</vt:lpstr>
      <vt:lpstr>Alkoholin terveyshaitat</vt:lpstr>
      <vt:lpstr>PowerPoint-esitys</vt:lpstr>
      <vt:lpstr>Ryhmäporina</vt:lpstr>
      <vt:lpstr>Nuoret ja alkoholi</vt:lpstr>
      <vt:lpstr>Nuoret ja alkoholi</vt:lpstr>
      <vt:lpstr>Videotehtävä</vt:lpstr>
      <vt:lpstr>Ryhmätyöidea</vt:lpstr>
      <vt:lpstr>Alkoholin kulutus Suomessa </vt:lpstr>
      <vt:lpstr>Suomalainen alkoholipolitiikka</vt:lpstr>
      <vt:lpstr>Meneekö viesti perille? </vt:lpstr>
      <vt:lpstr>Keskeistä: Alkoholi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Tiia Kähärä</dc:creator>
  <cp:lastModifiedBy>Tiia Kähärä</cp:lastModifiedBy>
  <cp:revision>25</cp:revision>
  <dcterms:created xsi:type="dcterms:W3CDTF">2021-01-17T13:48:37Z</dcterms:created>
  <dcterms:modified xsi:type="dcterms:W3CDTF">2022-02-10T09:38:12Z</dcterms:modified>
</cp:coreProperties>
</file>