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37D7D"/>
    <a:srgbClr val="F3EAF0"/>
    <a:srgbClr val="0BB0BD"/>
    <a:srgbClr val="0CBCC8"/>
    <a:srgbClr val="0AA6B2"/>
    <a:srgbClr val="0A9FA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909" autoAdjust="0"/>
    <p:restoredTop sz="87733"/>
  </p:normalViewPr>
  <p:slideViewPr>
    <p:cSldViewPr snapToGrid="0">
      <p:cViewPr varScale="1">
        <p:scale>
          <a:sx n="98" d="100"/>
          <a:sy n="98" d="100"/>
        </p:scale>
        <p:origin x="31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9E38D4-3DE0-F444-B9F4-1D19BC247714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fi-FI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B1D70E-777E-6F49-988B-7CF3CC249DA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9475950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5771/kurkipuro_jenna.pdf?sequence=1" TargetMode="External"/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seus.fi/bitstream/handle/10024/5771/kurkipuro_jenna.pdf?sequence=1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1200" dirty="0">
                <a:solidFill>
                  <a:srgbClr val="000000"/>
                </a:solidFill>
              </a:rPr>
              <a:t>Työskentelyidea: Opiskelija voi esimerkiksi tuntityöskentelyssä tai läksynä täydentää näihin tavoitteisiin keskeiset sisällöt. 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07556224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/>
              <a:t>Työskentelyidea: Tilastontulkintatehtävä (oppikirjan tehtävä). Mikäli opiskelijoilla on digikirja, vastaukset voidaan tehdä myös sinne.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11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7067762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/>
              <a:t>Työskentelyidea: Mikäli opiskelijoilla on digikirja, vastaukset voidaan tehdä myös sinne. </a:t>
            </a:r>
          </a:p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12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001797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1200" dirty="0">
                <a:solidFill>
                  <a:srgbClr val="000000"/>
                </a:solidFill>
              </a:rPr>
              <a:t>Työskentelyidea: Diaa voi käyttää opetuspuheen tukena. Samalla työstetään oppikirjan tekstiä, jolloin se tulee jo oppitunnin aikana kertaalleen tutuksi. </a:t>
            </a:r>
            <a:r>
              <a:rPr lang="fi-FI" altLang="en-FI" sz="1200" dirty="0">
                <a:solidFill>
                  <a:srgbClr val="000000"/>
                </a:solidFill>
              </a:rPr>
              <a:t>Digikirjassa on aiheeseen liittyvää lisäaineistoa. 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13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7710052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1200" dirty="0">
                <a:solidFill>
                  <a:srgbClr val="000000"/>
                </a:solidFill>
              </a:rPr>
              <a:t>Työskentelyidea: Tässä oppitunnin aiheen tavoitteet toisella tavalla muotoiltuna. Diaa voi käyttää oppitunnin loppukoontina, läksyn runkona tai muistiinpanotiivistelmänä.  </a:t>
            </a:r>
          </a:p>
          <a:p>
            <a:endParaRPr lang="fi-FI" altLang="fi-FI" sz="1200" dirty="0">
              <a:solidFill>
                <a:srgbClr val="000000"/>
              </a:solidFill>
            </a:endParaRPr>
          </a:p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fi-FI" altLang="fi-FI" sz="1200" dirty="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Yhteenvetoa ei tarjota valmiina tiivistelmänä, vaan muistiinpanoiksi kootaan ne keskeiset näkökulmat, joista toiminnallisia riippuvuuksia voidaan monipuolisesti tarkastella. 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Oppimista ohjataan siihen suuntaan, että aiheesta opetellaan löytämään monipuoliset tarkastelukulmat ydinsanoina. </a:t>
            </a: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Niiden ympärille opiskelija rakentaa tarkempia ja laajempia tietorakenteita. Ydinasiat kootaan oppitunnilla.</a:t>
            </a: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Laajemmat </a:t>
            </a:r>
            <a:r>
              <a:rPr lang="fi-FI" altLang="fi-FI" sz="1200" dirty="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muistiinpanot niiden ympärille voi olla esimerkiksi läksytehtävä</a:t>
            </a:r>
            <a:r>
              <a:rPr lang="fi-FI" altLang="fi-FI" sz="120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. </a:t>
            </a: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Näin </a:t>
            </a:r>
            <a:r>
              <a:rPr lang="fi-FI" altLang="fi-FI" sz="1200" dirty="0">
                <a:solidFill>
                  <a:srgbClr val="222222"/>
                </a:solidFill>
                <a:latin typeface="Cambria" panose="02040503050406030204" pitchFamily="18" charset="0"/>
                <a:ea typeface="Calibri" panose="020F0502020204030204" pitchFamily="34" charset="0"/>
                <a:cs typeface="Arial" panose="020B0604020202020204" pitchFamily="34" charset="0"/>
              </a:rPr>
              <a:t>oma ajattelu ja oivaltaminen samalla kehittyvät ja opiskelija ottaa aktiivisen roolin omassa opiskelussaan. 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14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7964330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0000"/>
                </a:solidFill>
                <a:latin typeface="WordVisi_MSFontService"/>
              </a:rPr>
              <a:t>Työskentelyidea: Väitetyöskentelyllä voi virittyä oppitunnin teemaan pariporinana tai ryhmäkeskusteluna.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3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0793970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i-FI" altLang="fi-FI" dirty="0">
                <a:solidFill>
                  <a:srgbClr val="000000"/>
                </a:solidFill>
                <a:latin typeface="WordVisi_MSFontService"/>
              </a:rPr>
              <a:t>Työskentelyidea: Tällä tehtävällä voi virittyä oppitunnin teemaan. </a:t>
            </a:r>
            <a:r>
              <a:rPr lang="fi-FI" altLang="fi-FI" sz="1200" dirty="0">
                <a:solidFill>
                  <a:srgbClr val="000000"/>
                </a:solidFill>
              </a:rPr>
              <a:t>Samalla työstetään oppikirjan tekstiä, jolloin se tulee jo oppitunnin aikana kertaalleen tutuksi. </a:t>
            </a:r>
            <a:r>
              <a:rPr lang="fi-FI" altLang="en-FI" sz="1200" dirty="0">
                <a:solidFill>
                  <a:srgbClr val="000000"/>
                </a:solidFill>
              </a:rPr>
              <a:t>Digikirjassa on aiheeseen liittyvää lisäaineistoa. </a:t>
            </a:r>
            <a:endParaRPr lang="fi-FI" altLang="fi-FI" dirty="0"/>
          </a:p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4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194400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Työskentelyidea aiheen alkuun: Kootaan opiskelijoiden ajatuksia internetin hyödyistä. </a:t>
            </a: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Koonnin voi tehdä esimerkiksi sähköiselle seinälle (muun muassa </a:t>
            </a:r>
            <a:r>
              <a:rPr lang="fi-FI" altLang="fi-FI" sz="12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Padlet</a:t>
            </a: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altLang="fi-FI" sz="12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Todaysmeet</a:t>
            </a: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,).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Ajatuksia voi ryhmitellä sopiviin kategorioihin, esimerkiksi: opiskelu, yhteydenpito ystäviin, tiedonhaku. 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Tuloksen perusteella voi keskustella siitä, mihin ryhmän opiskelijat käyttävät internetiä eniten.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Opettaja voi tuoda esiin oppikirjassa olevia näkemyksiä ja tutkimustuloksia internetin käytön hyödyistä.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5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5183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Työskentelyidea aiheen alkuun: Kootaan opiskelijoiden ajatuksia internetin haitoista. Koonnin voi tehdä esimerkiksi sähköiselle seinälle (muun muassa </a:t>
            </a:r>
            <a:r>
              <a:rPr lang="fi-FI" altLang="fi-FI" sz="12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Padlet</a:t>
            </a: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 </a:t>
            </a:r>
            <a:r>
              <a:rPr lang="fi-FI" altLang="fi-FI" sz="1200" dirty="0" err="1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Todaysmeet</a:t>
            </a: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,).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7000"/>
              </a:lnSpc>
              <a:spcAft>
                <a:spcPts val="800"/>
              </a:spcAft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 Opettaja voi tuoda esiin oppikirjassa olevia näkemyksiä ja tutkimustuloksia internetin käytön hyödyistä.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6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3531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dirty="0">
                <a:solidFill>
                  <a:srgbClr val="000000"/>
                </a:solidFill>
              </a:rPr>
              <a:t>Työskentelyidea: Diaa voi käyttää opetuspuheen tukena. </a:t>
            </a:r>
          </a:p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endParaRPr lang="fi-FI" altLang="fi-FI" dirty="0">
              <a:solidFill>
                <a:srgbClr val="000000"/>
              </a:solidFill>
              <a:latin typeface="Cambria" panose="02040503050406030204" pitchFamily="18" charset="0"/>
              <a:ea typeface="Times New Roman" panose="02020603050405020304" pitchFamily="18" charset="0"/>
              <a:cs typeface="Arial" panose="020B0604020202020204" pitchFamily="34" charset="0"/>
            </a:endParaRPr>
          </a:p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Oppilaiden ajatuksia verrataan taulukkoon, johon on koottu internetin käytön myönteisiä ja kielteisiä vaikutuksia, lähteenä Jenna Kurkipuron opinnäytetyö. </a:t>
            </a:r>
          </a:p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Mitä yhteistä, mitä eroa löytyy?</a:t>
            </a:r>
            <a:endParaRPr lang="fi-FI" altLang="fi-FI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altLang="fi-FI" u="sng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https://www.theseus.fi/bitstream/handle/10024/5771/kurkipuro_jenna.pdf?sequence=1</a:t>
            </a:r>
            <a:endParaRPr lang="fi-FI" altLang="fi-FI" dirty="0"/>
          </a:p>
          <a:p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7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24770169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</a:rPr>
              <a:t>Työskentelyidea: Diaa voi käyttää opetuspuheen tukena. </a:t>
            </a:r>
          </a:p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Oppilaiden ajatuksia verrataan taulukkoon, johon on koottu internetin käytön myönteisiä ja kielteisiä vaikutuksia, lähteenä Jenna Kurkipuron opinnäytetyö. </a:t>
            </a:r>
          </a:p>
          <a:p>
            <a:pPr>
              <a:lnSpc>
                <a:spcPct val="107000"/>
              </a:lnSpc>
              <a:spcAft>
                <a:spcPts val="1200"/>
              </a:spcAft>
              <a:buFont typeface="Symbol" pitchFamily="2" charset="2"/>
              <a:buNone/>
            </a:pPr>
            <a:r>
              <a:rPr lang="fi-FI" altLang="fi-FI" sz="1200" dirty="0">
                <a:solidFill>
                  <a:srgbClr val="000000"/>
                </a:solidFill>
                <a:latin typeface="Cambria" panose="02040503050406030204" pitchFamily="18" charset="0"/>
                <a:ea typeface="Times New Roman" panose="02020603050405020304" pitchFamily="18" charset="0"/>
                <a:cs typeface="Arial" panose="020B0604020202020204" pitchFamily="34" charset="0"/>
              </a:rPr>
              <a:t>Mitä yhteistä, mitä eroa löytyy?</a:t>
            </a:r>
            <a:endParaRPr lang="fi-FI" altLang="fi-FI" sz="1200" dirty="0">
              <a:latin typeface="Cambria" panose="020405030504060302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altLang="fi-FI" sz="1200" u="sng" dirty="0">
                <a:solidFill>
                  <a:srgbClr val="0000FF"/>
                </a:solidFill>
                <a:latin typeface="Cambria" panose="02040503050406030204" pitchFamily="18" charset="0"/>
                <a:cs typeface="Times New Roman" panose="02020603050405020304" pitchFamily="18" charset="0"/>
                <a:hlinkClick r:id="rId3"/>
              </a:rPr>
              <a:t>https://www.theseus.fi/bitstream/handle/10024/5771/kurkipuro_jenna.pdf?sequence=1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8651286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sz="1200" dirty="0">
                <a:solidFill>
                  <a:srgbClr val="000000"/>
                </a:solidFill>
              </a:rPr>
              <a:t>Työskentelyidea: Tekstin työstöharjoitus, tavoitteena poimia tekstistä keskeisiä asioita. Työskentely tukee myös yhdessä toimimista. </a:t>
            </a:r>
            <a:r>
              <a:rPr lang="fi-FI" altLang="en-FI" sz="1200" dirty="0">
                <a:solidFill>
                  <a:srgbClr val="000000"/>
                </a:solidFill>
              </a:rPr>
              <a:t>Digikirjassa on aiheeseen liittyvää lisäaineistoa. 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130506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altLang="fi-FI" dirty="0">
                <a:solidFill>
                  <a:srgbClr val="000000"/>
                </a:solidFill>
                <a:latin typeface="WordVisi_MSFontService"/>
              </a:rPr>
              <a:t>Työskentelyidea: Keskustelu oppikirjan terveysosaamista tukeviin ohjelistoihin liittyen. </a:t>
            </a:r>
            <a:endParaRPr lang="fi-FI" alt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FB1D70E-777E-6F49-988B-7CF3CC249DA9}" type="slidenum">
              <a:rPr lang="fi-FI" smtClean="0"/>
              <a:t>10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097295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362859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AFD2E36-BBF9-4904-98F1-C77B4F8461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Tekstin paikkamerkki 2">
            <a:extLst>
              <a:ext uri="{FF2B5EF4-FFF2-40B4-BE49-F238E27FC236}">
                <a16:creationId xmlns:a16="http://schemas.microsoft.com/office/drawing/2014/main" id="{56EA30FE-BE06-4509-949A-EA585778D93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28302042-C949-49D4-8A7A-785498DDF9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>
            <a:extLst>
              <a:ext uri="{FF2B5EF4-FFF2-40B4-BE49-F238E27FC236}">
                <a16:creationId xmlns:a16="http://schemas.microsoft.com/office/drawing/2014/main" id="{854EB793-69B5-49E5-8227-ECFA957577A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3A245563-3544-49A0-B157-A8939DBC169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>
            <a:extLst>
              <a:ext uri="{FF2B5EF4-FFF2-40B4-BE49-F238E27FC236}">
                <a16:creationId xmlns:a16="http://schemas.microsoft.com/office/drawing/2014/main" id="{CA4324F7-43F2-40E5-B3AA-D96F98715A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8" name="Alatunnisteen paikkamerkki 7">
            <a:extLst>
              <a:ext uri="{FF2B5EF4-FFF2-40B4-BE49-F238E27FC236}">
                <a16:creationId xmlns:a16="http://schemas.microsoft.com/office/drawing/2014/main" id="{CDEA8882-87E5-4C0D-9F1F-9839DB073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>
            <a:extLst>
              <a:ext uri="{FF2B5EF4-FFF2-40B4-BE49-F238E27FC236}">
                <a16:creationId xmlns:a16="http://schemas.microsoft.com/office/drawing/2014/main" id="{BA62994A-A842-4CBA-823F-945C4A69DE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27643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Kuvateksti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4661D2-7224-4F9A-B736-6C3E2C8B49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ots. perustyyl. napsautt.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95CB3B1-6F1A-48B6-8031-739C030E3F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3906EC43-8DA3-4D2C-B1A1-900BC852DD8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C7707861-BAA0-431C-A90F-41F924CEAA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0C840B81-A229-4825-8358-6C7DC58406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7BE06604-6EFC-4C20-8100-D09E7271D6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7979962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E5BD885-34A5-4BAF-9488-481A66963C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A8FCCCDA-8770-48F2-B414-6293146A6E9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420088B1-616C-438D-ABA1-E1A27A60DD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70A4C2E6-9B47-4747-BE74-A719F2B54F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93647CD2-7414-476C-88FC-3101EBA03A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3964736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>
            <a:extLst>
              <a:ext uri="{FF2B5EF4-FFF2-40B4-BE49-F238E27FC236}">
                <a16:creationId xmlns:a16="http://schemas.microsoft.com/office/drawing/2014/main" id="{8CF46460-F1E1-483B-ADAE-69E7D38074A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fi-FI"/>
              <a:t>Muokkaa ots. perustyyl. napsautt.</a:t>
            </a:r>
          </a:p>
        </p:txBody>
      </p:sp>
      <p:sp>
        <p:nvSpPr>
          <p:cNvPr id="3" name="Pystysuoran tekstin paikkamerkki 2">
            <a:extLst>
              <a:ext uri="{FF2B5EF4-FFF2-40B4-BE49-F238E27FC236}">
                <a16:creationId xmlns:a16="http://schemas.microsoft.com/office/drawing/2014/main" id="{75E51AFD-8413-4AF9-9B04-2675FA90451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3F7BE06B-364D-44D8-9C25-3041124131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4FDED13F-0612-4830-92E0-8263B3DEB3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2620DAD-B353-46F3-8289-ADEA010430B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9642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6AF7B15-CC6F-4818-BDEA-09B6BAD60E20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209800" y="2408064"/>
            <a:ext cx="7281950" cy="1388227"/>
          </a:xfrm>
          <a:prstGeom prst="rect">
            <a:avLst/>
          </a:prstGeom>
        </p:spPr>
        <p:txBody>
          <a:bodyPr anchor="b"/>
          <a:lstStyle>
            <a:lvl1pPr algn="ctr">
              <a:defRPr sz="36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9. Painonhallinta on osa kokonaisterveyttä</a:t>
            </a:r>
          </a:p>
        </p:txBody>
      </p:sp>
      <p:sp>
        <p:nvSpPr>
          <p:cNvPr id="3" name="Alaotsikko 2">
            <a:extLst>
              <a:ext uri="{FF2B5EF4-FFF2-40B4-BE49-F238E27FC236}">
                <a16:creationId xmlns:a16="http://schemas.microsoft.com/office/drawing/2014/main" id="{C1BD9A12-2AF8-4BEF-B06A-5540FA5874B8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4865716" y="4624506"/>
            <a:ext cx="1970117" cy="504449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dirty="0"/>
              <a:t>s. xx–xx 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EF3EB81D-F14F-4B75-85A9-0F4B273032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8D3323A6-7D91-481D-BEF8-0DA7A42743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BDDEC8CA-FA6F-4C48-AB70-B15789C8B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7A54338-2B0B-4DD6-BBC6-3D712C62E75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38906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637E8CB8-3982-4A8B-B232-06DC79A09C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1254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986487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>
            <a:extLst>
              <a:ext uri="{FF2B5EF4-FFF2-40B4-BE49-F238E27FC236}">
                <a16:creationId xmlns:a16="http://schemas.microsoft.com/office/drawing/2014/main" id="{38A35A6A-FE81-4DAE-B6E3-8DC038FD06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3" name="Alatunnisteen paikkamerkki 2">
            <a:extLst>
              <a:ext uri="{FF2B5EF4-FFF2-40B4-BE49-F238E27FC236}">
                <a16:creationId xmlns:a16="http://schemas.microsoft.com/office/drawing/2014/main" id="{B12D473B-A9B8-4172-80ED-3D28061A35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>
            <a:extLst>
              <a:ext uri="{FF2B5EF4-FFF2-40B4-BE49-F238E27FC236}">
                <a16:creationId xmlns:a16="http://schemas.microsoft.com/office/drawing/2014/main" id="{75E74F76-861F-4CE7-A4B8-766547C204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501624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02096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1_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539FB83-A6EF-4067-A915-F2D9CC5F30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590204"/>
            <a:ext cx="8297487" cy="748146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Päivämäärän paikkamerkki 2">
            <a:extLst>
              <a:ext uri="{FF2B5EF4-FFF2-40B4-BE49-F238E27FC236}">
                <a16:creationId xmlns:a16="http://schemas.microsoft.com/office/drawing/2014/main" id="{C8DAB12D-A851-48BC-B768-7E2AD1C41F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4" name="Alatunnisteen paikkamerkki 3">
            <a:extLst>
              <a:ext uri="{FF2B5EF4-FFF2-40B4-BE49-F238E27FC236}">
                <a16:creationId xmlns:a16="http://schemas.microsoft.com/office/drawing/2014/main" id="{AB8E6FBE-9391-43FB-BC33-14F53349A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>
            <a:extLst>
              <a:ext uri="{FF2B5EF4-FFF2-40B4-BE49-F238E27FC236}">
                <a16:creationId xmlns:a16="http://schemas.microsoft.com/office/drawing/2014/main" id="{ECEB088C-9649-40C9-9C0E-258DBF8EDC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09AC2636-DB6D-47DA-ABC0-06D566320A96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138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501DDCD-AC04-4793-BBF4-71867EA135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3BCCD30-1922-4578-AE6D-5B4F05A33C6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5D63FED2-242D-4FBE-B1E9-14956FB543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CA56EC18-1D6C-461F-B3E9-EE69AA41AE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663720B1-DD22-42DB-AE31-C462A1063A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DD3CB4E0-D0C5-405A-93AC-DCBC7F5784B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21015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EF23294-35CE-48A1-88F0-38A58D8EDE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14506"/>
            <a:ext cx="8530244" cy="707217"/>
          </a:xfrm>
          <a:prstGeom prst="rect">
            <a:avLst/>
          </a:prstGeom>
        </p:spPr>
        <p:txBody>
          <a:bodyPr/>
          <a:lstStyle>
            <a:lvl1pPr>
              <a:defRPr sz="3600" b="1">
                <a:solidFill>
                  <a:srgbClr val="F37D7D"/>
                </a:solidFill>
                <a:latin typeface="Cambria" panose="02040503050406030204" pitchFamily="18" charset="0"/>
                <a:ea typeface="Cambria" panose="02040503050406030204" pitchFamily="18" charset="0"/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779A6EB-3477-4ED6-A634-DE36267E155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9701211A-EC42-4309-A115-E20D1F5D393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253644" y="1822450"/>
            <a:ext cx="4114800" cy="4351338"/>
          </a:xfrm>
          <a:prstGeom prst="rect">
            <a:avLst/>
          </a:prstGeom>
        </p:spPr>
        <p:txBody>
          <a:bodyPr/>
          <a:lstStyle>
            <a:lvl1pPr>
              <a:buClr>
                <a:srgbClr val="F37D7D"/>
              </a:buClr>
              <a:defRPr sz="2400">
                <a:latin typeface="Cambria" panose="02040503050406030204" pitchFamily="18" charset="0"/>
                <a:ea typeface="Cambria" panose="02040503050406030204" pitchFamily="18" charset="0"/>
              </a:defRPr>
            </a:lvl1pPr>
            <a:lvl2pPr>
              <a:buClr>
                <a:srgbClr val="F37D7D"/>
              </a:buClr>
              <a:defRPr sz="2000">
                <a:latin typeface="Cambria" panose="02040503050406030204" pitchFamily="18" charset="0"/>
                <a:ea typeface="Cambria" panose="02040503050406030204" pitchFamily="18" charset="0"/>
              </a:defRPr>
            </a:lvl2pPr>
            <a:lvl3pPr>
              <a:buClr>
                <a:srgbClr val="F37D7D"/>
              </a:buClr>
              <a:defRPr sz="1800">
                <a:latin typeface="Cambria" panose="02040503050406030204" pitchFamily="18" charset="0"/>
                <a:ea typeface="Cambria" panose="02040503050406030204" pitchFamily="18" charset="0"/>
              </a:defRPr>
            </a:lvl3pPr>
            <a:lvl4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4pPr>
            <a:lvl5pPr>
              <a:buClr>
                <a:srgbClr val="F37D7D"/>
              </a:buClr>
              <a:defRPr sz="1600">
                <a:latin typeface="Cambria" panose="02040503050406030204" pitchFamily="18" charset="0"/>
                <a:ea typeface="Cambria" panose="02040503050406030204" pitchFamily="18" charset="0"/>
              </a:defRPr>
            </a:lvl5pPr>
          </a:lstStyle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095839E9-D083-4236-9BDE-D6B72C5EA0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70456637-770C-4C99-B82F-C1398D46E1D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AB287A58-A86A-493A-ACE8-7F12E63123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4A18D34D-A3B5-4A18-952D-CE4E16D3F3B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29567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545388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uvateksti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CCF2C8CD-24F2-41D7-9240-6752546EE6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989215"/>
          </a:xfrm>
          <a:prstGeom prst="rect">
            <a:avLst/>
          </a:prstGeom>
        </p:spPr>
        <p:txBody>
          <a:bodyPr anchor="b"/>
          <a:lstStyle>
            <a:lvl1pPr>
              <a:defRPr sz="2800" b="1">
                <a:solidFill>
                  <a:srgbClr val="F37D7D"/>
                </a:solidFill>
              </a:defRPr>
            </a:lvl1pPr>
          </a:lstStyle>
          <a:p>
            <a:r>
              <a:rPr lang="fi-FI" dirty="0"/>
              <a:t>Muokkaa </a:t>
            </a:r>
            <a:r>
              <a:rPr lang="fi-FI" dirty="0" err="1"/>
              <a:t>ots</a:t>
            </a:r>
            <a:r>
              <a:rPr lang="fi-FI" dirty="0"/>
              <a:t>. </a:t>
            </a:r>
            <a:r>
              <a:rPr lang="fi-FI" dirty="0" err="1"/>
              <a:t>perustyyl</a:t>
            </a:r>
            <a:r>
              <a:rPr lang="fi-FI" dirty="0"/>
              <a:t>. </a:t>
            </a:r>
            <a:r>
              <a:rPr lang="fi-FI" dirty="0" err="1"/>
              <a:t>napsautt</a:t>
            </a:r>
            <a:r>
              <a:rPr lang="fi-FI" dirty="0"/>
              <a:t>.</a:t>
            </a:r>
          </a:p>
        </p:txBody>
      </p:sp>
      <p:sp>
        <p:nvSpPr>
          <p:cNvPr id="3" name="Kuvan paikkamerkki 2">
            <a:extLst>
              <a:ext uri="{FF2B5EF4-FFF2-40B4-BE49-F238E27FC236}">
                <a16:creationId xmlns:a16="http://schemas.microsoft.com/office/drawing/2014/main" id="{B164A279-E548-48E7-9CD9-97733A91C550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712422"/>
            <a:ext cx="6172200" cy="414862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>
            <a:extLst>
              <a:ext uri="{FF2B5EF4-FFF2-40B4-BE49-F238E27FC236}">
                <a16:creationId xmlns:a16="http://schemas.microsoft.com/office/drawing/2014/main" id="{E5EF0974-CE96-4EDA-B09F-55E616CE10C9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1712422"/>
            <a:ext cx="3932237" cy="4156566"/>
          </a:xfrm>
          <a:prstGeom prst="rect">
            <a:avLst/>
          </a:prstGeom>
        </p:spPr>
        <p:txBody>
          <a:bodyPr/>
          <a:lstStyle>
            <a:lvl1pPr marL="0" indent="0">
              <a:buClr>
                <a:srgbClr val="F37D7D"/>
              </a:buClr>
              <a:buFont typeface="Arial" panose="020B0604020202020204" pitchFamily="34" charset="0"/>
              <a:buChar char="•"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dirty="0"/>
              <a:t> Muokkaa tekstin perustyylejä napsauttamalla</a:t>
            </a:r>
          </a:p>
        </p:txBody>
      </p:sp>
      <p:sp>
        <p:nvSpPr>
          <p:cNvPr id="5" name="Päivämäärän paikkamerkki 4">
            <a:extLst>
              <a:ext uri="{FF2B5EF4-FFF2-40B4-BE49-F238E27FC236}">
                <a16:creationId xmlns:a16="http://schemas.microsoft.com/office/drawing/2014/main" id="{FFA1213A-E730-40E5-A4FE-320D239737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64331F-21CE-4DED-BEFB-2B09E2366F59}" type="datetimeFigureOut">
              <a:rPr lang="fi-FI" smtClean="0"/>
              <a:t>10.2.2022</a:t>
            </a:fld>
            <a:endParaRPr lang="fi-FI"/>
          </a:p>
        </p:txBody>
      </p:sp>
      <p:sp>
        <p:nvSpPr>
          <p:cNvPr id="6" name="Alatunnisteen paikkamerkki 5">
            <a:extLst>
              <a:ext uri="{FF2B5EF4-FFF2-40B4-BE49-F238E27FC236}">
                <a16:creationId xmlns:a16="http://schemas.microsoft.com/office/drawing/2014/main" id="{570BA50D-0409-4907-83D3-527079E034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>
            <a:extLst>
              <a:ext uri="{FF2B5EF4-FFF2-40B4-BE49-F238E27FC236}">
                <a16:creationId xmlns:a16="http://schemas.microsoft.com/office/drawing/2014/main" id="{D5B8E45A-2E55-4D53-A669-37B0BC2AE8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99B51B2-0609-401D-B546-AAB1E0AB521B}" type="slidenum">
              <a:rPr lang="fi-FI" smtClean="0"/>
              <a:t>‹#›</a:t>
            </a:fld>
            <a:endParaRPr lang="fi-FI"/>
          </a:p>
        </p:txBody>
      </p:sp>
      <p:pic>
        <p:nvPicPr>
          <p:cNvPr id="8" name="Kuva 7">
            <a:extLst>
              <a:ext uri="{FF2B5EF4-FFF2-40B4-BE49-F238E27FC236}">
                <a16:creationId xmlns:a16="http://schemas.microsoft.com/office/drawing/2014/main" id="{91B868B3-683A-484A-9237-1F759270198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296315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28017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äivämäärän paikkamerkki 3">
            <a:extLst>
              <a:ext uri="{FF2B5EF4-FFF2-40B4-BE49-F238E27FC236}">
                <a16:creationId xmlns:a16="http://schemas.microsoft.com/office/drawing/2014/main" id="{76EA86A2-B0D6-434B-B28F-88F4176A31B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4364331F-21CE-4DED-BEFB-2B09E2366F59}" type="datetimeFigureOut">
              <a:rPr lang="fi-FI" smtClean="0"/>
              <a:pPr/>
              <a:t>10.2.2022</a:t>
            </a:fld>
            <a:endParaRPr lang="fi-FI"/>
          </a:p>
        </p:txBody>
      </p:sp>
      <p:sp>
        <p:nvSpPr>
          <p:cNvPr id="5" name="Alatunnisteen paikkamerkki 4">
            <a:extLst>
              <a:ext uri="{FF2B5EF4-FFF2-40B4-BE49-F238E27FC236}">
                <a16:creationId xmlns:a16="http://schemas.microsoft.com/office/drawing/2014/main" id="{E5AC0CC5-903F-4B16-88E5-B9B8B16F1E7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endParaRPr lang="fi-FI"/>
          </a:p>
        </p:txBody>
      </p:sp>
      <p:sp>
        <p:nvSpPr>
          <p:cNvPr id="6" name="Dian numeron paikkamerkki 5">
            <a:extLst>
              <a:ext uri="{FF2B5EF4-FFF2-40B4-BE49-F238E27FC236}">
                <a16:creationId xmlns:a16="http://schemas.microsoft.com/office/drawing/2014/main" id="{A6B2E57A-AC33-4A63-9BAB-311723DD386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F99B51B2-0609-401D-B546-AAB1E0AB521B}" type="slidenum">
              <a:rPr lang="fi-FI" smtClean="0"/>
              <a:pPr/>
              <a:t>‹#›</a:t>
            </a:fld>
            <a:endParaRPr lang="fi-FI"/>
          </a:p>
        </p:txBody>
      </p:sp>
      <p:pic>
        <p:nvPicPr>
          <p:cNvPr id="12" name="Kuva 11">
            <a:extLst>
              <a:ext uri="{FF2B5EF4-FFF2-40B4-BE49-F238E27FC236}">
                <a16:creationId xmlns:a16="http://schemas.microsoft.com/office/drawing/2014/main" id="{30F1F6E2-BBDF-4D87-93F9-429A3743EC82}"/>
              </a:ext>
            </a:extLst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0062361" y="-16625"/>
            <a:ext cx="2137417" cy="17062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313449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5" r:id="rId3"/>
    <p:sldLayoutId id="2147483660" r:id="rId4"/>
    <p:sldLayoutId id="2147483654" r:id="rId5"/>
    <p:sldLayoutId id="2147483661" r:id="rId6"/>
    <p:sldLayoutId id="2147483650" r:id="rId7"/>
    <p:sldLayoutId id="2147483652" r:id="rId8"/>
    <p:sldLayoutId id="2147483657" r:id="rId9"/>
    <p:sldLayoutId id="2147483653" r:id="rId10"/>
    <p:sldLayoutId id="2147483656" r:id="rId11"/>
    <p:sldLayoutId id="2147483658" r:id="rId12"/>
    <p:sldLayoutId id="2147483659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uva 3" descr="Kuva, joka sisältää kohteen henkilö, sisä&#10;&#10;Kuvaus luotu automaattisesti">
            <a:extLst>
              <a:ext uri="{FF2B5EF4-FFF2-40B4-BE49-F238E27FC236}">
                <a16:creationId xmlns:a16="http://schemas.microsoft.com/office/drawing/2014/main" id="{1BC7DF4D-8EE3-43F5-A8B8-CD915559181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73" y="-225646"/>
            <a:ext cx="12192000" cy="8128000"/>
          </a:xfrm>
          <a:prstGeom prst="rect">
            <a:avLst/>
          </a:prstGeom>
        </p:spPr>
      </p:pic>
      <p:sp>
        <p:nvSpPr>
          <p:cNvPr id="21" name="Suorakulmio: Vastakkaiset kulmat pyöristetty 20">
            <a:extLst>
              <a:ext uri="{FF2B5EF4-FFF2-40B4-BE49-F238E27FC236}">
                <a16:creationId xmlns:a16="http://schemas.microsoft.com/office/drawing/2014/main" id="{38FCEC07-333C-4D97-8FD0-A5C6A32E3CB9}"/>
              </a:ext>
            </a:extLst>
          </p:cNvPr>
          <p:cNvSpPr/>
          <p:nvPr/>
        </p:nvSpPr>
        <p:spPr>
          <a:xfrm>
            <a:off x="-308344" y="3944112"/>
            <a:ext cx="4101509" cy="1605645"/>
          </a:xfrm>
          <a:prstGeom prst="round2DiagRect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pic>
        <p:nvPicPr>
          <p:cNvPr id="10" name="Kuva 9">
            <a:extLst>
              <a:ext uri="{FF2B5EF4-FFF2-40B4-BE49-F238E27FC236}">
                <a16:creationId xmlns:a16="http://schemas.microsoft.com/office/drawing/2014/main" id="{6B049331-77CA-4C15-8C6B-1374D0A0332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9195808" y="-16779"/>
            <a:ext cx="2985819" cy="2383541"/>
          </a:xfrm>
          <a:prstGeom prst="rect">
            <a:avLst/>
          </a:prstGeom>
        </p:spPr>
      </p:pic>
      <p:sp>
        <p:nvSpPr>
          <p:cNvPr id="18" name="Tekstiruutu 17">
            <a:extLst>
              <a:ext uri="{FF2B5EF4-FFF2-40B4-BE49-F238E27FC236}">
                <a16:creationId xmlns:a16="http://schemas.microsoft.com/office/drawing/2014/main" id="{0E84BF11-22B3-430E-9C26-C294FAF8BACC}"/>
              </a:ext>
            </a:extLst>
          </p:cNvPr>
          <p:cNvSpPr txBox="1"/>
          <p:nvPr/>
        </p:nvSpPr>
        <p:spPr>
          <a:xfrm>
            <a:off x="470492" y="4092476"/>
            <a:ext cx="4101509" cy="18774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fi-FI" sz="3200" b="1" dirty="0">
                <a:solidFill>
                  <a:schemeClr val="bg1"/>
                </a:solidFill>
                <a:latin typeface="+mj-lt"/>
              </a:rPr>
              <a:t>11. Toiminnalliset riippuvuudet</a:t>
            </a:r>
            <a:br>
              <a:rPr lang="fi-FI" sz="3200" b="1" dirty="0">
                <a:solidFill>
                  <a:schemeClr val="bg1"/>
                </a:solidFill>
              </a:rPr>
            </a:br>
            <a:r>
              <a:rPr lang="fi-FI" sz="1600" dirty="0">
                <a:solidFill>
                  <a:schemeClr val="bg1"/>
                </a:solidFill>
              </a:rPr>
              <a:t>s. 151-159</a:t>
            </a:r>
          </a:p>
          <a:p>
            <a:r>
              <a:rPr lang="fi-FI" sz="3600" dirty="0">
                <a:solidFill>
                  <a:schemeClr val="bg1"/>
                </a:solidFill>
              </a:rPr>
              <a:t> </a:t>
            </a:r>
            <a:endParaRPr lang="fi-FI" sz="3200" dirty="0"/>
          </a:p>
        </p:txBody>
      </p:sp>
      <p:sp>
        <p:nvSpPr>
          <p:cNvPr id="16" name="Suorakulmio: Vastakkaiset kulmat pyöristetty 15">
            <a:extLst>
              <a:ext uri="{FF2B5EF4-FFF2-40B4-BE49-F238E27FC236}">
                <a16:creationId xmlns:a16="http://schemas.microsoft.com/office/drawing/2014/main" id="{72368B97-E7C4-4FAB-8C64-799FB814EC69}"/>
              </a:ext>
            </a:extLst>
          </p:cNvPr>
          <p:cNvSpPr/>
          <p:nvPr/>
        </p:nvSpPr>
        <p:spPr>
          <a:xfrm>
            <a:off x="-925033" y="4890977"/>
            <a:ext cx="45719" cy="50943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3545354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/>
              <a:t>Ryhmätyöskentelyn jatko-osuus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altLang="fi-FI" dirty="0"/>
              <a:t>Tutustukaa oppikirjassa oleviin laatikoihin:</a:t>
            </a:r>
          </a:p>
          <a:p>
            <a:pPr lvl="1"/>
            <a:r>
              <a:rPr lang="fi-FI" altLang="fi-FI" dirty="0"/>
              <a:t> </a:t>
            </a:r>
            <a:r>
              <a:rPr lang="fi-FI" altLang="fi-FI" i="1" dirty="0"/>
              <a:t>Nettiriippuvuuden oireita</a:t>
            </a:r>
          </a:p>
          <a:p>
            <a:pPr lvl="1"/>
            <a:r>
              <a:rPr lang="fi-FI" altLang="fi-FI" i="1" dirty="0"/>
              <a:t>Ohjeita someriippuvuuden tarkkailuun</a:t>
            </a:r>
            <a:r>
              <a:rPr lang="fi-FI" altLang="fi-FI" dirty="0"/>
              <a:t> </a:t>
            </a:r>
          </a:p>
          <a:p>
            <a:pPr lvl="1"/>
            <a:r>
              <a:rPr lang="fi-FI" altLang="fi-FI" i="1" dirty="0"/>
              <a:t>Viihdepelaamisen arviointi</a:t>
            </a:r>
          </a:p>
          <a:p>
            <a:pPr lvl="1"/>
            <a:r>
              <a:rPr lang="fi-FI" altLang="fi-FI" i="1" dirty="0"/>
              <a:t>Keinoja netinkäytön ja pelaamisen hallintaan</a:t>
            </a:r>
            <a:r>
              <a:rPr lang="fi-FI" altLang="fi-FI" dirty="0"/>
              <a:t>  </a:t>
            </a:r>
          </a:p>
          <a:p>
            <a:r>
              <a:rPr lang="fi-FI" altLang="fi-FI" dirty="0"/>
              <a:t>Arvioikaa tämänkaltaisten ohjeisen vaikuttavuutta.</a:t>
            </a:r>
          </a:p>
          <a:p>
            <a:r>
              <a:rPr lang="fi-FI" altLang="fi-FI" dirty="0"/>
              <a:t>Arvioikaa, mitkä ovat itsellenne käyttökelpoisia ohjeita.  </a:t>
            </a:r>
          </a:p>
        </p:txBody>
      </p:sp>
    </p:spTree>
    <p:extLst>
      <p:ext uri="{BB962C8B-B14F-4D97-AF65-F5344CB8AC3E}">
        <p14:creationId xmlns:p14="http://schemas.microsoft.com/office/powerpoint/2010/main" val="52413554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648700" y="2378075"/>
            <a:ext cx="3371850" cy="2927350"/>
          </a:xfrm>
          <a:ln>
            <a:solidFill>
              <a:srgbClr val="F37D7D"/>
            </a:solidFill>
            <a:prstDash val="dash"/>
          </a:ln>
        </p:spPr>
        <p:txBody>
          <a:bodyPr/>
          <a:lstStyle/>
          <a:p>
            <a:pPr marL="0" indent="0">
              <a:buNone/>
            </a:pPr>
            <a:r>
              <a:rPr lang="fi-FI" altLang="fi-FI" sz="2000" dirty="0"/>
              <a:t>Tutki oppikirjan tilastoa  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sz="1800" dirty="0"/>
              <a:t>Vertaile tuloksia eri kouluasteiden ja -muotojen välillä.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sz="1800" dirty="0"/>
              <a:t>Vertaile kahden eri vastausvuoden tuloksia.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sz="1800" dirty="0"/>
              <a:t>Vertaile eroja tuloksissa sukupuolten välillä. </a:t>
            </a:r>
          </a:p>
        </p:txBody>
      </p:sp>
      <p:pic>
        <p:nvPicPr>
          <p:cNvPr id="7" name="Kuva 6">
            <a:extLst>
              <a:ext uri="{FF2B5EF4-FFF2-40B4-BE49-F238E27FC236}">
                <a16:creationId xmlns:a16="http://schemas.microsoft.com/office/drawing/2014/main" id="{BFBB9A15-DFF5-470F-A067-4C06314BA3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9399" y="1038225"/>
            <a:ext cx="8045450" cy="4267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8811648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Tehtävä oppikirjasta: tehkää kysely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marL="457200" indent="-457200">
              <a:buFont typeface="+mj-lt"/>
              <a:buAutoNum type="alphaLcPeriod"/>
            </a:pPr>
            <a:r>
              <a:rPr lang="fi-FI" altLang="fi-FI" dirty="0"/>
              <a:t>Tutustukaa oppikirjan tehtäväosiossa oleviin Kouluterveyskyselyn tuloksiin. Tehkää vastaavat kyselyt omassa ryhmässänne.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/>
              <a:t>Laatikaa tuloksista </a:t>
            </a:r>
            <a:r>
              <a:rPr lang="fi-FI" altLang="fi-FI" dirty="0" err="1"/>
              <a:t>graafit</a:t>
            </a:r>
            <a:r>
              <a:rPr lang="fi-FI" altLang="fi-FI" dirty="0"/>
              <a:t>, joissa näkyy rinnakkain ryhmänne tulos ja Kouluterveyskyselyn tulos. Vertailkaa tuloksia.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/>
              <a:t>Analysoikaa, millaiset tekijät vaikuttavat tuloksiin.</a:t>
            </a:r>
          </a:p>
          <a:p>
            <a:pPr marL="457200" indent="-457200">
              <a:buFont typeface="+mj-lt"/>
              <a:buAutoNum type="alphaLcPeriod"/>
            </a:pPr>
            <a:r>
              <a:rPr lang="fi-FI" altLang="fi-FI" dirty="0"/>
              <a:t>Arvioikaa tuloksia terveyden kannalta. </a:t>
            </a:r>
          </a:p>
        </p:txBody>
      </p:sp>
    </p:spTree>
    <p:extLst>
      <p:ext uri="{BB962C8B-B14F-4D97-AF65-F5344CB8AC3E}">
        <p14:creationId xmlns:p14="http://schemas.microsoft.com/office/powerpoint/2010/main" val="42014485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 dirty="0"/>
              <a:t>Peliriippuvuus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819900" cy="4351338"/>
          </a:xfrm>
        </p:spPr>
        <p:txBody>
          <a:bodyPr/>
          <a:lstStyle/>
          <a:p>
            <a:r>
              <a:rPr lang="fi-FI" altLang="fi-FI" dirty="0"/>
              <a:t>lisätty kansainväliseen tautiluokitukseen</a:t>
            </a:r>
          </a:p>
          <a:p>
            <a:r>
              <a:rPr lang="fi-FI" altLang="fi-FI" dirty="0"/>
              <a:t>rahapeliongelma jaetaan vaikeusasteen mukaisesti pelihimoon ja rahapeliriippuvuuteen</a:t>
            </a:r>
          </a:p>
          <a:p>
            <a:r>
              <a:rPr lang="fi-FI" altLang="fi-FI" dirty="0"/>
              <a:t>Selvitä oppikirjan avulla niiden määritelmät.</a:t>
            </a:r>
          </a:p>
        </p:txBody>
      </p:sp>
      <p:pic>
        <p:nvPicPr>
          <p:cNvPr id="4" name="Kuva 3" descr="Kuva, joka sisältää kohteen henkilö, sisä, pelikone, sisäkatto&#10;&#10;Kuvaus luotu automaattisesti">
            <a:extLst>
              <a:ext uri="{FF2B5EF4-FFF2-40B4-BE49-F238E27FC236}">
                <a16:creationId xmlns:a16="http://schemas.microsoft.com/office/drawing/2014/main" id="{EDC9B449-0F37-4489-B522-9C44AFF37CF1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67" r="39374"/>
          <a:stretch/>
        </p:blipFill>
        <p:spPr>
          <a:xfrm>
            <a:off x="8505826" y="2072506"/>
            <a:ext cx="3248024" cy="38314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05906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58999" y="342834"/>
            <a:ext cx="8006542" cy="648394"/>
          </a:xfrm>
        </p:spPr>
        <p:txBody>
          <a:bodyPr/>
          <a:lstStyle/>
          <a:p>
            <a:r>
              <a:rPr lang="fi-FI" dirty="0"/>
              <a:t>Toiminnallisten riippuvuuksien keskeisiä tarkastelunäkökulmia</a:t>
            </a:r>
            <a:r>
              <a:rPr lang="fi-FI" sz="2400" dirty="0">
                <a:latin typeface="Chaparral Pro" pitchFamily="18"/>
              </a:rPr>
              <a:t>	</a:t>
            </a:r>
            <a:r>
              <a:rPr lang="fi-FI" sz="1800" dirty="0">
                <a:latin typeface="Chaparral Pro" pitchFamily="18"/>
              </a:rPr>
              <a:t>	</a:t>
            </a:r>
            <a:br>
              <a:rPr lang="fi-FI" sz="1800" dirty="0">
                <a:latin typeface="Chaparral Pro" pitchFamily="18"/>
              </a:rPr>
            </a:br>
            <a:br>
              <a:rPr lang="fi-FI" sz="1800" dirty="0"/>
            </a:br>
            <a:r>
              <a:rPr lang="fi-FI" sz="1800" dirty="0"/>
              <a:t> </a:t>
            </a: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25674" y="1750470"/>
            <a:ext cx="5950908" cy="4351338"/>
          </a:xfrm>
        </p:spPr>
        <p:txBody>
          <a:bodyPr/>
          <a:lstStyle/>
          <a:p>
            <a:pPr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sz="2000" dirty="0"/>
              <a:t>toiminnallinen riippuvuus käsitteenä</a:t>
            </a:r>
          </a:p>
          <a:p>
            <a:pPr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sz="2000" dirty="0"/>
              <a:t>syitä netti-, some- ja peliriippuvuuden arvioituun yleistymiseen</a:t>
            </a:r>
          </a:p>
          <a:p>
            <a:pPr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sz="2000" dirty="0"/>
              <a:t>riippuvuuden syntyyn vaikuttavia tekijöitä 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dirty="0"/>
              <a:t>neurobiologiset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dirty="0"/>
              <a:t>yksilöstä johtuvat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dirty="0"/>
              <a:t>netin, pelin ominaisuuksista johtuvat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dirty="0"/>
              <a:t>muut</a:t>
            </a:r>
          </a:p>
          <a:p>
            <a:pPr>
              <a:lnSpc>
                <a:spcPct val="100000"/>
              </a:lnSpc>
              <a:buFont typeface="Arial" pitchFamily="34"/>
              <a:buChar char="•"/>
              <a:defRPr/>
            </a:pPr>
            <a:r>
              <a:rPr lang="fi-FI" sz="2000" dirty="0"/>
              <a:t>riippuvuuden tunnistaminen</a:t>
            </a:r>
          </a:p>
          <a:p>
            <a:pPr lvl="1">
              <a:lnSpc>
                <a:spcPct val="100000"/>
              </a:lnSpc>
              <a:buFont typeface="Arial" pitchFamily="34"/>
              <a:buChar char="•"/>
              <a:defRPr/>
            </a:pPr>
            <a:endParaRPr lang="fi-FI" sz="1800" dirty="0">
              <a:latin typeface="Chaparral Pro" pitchFamily="18"/>
            </a:endParaRPr>
          </a:p>
          <a:p>
            <a:pPr>
              <a:lnSpc>
                <a:spcPct val="100000"/>
              </a:lnSpc>
              <a:buFont typeface="Arial" pitchFamily="34"/>
              <a:buChar char="•"/>
              <a:defRPr/>
            </a:pPr>
            <a:endParaRPr lang="fi-FI" sz="1800" dirty="0"/>
          </a:p>
        </p:txBody>
      </p:sp>
      <p:sp>
        <p:nvSpPr>
          <p:cNvPr id="4" name="Sisällön paikkamerkki 2">
            <a:extLst>
              <a:ext uri="{FF2B5EF4-FFF2-40B4-BE49-F238E27FC236}">
                <a16:creationId xmlns:a16="http://schemas.microsoft.com/office/drawing/2014/main" id="{1342357F-6C73-D646-BFF2-0FEE3435C98E}"/>
              </a:ext>
            </a:extLst>
          </p:cNvPr>
          <p:cNvSpPr txBox="1">
            <a:spLocks/>
          </p:cNvSpPr>
          <p:nvPr/>
        </p:nvSpPr>
        <p:spPr>
          <a:xfrm>
            <a:off x="7122092" y="1750470"/>
            <a:ext cx="4869884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F37D7D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D7D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D7D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D7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F37D7D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Cambria" panose="02040503050406030204" pitchFamily="18" charset="0"/>
                <a:ea typeface="Cambria" panose="02040503050406030204" pitchFamily="18" charset="0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</a:pPr>
            <a:r>
              <a:rPr lang="fi-FI" altLang="fi-FI" sz="2000" dirty="0"/>
              <a:t>riippuvuuden vaikutuksia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yksilö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yhteisö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yhteiskunta</a:t>
            </a:r>
          </a:p>
          <a:p>
            <a:pPr>
              <a:lnSpc>
                <a:spcPct val="100000"/>
              </a:lnSpc>
            </a:pPr>
            <a:r>
              <a:rPr lang="fi-FI" altLang="fi-FI" sz="2000" dirty="0"/>
              <a:t>hoito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muodot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onnistumisen arviointi</a:t>
            </a:r>
          </a:p>
          <a:p>
            <a:pPr>
              <a:lnSpc>
                <a:spcPct val="100000"/>
              </a:lnSpc>
            </a:pPr>
            <a:r>
              <a:rPr lang="fi-FI" altLang="fi-FI" sz="2000" dirty="0"/>
              <a:t>ehkäisykeinoja 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yksilö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yhteisö </a:t>
            </a:r>
          </a:p>
          <a:p>
            <a:pPr lvl="1">
              <a:lnSpc>
                <a:spcPct val="100000"/>
              </a:lnSpc>
            </a:pPr>
            <a:r>
              <a:rPr lang="fi-FI" altLang="fi-FI" dirty="0"/>
              <a:t>yhteiskunta</a:t>
            </a:r>
          </a:p>
          <a:p>
            <a:pPr>
              <a:lnSpc>
                <a:spcPct val="100000"/>
              </a:lnSpc>
            </a:pPr>
            <a:endParaRPr lang="fi-FI" altLang="fi-FI" sz="2000" dirty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4978937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Tavoitteet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dirty="0"/>
              <a:t>tietää, mitkä ovat keskeisiä toiminnallisia riippuvuuksia</a:t>
            </a:r>
          </a:p>
          <a:p>
            <a:r>
              <a:rPr lang="fi-FI" dirty="0"/>
              <a:t>osata eritellä toiminnallisten riippuvuuksien syntyyn vaikuttavia tekijöitä</a:t>
            </a:r>
          </a:p>
          <a:p>
            <a:r>
              <a:rPr lang="fi-FI" dirty="0"/>
              <a:t>osata analysoida toiminnallisten riippuvuuksien haittoja</a:t>
            </a:r>
          </a:p>
          <a:p>
            <a:r>
              <a:rPr lang="fi-FI" dirty="0"/>
              <a:t>pohtia keinoja toiminnallisten riippuvuuksien ehkäisemiseksi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707164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>
            <a:extLst>
              <a:ext uri="{FF2B5EF4-FFF2-40B4-BE49-F238E27FC236}">
                <a16:creationId xmlns:a16="http://schemas.microsoft.com/office/drawing/2014/main" id="{EB4E28FF-90E9-5D49-8E65-87FC0B770D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3242" y="1262062"/>
            <a:ext cx="7124700" cy="433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uorakulmio 3">
            <a:extLst>
              <a:ext uri="{FF2B5EF4-FFF2-40B4-BE49-F238E27FC236}">
                <a16:creationId xmlns:a16="http://schemas.microsoft.com/office/drawing/2014/main" id="{A87FAAC4-8237-474E-B2FA-68ED627BC780}"/>
              </a:ext>
            </a:extLst>
          </p:cNvPr>
          <p:cNvSpPr/>
          <p:nvPr/>
        </p:nvSpPr>
        <p:spPr>
          <a:xfrm>
            <a:off x="7800596" y="4162990"/>
            <a:ext cx="3078162" cy="1230313"/>
          </a:xfrm>
          <a:prstGeom prst="rect">
            <a:avLst/>
          </a:prstGeom>
          <a:solidFill>
            <a:srgbClr val="F37D7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kern="0" dirty="0">
                <a:solidFill>
                  <a:schemeClr val="bg1"/>
                </a:solidFill>
                <a:latin typeface="Cambria" panose="02040503050406030204" pitchFamily="18" charset="0"/>
              </a:rPr>
              <a:t>Ota kantaa väitteeseen: </a:t>
            </a:r>
          </a:p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 sz="1800" b="0" i="0" u="none" strike="noStrike" kern="0" cap="none" spc="0" baseline="0">
                <a:solidFill>
                  <a:srgbClr val="000000"/>
                </a:solidFill>
                <a:uFillTx/>
              </a:defRPr>
            </a:pPr>
            <a:r>
              <a:rPr lang="fi-FI" kern="0" dirty="0">
                <a:solidFill>
                  <a:schemeClr val="bg1"/>
                </a:solidFill>
                <a:latin typeface="Cambria" panose="02040503050406030204" pitchFamily="18" charset="0"/>
              </a:rPr>
              <a:t>Puhelin haittaa kanssakäymistä erilaisissa sosiaalisissa tilanteissa.</a:t>
            </a:r>
          </a:p>
        </p:txBody>
      </p:sp>
    </p:spTree>
    <p:extLst>
      <p:ext uri="{BB962C8B-B14F-4D97-AF65-F5344CB8AC3E}">
        <p14:creationId xmlns:p14="http://schemas.microsoft.com/office/powerpoint/2010/main" val="233698824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Toiminnalliset riippuvuudet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0726" y="1825625"/>
            <a:ext cx="7742129" cy="4351338"/>
          </a:xfrm>
        </p:spPr>
        <p:txBody>
          <a:bodyPr/>
          <a:lstStyle/>
          <a:p>
            <a:r>
              <a:rPr lang="fi-FI" dirty="0"/>
              <a:t>Millaisia toiminnallisia riippuvuuksia oppikirjassa mainitaan? </a:t>
            </a:r>
          </a:p>
          <a:p>
            <a:r>
              <a:rPr lang="fi-FI" dirty="0"/>
              <a:t>Mitä muita toiminnallisia riippuvuuksia tiedät? </a:t>
            </a:r>
          </a:p>
        </p:txBody>
      </p:sp>
    </p:spTree>
    <p:extLst>
      <p:ext uri="{BB962C8B-B14F-4D97-AF65-F5344CB8AC3E}">
        <p14:creationId xmlns:p14="http://schemas.microsoft.com/office/powerpoint/2010/main" val="4526316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Kokemuksia internetin hyödyistä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6562725" cy="4351338"/>
          </a:xfrm>
        </p:spPr>
        <p:txBody>
          <a:bodyPr/>
          <a:lstStyle/>
          <a:p>
            <a:r>
              <a:rPr lang="fi-FI" dirty="0"/>
              <a:t>Mitä hyötyä, iloa ja apua internetin käytöstä koette olevan? </a:t>
            </a:r>
          </a:p>
          <a:p>
            <a:r>
              <a:rPr lang="fi-FI" dirty="0"/>
              <a:t>Kirjatkaa ajatuksianne opettajan ohjeiden mukaisesti.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45992246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dirty="0"/>
              <a:t>Kokemuksia internetin haitoista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4234841" cy="4351338"/>
          </a:xfrm>
        </p:spPr>
        <p:txBody>
          <a:bodyPr/>
          <a:lstStyle/>
          <a:p>
            <a:r>
              <a:rPr lang="fi-FI" altLang="fi-FI" dirty="0">
                <a:ea typeface="Times New Roman" panose="02020603050405020304" pitchFamily="18" charset="0"/>
                <a:cs typeface="Arial" panose="020B0604020202020204" pitchFamily="34" charset="0"/>
              </a:rPr>
              <a:t>Mitä haittapuolia internetin käytöstä koette olevan? </a:t>
            </a:r>
            <a:endParaRPr lang="fi-FI" altLang="fi-FI" dirty="0"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r>
              <a:rPr lang="fi-FI" altLang="fi-FI" dirty="0">
                <a:ea typeface="Times New Roman" panose="02020603050405020304" pitchFamily="18" charset="0"/>
                <a:cs typeface="Arial" panose="020B0604020202020204" pitchFamily="34" charset="0"/>
              </a:rPr>
              <a:t>Kirjatkaa ajatuksianne opettajan ohjeiden mukaisesti. </a:t>
            </a:r>
          </a:p>
          <a:p>
            <a:endParaRPr lang="fi-FI" altLang="fi-FI" dirty="0">
              <a:latin typeface="Calibri" panose="020F0502020204030204" pitchFamily="34" charset="0"/>
            </a:endParaRPr>
          </a:p>
        </p:txBody>
      </p:sp>
      <p:pic>
        <p:nvPicPr>
          <p:cNvPr id="4" name="Picture 3" descr="A person lying in bed looking at a phone&#10;&#10;Description automatically generated with low confidence">
            <a:extLst>
              <a:ext uri="{FF2B5EF4-FFF2-40B4-BE49-F238E27FC236}">
                <a16:creationId xmlns:a16="http://schemas.microsoft.com/office/drawing/2014/main" id="{327154FA-8DA3-2F49-A853-C2326BC6BC1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33" r="34633"/>
          <a:stretch/>
        </p:blipFill>
        <p:spPr>
          <a:xfrm>
            <a:off x="8324012" y="-9728"/>
            <a:ext cx="3867988" cy="6419850"/>
          </a:xfrm>
          <a:prstGeom prst="rect">
            <a:avLst/>
          </a:prstGeom>
        </p:spPr>
      </p:pic>
      <p:pic>
        <p:nvPicPr>
          <p:cNvPr id="6" name="Kuva 5">
            <a:extLst>
              <a:ext uri="{FF2B5EF4-FFF2-40B4-BE49-F238E27FC236}">
                <a16:creationId xmlns:a16="http://schemas.microsoft.com/office/drawing/2014/main" id="{0821AACF-12B8-4864-9453-B05072A1496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" y="6319628"/>
            <a:ext cx="12190476" cy="952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21352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8"/>
            <a:ext cx="9182100" cy="647700"/>
          </a:xfrm>
        </p:spPr>
        <p:txBody>
          <a:bodyPr/>
          <a:lstStyle/>
          <a:p>
            <a:r>
              <a:rPr lang="fi-FI" dirty="0"/>
              <a:t>Internetin käytön myönteisiä vaikutuksia</a:t>
            </a:r>
            <a:br>
              <a:rPr lang="fi-FI" dirty="0"/>
            </a:br>
            <a:br>
              <a:rPr lang="fi-FI" dirty="0"/>
            </a:br>
            <a:endParaRPr lang="fi-FI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485900"/>
            <a:ext cx="10515600" cy="4691063"/>
          </a:xfrm>
        </p:spPr>
        <p:txBody>
          <a:bodyPr/>
          <a:lstStyle/>
          <a:p>
            <a:r>
              <a:rPr lang="fi-FI" altLang="fi-FI" dirty="0"/>
              <a:t>kontaktin ottamisen ja ihmissuhteiden luomisen helppous </a:t>
            </a:r>
          </a:p>
          <a:p>
            <a:r>
              <a:rPr lang="fi-FI" altLang="fi-FI" dirty="0"/>
              <a:t>anonyymiuden mahdollistama vaikeiden asioiden käsittely ja avun hakeminen </a:t>
            </a:r>
          </a:p>
          <a:p>
            <a:r>
              <a:rPr lang="fi-FI" altLang="fi-FI" dirty="0"/>
              <a:t>kehityksen kannalta myönteiset, merkitykselliset yhteisöt </a:t>
            </a:r>
          </a:p>
          <a:p>
            <a:r>
              <a:rPr lang="fi-FI" altLang="fi-FI" dirty="0"/>
              <a:t>kansainvälisyys</a:t>
            </a:r>
          </a:p>
          <a:p>
            <a:r>
              <a:rPr lang="fi-FI" altLang="fi-FI" dirty="0"/>
              <a:t>tiedon tuoreus </a:t>
            </a:r>
          </a:p>
          <a:p>
            <a:r>
              <a:rPr lang="fi-FI" altLang="fi-FI" dirty="0"/>
              <a:t>kriittisen arviointikyvyn kehittyminen </a:t>
            </a:r>
          </a:p>
          <a:p>
            <a:r>
              <a:rPr lang="fi-FI" altLang="fi-FI" dirty="0"/>
              <a:t>kommunikaatio- ja vuorovaikutustaitojen, kirjoitustaidon, materiaalin tuottamistaidon ja kielitaidon kehittyminen </a:t>
            </a:r>
          </a:p>
          <a:p>
            <a:r>
              <a:rPr lang="fi-FI" altLang="fi-FI" dirty="0"/>
              <a:t>uudenlaiset mahdollisuudet oppimiseen </a:t>
            </a:r>
          </a:p>
          <a:p>
            <a:r>
              <a:rPr lang="fi-FI" altLang="fi-FI" dirty="0"/>
              <a:t>lasten sosiaalisten suhteiden rikastuminen ja tasa-arvoisuus</a:t>
            </a:r>
          </a:p>
          <a:p>
            <a:endParaRPr lang="fi-FI" altLang="fi-FI" dirty="0"/>
          </a:p>
        </p:txBody>
      </p:sp>
    </p:spTree>
    <p:extLst>
      <p:ext uri="{BB962C8B-B14F-4D97-AF65-F5344CB8AC3E}">
        <p14:creationId xmlns:p14="http://schemas.microsoft.com/office/powerpoint/2010/main" val="102654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9909132" cy="648394"/>
          </a:xfrm>
        </p:spPr>
        <p:txBody>
          <a:bodyPr/>
          <a:lstStyle/>
          <a:p>
            <a:r>
              <a:rPr lang="fi-FI" altLang="fi-FI"/>
              <a:t>Internetin käytön kielteisiä vaikutuksia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identiteettiongelmat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kasvotusten tapahtuvasta sosiaalisesta vuorovaikutuksesta vetäytyminen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kehityksen kannalta kielteiset, ”pahat yhteisöt”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sensuroimattomuus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kehitykselle vahingolliset aineistot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esteettömyys vahingollisiin sisältöihin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sosiaaliset ongelmat, liikunnan vähyys, fyysiset vaivat, lihominen, unihäiriöt, väsymys ja levottomuus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hallitsematon käyttö, nettiriippuvuus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r>
              <a:rPr lang="fi-FI" dirty="0"/>
              <a:t>uusi ”kenttä” kiusaamiselle </a:t>
            </a:r>
          </a:p>
          <a:p>
            <a:pPr>
              <a:lnSpc>
                <a:spcPct val="80000"/>
              </a:lnSpc>
              <a:buFont typeface="Arial" pitchFamily="34"/>
              <a:buChar char="•"/>
              <a:defRPr/>
            </a:pPr>
            <a:endParaRPr lang="fi-FI" sz="1950" dirty="0"/>
          </a:p>
        </p:txBody>
      </p:sp>
    </p:spTree>
    <p:extLst>
      <p:ext uri="{BB962C8B-B14F-4D97-AF65-F5344CB8AC3E}">
        <p14:creationId xmlns:p14="http://schemas.microsoft.com/office/powerpoint/2010/main" val="123144504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4">
            <a:extLst>
              <a:ext uri="{FF2B5EF4-FFF2-40B4-BE49-F238E27FC236}">
                <a16:creationId xmlns:a16="http://schemas.microsoft.com/office/drawing/2014/main" id="{FE78DB75-43BE-4354-B7B7-E2CAE715E7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681037"/>
            <a:ext cx="8006542" cy="648394"/>
          </a:xfrm>
        </p:spPr>
        <p:txBody>
          <a:bodyPr/>
          <a:lstStyle/>
          <a:p>
            <a:r>
              <a:rPr lang="fi-FI" altLang="fi-FI"/>
              <a:t>Ryhmätyöskentely </a:t>
            </a:r>
            <a:endParaRPr lang="fi-FI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89C6E9E4-2410-480E-BC2E-EA82994DD68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fi-FI" altLang="fi-FI" dirty="0"/>
              <a:t>Työskennellään kolmen opiskelijan ryhmissä.</a:t>
            </a:r>
          </a:p>
          <a:p>
            <a:r>
              <a:rPr lang="fi-FI" altLang="fi-FI" dirty="0"/>
              <a:t>Yksi lukee oppikirjasta tekstin </a:t>
            </a:r>
            <a:r>
              <a:rPr lang="fi-FI" altLang="fi-FI" i="1" dirty="0"/>
              <a:t>Nettiriippuvuus on yleisimpiä toiminnallisia riippuvuuksia.</a:t>
            </a:r>
          </a:p>
          <a:p>
            <a:r>
              <a:rPr lang="fi-FI" altLang="fi-FI" dirty="0"/>
              <a:t>Toinen lukee oppikirjasta tekstin </a:t>
            </a:r>
            <a:r>
              <a:rPr lang="fi-FI" altLang="fi-FI" i="1" dirty="0"/>
              <a:t>Someriippuvuus on yksi nettiriippuvuuden muoto</a:t>
            </a:r>
            <a:r>
              <a:rPr lang="fi-FI" altLang="fi-FI" dirty="0"/>
              <a:t>. </a:t>
            </a:r>
          </a:p>
          <a:p>
            <a:r>
              <a:rPr lang="fi-FI" altLang="fi-FI" dirty="0"/>
              <a:t>Kolmas lukee oppikirjasta tekstin </a:t>
            </a:r>
            <a:r>
              <a:rPr lang="fi-FI" altLang="fi-FI" i="1" dirty="0"/>
              <a:t>Peliriippuvuus</a:t>
            </a:r>
            <a:r>
              <a:rPr lang="fi-FI" altLang="fi-FI" dirty="0"/>
              <a:t>.</a:t>
            </a:r>
          </a:p>
          <a:p>
            <a:r>
              <a:rPr lang="fi-FI" altLang="fi-FI" dirty="0"/>
              <a:t>Lukekaa vastuutekstinne ja tiivistäkää sen ydinasiat.</a:t>
            </a:r>
          </a:p>
          <a:p>
            <a:r>
              <a:rPr lang="fi-FI" altLang="fi-FI" dirty="0"/>
              <a:t>Kertokaa toinen toisilleen kokoamanne tiedot.</a:t>
            </a:r>
          </a:p>
        </p:txBody>
      </p:sp>
    </p:spTree>
    <p:extLst>
      <p:ext uri="{BB962C8B-B14F-4D97-AF65-F5344CB8AC3E}">
        <p14:creationId xmlns:p14="http://schemas.microsoft.com/office/powerpoint/2010/main" val="20536587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876</Words>
  <Application>Microsoft Office PowerPoint</Application>
  <PresentationFormat>Laajakuva</PresentationFormat>
  <Paragraphs>130</Paragraphs>
  <Slides>14</Slides>
  <Notes>13</Notes>
  <HiddenSlides>0</HiddenSlides>
  <MMClips>0</MMClips>
  <ScaleCrop>false</ScaleCrop>
  <HeadingPairs>
    <vt:vector size="6" baseType="variant">
      <vt:variant>
        <vt:lpstr>Käytetyt fontit</vt:lpstr>
      </vt:variant>
      <vt:variant>
        <vt:i4>7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14</vt:i4>
      </vt:variant>
    </vt:vector>
  </HeadingPairs>
  <TitlesOfParts>
    <vt:vector size="22" baseType="lpstr">
      <vt:lpstr>Arial</vt:lpstr>
      <vt:lpstr>Calibri</vt:lpstr>
      <vt:lpstr>Calibri Light</vt:lpstr>
      <vt:lpstr>Cambria</vt:lpstr>
      <vt:lpstr>Chaparral Pro</vt:lpstr>
      <vt:lpstr>Symbol</vt:lpstr>
      <vt:lpstr>WordVisi_MSFontService</vt:lpstr>
      <vt:lpstr>Office-teema</vt:lpstr>
      <vt:lpstr>PowerPoint-esitys</vt:lpstr>
      <vt:lpstr>Tavoitteet</vt:lpstr>
      <vt:lpstr>PowerPoint-esitys</vt:lpstr>
      <vt:lpstr>Toiminnalliset riippuvuudet</vt:lpstr>
      <vt:lpstr>Kokemuksia internetin hyödyistä</vt:lpstr>
      <vt:lpstr>Kokemuksia internetin haitoista</vt:lpstr>
      <vt:lpstr>Internetin käytön myönteisiä vaikutuksia  </vt:lpstr>
      <vt:lpstr>Internetin käytön kielteisiä vaikutuksia</vt:lpstr>
      <vt:lpstr>Ryhmätyöskentely </vt:lpstr>
      <vt:lpstr>Ryhmätyöskentelyn jatko-osuus</vt:lpstr>
      <vt:lpstr>PowerPoint-esitys</vt:lpstr>
      <vt:lpstr>Tehtävä oppikirjasta: tehkää kysely</vt:lpstr>
      <vt:lpstr>Peliriippuvuus </vt:lpstr>
      <vt:lpstr>Toiminnallisten riippuvuuksien keskeisiä tarkastelunäkökulmia    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Tiia Kähärä</dc:creator>
  <cp:lastModifiedBy>Tiia Kähärä</cp:lastModifiedBy>
  <cp:revision>25</cp:revision>
  <dcterms:created xsi:type="dcterms:W3CDTF">2021-01-17T13:48:37Z</dcterms:created>
  <dcterms:modified xsi:type="dcterms:W3CDTF">2022-02-10T08:37:33Z</dcterms:modified>
</cp:coreProperties>
</file>