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9" r:id="rId3"/>
    <p:sldId id="260" r:id="rId4"/>
    <p:sldId id="277" r:id="rId5"/>
    <p:sldId id="261" r:id="rId6"/>
    <p:sldId id="262" r:id="rId7"/>
    <p:sldId id="263" r:id="rId8"/>
    <p:sldId id="264" r:id="rId9"/>
    <p:sldId id="265" r:id="rId10"/>
    <p:sldId id="266" r:id="rId11"/>
    <p:sldId id="267" r:id="rId12"/>
    <p:sldId id="268" r:id="rId13"/>
    <p:sldId id="269" r:id="rId14"/>
    <p:sldId id="271" r:id="rId15"/>
    <p:sldId id="272" r:id="rId16"/>
    <p:sldId id="273" r:id="rId17"/>
    <p:sldId id="274" r:id="rId18"/>
    <p:sldId id="275" r:id="rId19"/>
    <p:sldId id="276" r:id="rId2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D7D"/>
    <a:srgbClr val="F3EAF0"/>
    <a:srgbClr val="0BB0BD"/>
    <a:srgbClr val="0CBCC8"/>
    <a:srgbClr val="0AA6B2"/>
    <a:srgbClr val="0A9F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8" autoAdjust="0"/>
    <p:restoredTop sz="82764"/>
  </p:normalViewPr>
  <p:slideViewPr>
    <p:cSldViewPr snapToGrid="0">
      <p:cViewPr varScale="1">
        <p:scale>
          <a:sx n="94" d="100"/>
          <a:sy n="94" d="100"/>
        </p:scale>
        <p:origin x="11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D8C6ED-7BB5-6243-8D7C-6DE4B5BEC724}" type="datetimeFigureOut">
              <a:rPr lang="fi-FI" smtClean="0"/>
              <a:t>8.2.2022</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A66684-74E2-024E-8732-016A4E9FFBAB}" type="slidenum">
              <a:rPr lang="fi-FI" smtClean="0"/>
              <a:t>‹#›</a:t>
            </a:fld>
            <a:endParaRPr lang="fi-FI"/>
          </a:p>
        </p:txBody>
      </p:sp>
    </p:spTree>
    <p:extLst>
      <p:ext uri="{BB962C8B-B14F-4D97-AF65-F5344CB8AC3E}">
        <p14:creationId xmlns:p14="http://schemas.microsoft.com/office/powerpoint/2010/main" val="531933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fi-FI" altLang="fi-FI" sz="1200" dirty="0">
                <a:solidFill>
                  <a:srgbClr val="000000"/>
                </a:solidFill>
              </a:rPr>
              <a:t>Työskentelyidea: Opiskelija voi esimerkiksi tuntityöskentelyssä tai läksynä täydentää näihin tavoitteisiin keskeiset sisällöt. </a:t>
            </a:r>
          </a:p>
          <a:p>
            <a:pPr eaLnBrk="1" hangingPunct="1"/>
            <a:r>
              <a:rPr lang="fi-FI" altLang="fi-FI" sz="1200" dirty="0">
                <a:solidFill>
                  <a:srgbClr val="000000"/>
                </a:solidFill>
              </a:rPr>
              <a:t>Digikirjassa on myös luvun lopussa Omat muistiinpanot –digitehtävät, johon opiskelija voi kirjata tavoitekohtaisesti luvun ydinsisällöt omiksi muistiinpanoiksi.</a:t>
            </a:r>
            <a:endParaRPr lang="fi-FI" altLang="fi-FI" dirty="0"/>
          </a:p>
        </p:txBody>
      </p:sp>
      <p:sp>
        <p:nvSpPr>
          <p:cNvPr id="4" name="Slide Number Placeholder 3"/>
          <p:cNvSpPr>
            <a:spLocks noGrp="1"/>
          </p:cNvSpPr>
          <p:nvPr>
            <p:ph type="sldNum" sz="quarter" idx="5"/>
          </p:nvPr>
        </p:nvSpPr>
        <p:spPr/>
        <p:txBody>
          <a:bodyPr/>
          <a:lstStyle/>
          <a:p>
            <a:fld id="{A9A66684-74E2-024E-8732-016A4E9FFBAB}" type="slidenum">
              <a:rPr lang="fi-FI" smtClean="0"/>
              <a:t>2</a:t>
            </a:fld>
            <a:endParaRPr lang="fi-FI"/>
          </a:p>
        </p:txBody>
      </p:sp>
    </p:spTree>
    <p:extLst>
      <p:ext uri="{BB962C8B-B14F-4D97-AF65-F5344CB8AC3E}">
        <p14:creationId xmlns:p14="http://schemas.microsoft.com/office/powerpoint/2010/main" val="2937439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fi-FI" altLang="fi-FI" sz="1200" dirty="0">
                <a:solidFill>
                  <a:srgbClr val="000000"/>
                </a:solidFill>
              </a:rPr>
              <a:t>Työskentelyidea: Diaa voi käyttää opetuspuheen tukena. Samalla työstetään oppikirjan tekstiä, jolloin se tulee jo oppitunnin aikana kertaalleen tutuksi. </a:t>
            </a:r>
            <a:endParaRPr lang="fi-FI" altLang="fi-FI" dirty="0"/>
          </a:p>
        </p:txBody>
      </p:sp>
      <p:sp>
        <p:nvSpPr>
          <p:cNvPr id="4" name="Slide Number Placeholder 3"/>
          <p:cNvSpPr>
            <a:spLocks noGrp="1"/>
          </p:cNvSpPr>
          <p:nvPr>
            <p:ph type="sldNum" sz="quarter" idx="5"/>
          </p:nvPr>
        </p:nvSpPr>
        <p:spPr/>
        <p:txBody>
          <a:bodyPr/>
          <a:lstStyle/>
          <a:p>
            <a:fld id="{A9A66684-74E2-024E-8732-016A4E9FFBAB}" type="slidenum">
              <a:rPr lang="fi-FI" smtClean="0"/>
              <a:t>11</a:t>
            </a:fld>
            <a:endParaRPr lang="fi-FI"/>
          </a:p>
        </p:txBody>
      </p:sp>
    </p:spTree>
    <p:extLst>
      <p:ext uri="{BB962C8B-B14F-4D97-AF65-F5344CB8AC3E}">
        <p14:creationId xmlns:p14="http://schemas.microsoft.com/office/powerpoint/2010/main" val="2866295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fi-FI" altLang="fi-FI" sz="1200" dirty="0">
                <a:solidFill>
                  <a:srgbClr val="000000"/>
                </a:solidFill>
              </a:rPr>
              <a:t>Työskentelyidea: Diaa voi käyttää opetuspuheen tukena.  </a:t>
            </a:r>
            <a:r>
              <a:rPr lang="fi-FI" altLang="en-FI" sz="1200" dirty="0">
                <a:solidFill>
                  <a:srgbClr val="000000"/>
                </a:solidFill>
              </a:rPr>
              <a:t>Digikirjassa on aiheeseen liittyvää lisäaineistoa. </a:t>
            </a:r>
            <a:endParaRPr lang="fi-FI" altLang="fi-FI" dirty="0"/>
          </a:p>
        </p:txBody>
      </p:sp>
      <p:sp>
        <p:nvSpPr>
          <p:cNvPr id="4" name="Slide Number Placeholder 3"/>
          <p:cNvSpPr>
            <a:spLocks noGrp="1"/>
          </p:cNvSpPr>
          <p:nvPr>
            <p:ph type="sldNum" sz="quarter" idx="5"/>
          </p:nvPr>
        </p:nvSpPr>
        <p:spPr/>
        <p:txBody>
          <a:bodyPr/>
          <a:lstStyle/>
          <a:p>
            <a:fld id="{A9A66684-74E2-024E-8732-016A4E9FFBAB}" type="slidenum">
              <a:rPr lang="fi-FI" smtClean="0"/>
              <a:t>12</a:t>
            </a:fld>
            <a:endParaRPr lang="fi-FI"/>
          </a:p>
        </p:txBody>
      </p:sp>
    </p:spTree>
    <p:extLst>
      <p:ext uri="{BB962C8B-B14F-4D97-AF65-F5344CB8AC3E}">
        <p14:creationId xmlns:p14="http://schemas.microsoft.com/office/powerpoint/2010/main" val="466954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fi-FI" altLang="fi-FI" sz="1200" dirty="0">
                <a:solidFill>
                  <a:srgbClr val="000000"/>
                </a:solidFill>
              </a:rPr>
              <a:t>Työskentelyidea: Diaa voi käyttää opetuspuheen tukena.  </a:t>
            </a:r>
          </a:p>
          <a:p>
            <a:pPr eaLnBrk="1" hangingPunct="1"/>
            <a:endParaRPr lang="fi-FI" altLang="fi-FI" dirty="0">
              <a:solidFill>
                <a:srgbClr val="000000"/>
              </a:solidFill>
              <a:latin typeface="Segoe UI" panose="020B0502040204020203" pitchFamily="34" charset="0"/>
            </a:endParaRPr>
          </a:p>
          <a:p>
            <a:pPr eaLnBrk="1" hangingPunct="1"/>
            <a:r>
              <a:rPr lang="fi-FI" altLang="fi-FI" sz="1200" dirty="0">
                <a:solidFill>
                  <a:srgbClr val="000000"/>
                </a:solidFill>
              </a:rPr>
              <a:t>Kaavio aukeaa vaihtoehtoisesti digikirjan kautta tyylikkäästi isona, kun sitä napauttaa. Samalla palautetaan mieliin ensimmäisen opintojakson sisältöihin kuuluvat terveyskäyttäytymistä selittävät mallit ja teoriat. </a:t>
            </a:r>
            <a:endParaRPr lang="fi-FI" altLang="fi-FI" dirty="0">
              <a:solidFill>
                <a:srgbClr val="000000"/>
              </a:solidFill>
              <a:latin typeface="Segoe UI" panose="020B0502040204020203" pitchFamily="34" charset="0"/>
            </a:endParaRPr>
          </a:p>
          <a:p>
            <a:pPr eaLnBrk="1" hangingPunct="1"/>
            <a:endParaRPr lang="fi-FI" altLang="fi-FI" dirty="0"/>
          </a:p>
        </p:txBody>
      </p:sp>
      <p:sp>
        <p:nvSpPr>
          <p:cNvPr id="4" name="Slide Number Placeholder 3"/>
          <p:cNvSpPr>
            <a:spLocks noGrp="1"/>
          </p:cNvSpPr>
          <p:nvPr>
            <p:ph type="sldNum" sz="quarter" idx="5"/>
          </p:nvPr>
        </p:nvSpPr>
        <p:spPr/>
        <p:txBody>
          <a:bodyPr/>
          <a:lstStyle/>
          <a:p>
            <a:fld id="{A9A66684-74E2-024E-8732-016A4E9FFBAB}" type="slidenum">
              <a:rPr lang="fi-FI" smtClean="0"/>
              <a:t>13</a:t>
            </a:fld>
            <a:endParaRPr lang="fi-FI"/>
          </a:p>
        </p:txBody>
      </p:sp>
    </p:spTree>
    <p:extLst>
      <p:ext uri="{BB962C8B-B14F-4D97-AF65-F5344CB8AC3E}">
        <p14:creationId xmlns:p14="http://schemas.microsoft.com/office/powerpoint/2010/main" val="4155735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fi-FI" altLang="fi-FI" sz="1200" dirty="0">
                <a:solidFill>
                  <a:srgbClr val="000000"/>
                </a:solidFill>
              </a:rPr>
              <a:t>Työskentelyidea: Pohdintatehtävä, joka liittyy oppikirjassa olevaan kuvaan. Kuva aukeaa digikirjan kautta tyylikkäästi isona, kun kuvaa napauttaa. Pohdinta tulee terveysosaamisen eettistä vastuullisuutta. </a:t>
            </a:r>
            <a:endParaRPr lang="fi-FI" altLang="fi-FI" dirty="0"/>
          </a:p>
        </p:txBody>
      </p:sp>
      <p:sp>
        <p:nvSpPr>
          <p:cNvPr id="4" name="Slide Number Placeholder 3"/>
          <p:cNvSpPr>
            <a:spLocks noGrp="1"/>
          </p:cNvSpPr>
          <p:nvPr>
            <p:ph type="sldNum" sz="quarter" idx="5"/>
          </p:nvPr>
        </p:nvSpPr>
        <p:spPr/>
        <p:txBody>
          <a:bodyPr/>
          <a:lstStyle/>
          <a:p>
            <a:fld id="{A9A66684-74E2-024E-8732-016A4E9FFBAB}" type="slidenum">
              <a:rPr lang="fi-FI" smtClean="0"/>
              <a:t>14</a:t>
            </a:fld>
            <a:endParaRPr lang="fi-FI"/>
          </a:p>
        </p:txBody>
      </p:sp>
    </p:spTree>
    <p:extLst>
      <p:ext uri="{BB962C8B-B14F-4D97-AF65-F5344CB8AC3E}">
        <p14:creationId xmlns:p14="http://schemas.microsoft.com/office/powerpoint/2010/main" val="3642796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fi-FI" altLang="fi-FI" dirty="0"/>
              <a:t>Työskentelyidea: Kertaava tehtävä, joka </a:t>
            </a:r>
            <a:r>
              <a:rPr lang="fi-FI" altLang="fi-FI" sz="1200" dirty="0">
                <a:solidFill>
                  <a:srgbClr val="000000"/>
                </a:solidFill>
              </a:rPr>
              <a:t>tukee myös yhdessä toimimista ja harjaannuttaa pienimuotoisesti julkiseen esiintymiseen. </a:t>
            </a:r>
            <a:endParaRPr lang="fi-FI" altLang="fi-FI" dirty="0"/>
          </a:p>
        </p:txBody>
      </p:sp>
      <p:sp>
        <p:nvSpPr>
          <p:cNvPr id="4" name="Slide Number Placeholder 3"/>
          <p:cNvSpPr>
            <a:spLocks noGrp="1"/>
          </p:cNvSpPr>
          <p:nvPr>
            <p:ph type="sldNum" sz="quarter" idx="5"/>
          </p:nvPr>
        </p:nvSpPr>
        <p:spPr/>
        <p:txBody>
          <a:bodyPr/>
          <a:lstStyle/>
          <a:p>
            <a:fld id="{A9A66684-74E2-024E-8732-016A4E9FFBAB}" type="slidenum">
              <a:rPr lang="fi-FI" smtClean="0"/>
              <a:t>15</a:t>
            </a:fld>
            <a:endParaRPr lang="fi-FI"/>
          </a:p>
        </p:txBody>
      </p:sp>
    </p:spTree>
    <p:extLst>
      <p:ext uri="{BB962C8B-B14F-4D97-AF65-F5344CB8AC3E}">
        <p14:creationId xmlns:p14="http://schemas.microsoft.com/office/powerpoint/2010/main" val="3020052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fi-FI" altLang="fi-FI" dirty="0"/>
              <a:t>Työskentelyidea: Tiedonhakutehtävä, joka </a:t>
            </a:r>
            <a:r>
              <a:rPr lang="fi-FI" altLang="fi-FI" sz="1800" dirty="0">
                <a:solidFill>
                  <a:srgbClr val="000000"/>
                </a:solidFill>
              </a:rPr>
              <a:t>tukee myös yhdessä toimimista. </a:t>
            </a:r>
            <a:r>
              <a:rPr lang="fi-FI" altLang="fi-FI" dirty="0"/>
              <a:t>Mikäli opiskelijoilla on digikirja, vastaukset voidaan tehdä myös sinne. </a:t>
            </a:r>
          </a:p>
          <a:p>
            <a:pPr eaLnBrk="1" hangingPunct="1"/>
            <a:endParaRPr lang="fi-FI" altLang="fi-FI" dirty="0"/>
          </a:p>
        </p:txBody>
      </p:sp>
      <p:sp>
        <p:nvSpPr>
          <p:cNvPr id="4" name="Slide Number Placeholder 3"/>
          <p:cNvSpPr>
            <a:spLocks noGrp="1"/>
          </p:cNvSpPr>
          <p:nvPr>
            <p:ph type="sldNum" sz="quarter" idx="5"/>
          </p:nvPr>
        </p:nvSpPr>
        <p:spPr/>
        <p:txBody>
          <a:bodyPr/>
          <a:lstStyle/>
          <a:p>
            <a:fld id="{A9A66684-74E2-024E-8732-016A4E9FFBAB}" type="slidenum">
              <a:rPr lang="fi-FI" smtClean="0"/>
              <a:t>16</a:t>
            </a:fld>
            <a:endParaRPr lang="fi-FI"/>
          </a:p>
        </p:txBody>
      </p:sp>
    </p:spTree>
    <p:extLst>
      <p:ext uri="{BB962C8B-B14F-4D97-AF65-F5344CB8AC3E}">
        <p14:creationId xmlns:p14="http://schemas.microsoft.com/office/powerpoint/2010/main" val="2634421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fi-FI" altLang="fi-FI" sz="1200" dirty="0">
                <a:solidFill>
                  <a:srgbClr val="000000"/>
                </a:solidFill>
              </a:rPr>
              <a:t>Työskentelyidea: Tässä oppitunnin aiheen tavoitteet toisella tavalla muotoiltuna. Diaa voi käyttää oppitunnin loppukoontina, läksyn runkona tai muistiinpanotiivistelmänä.  </a:t>
            </a:r>
          </a:p>
          <a:p>
            <a:pPr eaLnBrk="1" hangingPunct="1"/>
            <a:r>
              <a:rPr lang="fi-FI" altLang="en-FI" sz="1200" dirty="0">
                <a:solidFill>
                  <a:srgbClr val="000000"/>
                </a:solidFill>
              </a:rPr>
              <a:t>Digikirjassa on aiheeseen liittyvä kertaava lisäaineisto. </a:t>
            </a:r>
            <a:endParaRPr lang="fi-FI" altLang="fi-FI" dirty="0">
              <a:solidFill>
                <a:srgbClr val="000000"/>
              </a:solidFill>
              <a:latin typeface="Segoe UI" panose="020B0502040204020203" pitchFamily="34" charset="0"/>
            </a:endParaRPr>
          </a:p>
          <a:p>
            <a:pPr eaLnBrk="1" hangingPunct="1"/>
            <a:r>
              <a:rPr lang="fi-FI" altLang="fi-FI" sz="1200" dirty="0">
                <a:solidFill>
                  <a:srgbClr val="000000"/>
                </a:solidFill>
              </a:rPr>
              <a:t> </a:t>
            </a:r>
            <a:endParaRPr lang="fi-FI" altLang="fi-FI" dirty="0">
              <a:solidFill>
                <a:srgbClr val="000000"/>
              </a:solidFill>
              <a:latin typeface="Segoe UI" panose="020B0502040204020203" pitchFamily="34" charset="0"/>
            </a:endParaRPr>
          </a:p>
          <a:p>
            <a:pPr eaLnBrk="1" hangingPunct="1">
              <a:spcBef>
                <a:spcPct val="0"/>
              </a:spcBef>
            </a:pPr>
            <a:endParaRPr lang="fi-FI" altLang="fi-FI" dirty="0"/>
          </a:p>
        </p:txBody>
      </p:sp>
      <p:sp>
        <p:nvSpPr>
          <p:cNvPr id="4" name="Slide Number Placeholder 3"/>
          <p:cNvSpPr>
            <a:spLocks noGrp="1"/>
          </p:cNvSpPr>
          <p:nvPr>
            <p:ph type="sldNum" sz="quarter" idx="5"/>
          </p:nvPr>
        </p:nvSpPr>
        <p:spPr/>
        <p:txBody>
          <a:bodyPr/>
          <a:lstStyle/>
          <a:p>
            <a:fld id="{A9A66684-74E2-024E-8732-016A4E9FFBAB}" type="slidenum">
              <a:rPr lang="fi-FI" smtClean="0"/>
              <a:t>17</a:t>
            </a:fld>
            <a:endParaRPr lang="fi-FI"/>
          </a:p>
        </p:txBody>
      </p:sp>
    </p:spTree>
    <p:extLst>
      <p:ext uri="{BB962C8B-B14F-4D97-AF65-F5344CB8AC3E}">
        <p14:creationId xmlns:p14="http://schemas.microsoft.com/office/powerpoint/2010/main" val="693931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15000"/>
              </a:lnSpc>
              <a:spcAft>
                <a:spcPts val="1000"/>
              </a:spcAft>
            </a:pPr>
            <a:r>
              <a:rPr lang="fi-FI" altLang="fi-FI" dirty="0">
                <a:solidFill>
                  <a:srgbClr val="000000"/>
                </a:solidFill>
                <a:latin typeface="Cambria" panose="02040503050406030204" pitchFamily="18" charset="0"/>
                <a:ea typeface="Calibri" panose="020F0502020204030204" pitchFamily="34" charset="0"/>
                <a:cs typeface="Times New Roman" panose="02020603050405020304" pitchFamily="18" charset="0"/>
              </a:rPr>
              <a:t>Työskentelyidea: Sovelletaan opittua tekemällä ns. </a:t>
            </a:r>
            <a:r>
              <a:rPr lang="fi-FI" altLang="fi-FI" b="1" dirty="0" err="1">
                <a:solidFill>
                  <a:srgbClr val="000000"/>
                </a:solidFill>
                <a:latin typeface="Cambria" panose="02040503050406030204" pitchFamily="18" charset="0"/>
                <a:ea typeface="Calibri" panose="020F0502020204030204" pitchFamily="34" charset="0"/>
                <a:cs typeface="Times New Roman" panose="02020603050405020304" pitchFamily="18" charset="0"/>
              </a:rPr>
              <a:t>cinquaine</a:t>
            </a:r>
            <a:r>
              <a:rPr lang="fi-FI" altLang="fi-FI" b="1" dirty="0">
                <a:solidFill>
                  <a:srgbClr val="000000"/>
                </a:solidFill>
                <a:latin typeface="Cambria" panose="02040503050406030204" pitchFamily="18" charset="0"/>
                <a:ea typeface="Calibri" panose="020F0502020204030204" pitchFamily="34" charset="0"/>
                <a:cs typeface="Times New Roman" panose="02020603050405020304" pitchFamily="18" charset="0"/>
              </a:rPr>
              <a:t>-runo</a:t>
            </a:r>
            <a:r>
              <a:rPr lang="fi-FI" altLang="fi-FI" dirty="0">
                <a:solidFill>
                  <a:srgbClr val="000000"/>
                </a:solidFill>
                <a:latin typeface="Cambria" panose="02040503050406030204" pitchFamily="18" charset="0"/>
                <a:ea typeface="Calibri" panose="020F0502020204030204" pitchFamily="34" charset="0"/>
                <a:cs typeface="Times New Roman" panose="02020603050405020304" pitchFamily="18" charset="0"/>
              </a:rPr>
              <a:t>. Runot voi tehdä yksin, pareittain tai pienissä ryhmissä. Ne myös esitetään toisille.</a:t>
            </a:r>
            <a:endParaRPr lang="fi-FI" altLang="fi-FI" dirty="0">
              <a:ea typeface="Calibri" panose="020F0502020204030204" pitchFamily="34" charset="0"/>
              <a:cs typeface="Times New Roman" panose="02020603050405020304" pitchFamily="18" charset="0"/>
            </a:endParaRPr>
          </a:p>
          <a:p>
            <a:pPr eaLnBrk="1" hangingPunct="1">
              <a:lnSpc>
                <a:spcPct val="115000"/>
              </a:lnSpc>
              <a:spcAft>
                <a:spcPts val="1000"/>
              </a:spcAft>
            </a:pPr>
            <a:r>
              <a:rPr lang="fi-FI" altLang="fi-FI" dirty="0">
                <a:solidFill>
                  <a:srgbClr val="000000"/>
                </a:solidFill>
                <a:latin typeface="Cambria" panose="02040503050406030204" pitchFamily="18" charset="0"/>
                <a:ea typeface="Calibri" panose="020F0502020204030204" pitchFamily="34" charset="0"/>
                <a:cs typeface="Times New Roman" panose="02020603050405020304" pitchFamily="18" charset="0"/>
              </a:rPr>
              <a:t> </a:t>
            </a:r>
            <a:endParaRPr lang="fi-FI" altLang="fi-FI" dirty="0">
              <a:ea typeface="Calibri" panose="020F0502020204030204" pitchFamily="34" charset="0"/>
              <a:cs typeface="Times New Roman" panose="02020603050405020304" pitchFamily="18" charset="0"/>
            </a:endParaRPr>
          </a:p>
          <a:p>
            <a:pPr eaLnBrk="1" hangingPunct="1">
              <a:lnSpc>
                <a:spcPct val="115000"/>
              </a:lnSpc>
              <a:spcAft>
                <a:spcPts val="1000"/>
              </a:spcAft>
            </a:pPr>
            <a:r>
              <a:rPr lang="fi-FI" altLang="fi-FI" dirty="0">
                <a:solidFill>
                  <a:srgbClr val="000000"/>
                </a:solidFill>
                <a:latin typeface="Cambria" panose="02040503050406030204" pitchFamily="18" charset="0"/>
                <a:ea typeface="Calibri" panose="020F0502020204030204" pitchFamily="34" charset="0"/>
                <a:cs typeface="Times New Roman" panose="02020603050405020304" pitchFamily="18" charset="0"/>
              </a:rPr>
              <a:t>Kun runot on esitetty, jatketaan pareittain tai pikkuryhmissä. Jokainen saa jonkun toisen tekemän runon. </a:t>
            </a:r>
          </a:p>
          <a:p>
            <a:pPr eaLnBrk="1" hangingPunct="1">
              <a:lnSpc>
                <a:spcPct val="115000"/>
              </a:lnSpc>
              <a:spcAft>
                <a:spcPts val="1000"/>
              </a:spcAft>
            </a:pPr>
            <a:r>
              <a:rPr lang="fi-FI" altLang="fi-FI" dirty="0">
                <a:solidFill>
                  <a:srgbClr val="000000"/>
                </a:solidFill>
                <a:latin typeface="Cambria" panose="02040503050406030204" pitchFamily="18" charset="0"/>
                <a:ea typeface="Calibri" panose="020F0502020204030204" pitchFamily="34" charset="0"/>
                <a:cs typeface="Times New Roman" panose="02020603050405020304" pitchFamily="18" charset="0"/>
              </a:rPr>
              <a:t>Tehdään pieni tarina runon aiheesta eli joko toiminnallisesta riippuvuudesta tai aineriippuvuudesta siten, että lauseissa käytetään runossa olevia verbejä ja adjektiiveja. </a:t>
            </a:r>
          </a:p>
          <a:p>
            <a:pPr eaLnBrk="1" hangingPunct="1">
              <a:lnSpc>
                <a:spcPct val="115000"/>
              </a:lnSpc>
              <a:spcAft>
                <a:spcPts val="1000"/>
              </a:spcAft>
            </a:pPr>
            <a:r>
              <a:rPr lang="fi-FI" altLang="fi-FI" dirty="0">
                <a:solidFill>
                  <a:srgbClr val="000000"/>
                </a:solidFill>
                <a:latin typeface="Cambria" panose="02040503050406030204" pitchFamily="18" charset="0"/>
                <a:ea typeface="Calibri" panose="020F0502020204030204" pitchFamily="34" charset="0"/>
                <a:cs typeface="Times New Roman" panose="02020603050405020304" pitchFamily="18" charset="0"/>
              </a:rPr>
              <a:t>Ohje seuraavassa diassa. </a:t>
            </a:r>
            <a:endParaRPr lang="fi-FI" altLang="fi-FI" dirty="0">
              <a:ea typeface="Calibri" panose="020F0502020204030204" pitchFamily="34" charset="0"/>
              <a:cs typeface="Times New Roman" panose="02020603050405020304" pitchFamily="18" charset="0"/>
            </a:endParaRPr>
          </a:p>
          <a:p>
            <a:pPr eaLnBrk="1" hangingPunct="1"/>
            <a:endParaRPr lang="fi-FI" altLang="fi-FI"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9A66684-74E2-024E-8732-016A4E9FFBAB}" type="slidenum">
              <a:rPr lang="fi-FI" smtClean="0"/>
              <a:t>18</a:t>
            </a:fld>
            <a:endParaRPr lang="fi-FI"/>
          </a:p>
        </p:txBody>
      </p:sp>
    </p:spTree>
    <p:extLst>
      <p:ext uri="{BB962C8B-B14F-4D97-AF65-F5344CB8AC3E}">
        <p14:creationId xmlns:p14="http://schemas.microsoft.com/office/powerpoint/2010/main" val="661788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15000"/>
              </a:lnSpc>
              <a:spcAft>
                <a:spcPts val="1000"/>
              </a:spcAft>
            </a:pPr>
            <a:r>
              <a:rPr lang="fi-FI" altLang="fi-FI" sz="1200" dirty="0">
                <a:solidFill>
                  <a:srgbClr val="000000"/>
                </a:solidFill>
                <a:latin typeface="Cambria" panose="02040503050406030204" pitchFamily="18" charset="0"/>
                <a:ea typeface="Calibri" panose="020F0502020204030204" pitchFamily="34" charset="0"/>
                <a:cs typeface="Times New Roman" panose="02020603050405020304" pitchFamily="18" charset="0"/>
              </a:rPr>
              <a:t>Työskentelyidea: Jatketaan runotyöskentelyä. Kun runot on esitetty, jatketaan pareittain tai pikkuryhmissä. Jokainen saa jonkun toisen tekemän runon. Tehdään pieni tarina runon aiheesta eli joko toiminnallisesta riippuvuudesta tai aineriippuvuudesta siten, että lauseissa käytetään runossa olevia verbejä ja adjektiiveja. </a:t>
            </a:r>
            <a:endParaRPr lang="fi-FI" altLang="fi-FI" sz="1200" dirty="0">
              <a:ea typeface="Calibri" panose="020F0502020204030204" pitchFamily="34" charset="0"/>
              <a:cs typeface="Times New Roman" panose="02020603050405020304" pitchFamily="18" charset="0"/>
            </a:endParaRPr>
          </a:p>
          <a:p>
            <a:pPr eaLnBrk="1" hangingPunct="1"/>
            <a:endParaRPr lang="fi-FI" altLang="fi-FI"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9A66684-74E2-024E-8732-016A4E9FFBAB}" type="slidenum">
              <a:rPr lang="fi-FI" smtClean="0"/>
              <a:t>19</a:t>
            </a:fld>
            <a:endParaRPr lang="fi-FI"/>
          </a:p>
        </p:txBody>
      </p:sp>
    </p:spTree>
    <p:extLst>
      <p:ext uri="{BB962C8B-B14F-4D97-AF65-F5344CB8AC3E}">
        <p14:creationId xmlns:p14="http://schemas.microsoft.com/office/powerpoint/2010/main" val="4145502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ltLang="fi-FI" sz="1200" dirty="0">
                <a:solidFill>
                  <a:srgbClr val="000000"/>
                </a:solidFill>
                <a:latin typeface="Cambria" panose="02040503050406030204" pitchFamily="18" charset="0"/>
                <a:ea typeface="Calibri" panose="020F0502020204030204" pitchFamily="34" charset="0"/>
                <a:cs typeface="Times New Roman" panose="02020603050405020304" pitchFamily="18" charset="0"/>
              </a:rPr>
              <a:t>Työskentelyidea: Jokainen opiskelija kertoo vuorollaan oman lempijäätelömakunsa. Pohditaan sen jälkeen yhdessä, voiko jäätelöön syntyä </a:t>
            </a:r>
            <a:r>
              <a:rPr lang="fi-FI" altLang="fi-FI" sz="1200" dirty="0" err="1">
                <a:solidFill>
                  <a:srgbClr val="000000"/>
                </a:solidFill>
                <a:latin typeface="Cambria" panose="02040503050406030204" pitchFamily="18" charset="0"/>
                <a:ea typeface="Calibri" panose="020F0502020204030204" pitchFamily="34" charset="0"/>
                <a:cs typeface="Times New Roman" panose="02020603050405020304" pitchFamily="18" charset="0"/>
              </a:rPr>
              <a:t>riiippuvuus</a:t>
            </a:r>
            <a:r>
              <a:rPr lang="fi-FI" altLang="fi-FI" sz="1200" dirty="0">
                <a:solidFill>
                  <a:srgbClr val="000000"/>
                </a:solidFill>
                <a:latin typeface="Cambria" panose="02040503050406030204" pitchFamily="18" charset="0"/>
                <a:ea typeface="Calibri" panose="020F0502020204030204" pitchFamily="34" charset="0"/>
                <a:cs typeface="Times New Roman" panose="02020603050405020304" pitchFamily="18" charset="0"/>
              </a:rPr>
              <a:t>. </a:t>
            </a:r>
            <a:r>
              <a:rPr lang="fi-FI" dirty="0">
                <a:solidFill>
                  <a:srgbClr val="000000"/>
                </a:solidFill>
                <a:ea typeface="Calibri" panose="020F0502020204030204" pitchFamily="34" charset="0"/>
                <a:cs typeface="Times New Roman" panose="02020603050405020304" pitchFamily="18" charset="0"/>
              </a:rPr>
              <a:t>Tästä voidaan siirtyä päivän teemaan eli riippuvuuden eri muotoihin ja riippuvuuden syntymiseen.</a:t>
            </a:r>
            <a:endParaRPr lang="fi-FI" altLang="fi-FI" sz="1200" dirty="0">
              <a:solidFill>
                <a:srgbClr val="000000"/>
              </a:solidFill>
              <a:latin typeface="Cambria" panose="02040503050406030204" pitchFamily="18" charset="0"/>
              <a:ea typeface="Calibri" panose="020F0502020204030204" pitchFamily="34" charset="0"/>
              <a:cs typeface="Times New Roman" panose="02020603050405020304" pitchFamily="18" charset="0"/>
            </a:endParaRPr>
          </a:p>
          <a:p>
            <a:pPr eaLnBrk="1" hangingPunct="1"/>
            <a:endParaRPr lang="fi-FI" altLang="fi-FI" sz="1200" dirty="0">
              <a:ea typeface="Calibri" panose="020F0502020204030204" pitchFamily="34" charset="0"/>
              <a:cs typeface="Times New Roman" panose="02020603050405020304" pitchFamily="18" charset="0"/>
            </a:endParaRPr>
          </a:p>
          <a:p>
            <a:pPr eaLnBrk="1" hangingPunct="1"/>
            <a:r>
              <a:rPr lang="fi-FI" altLang="fi-FI" sz="1200" dirty="0">
                <a:solidFill>
                  <a:srgbClr val="000000"/>
                </a:solidFill>
                <a:latin typeface="Cambria" panose="02040503050406030204" pitchFamily="18" charset="0"/>
                <a:ea typeface="Calibri" panose="020F0502020204030204" pitchFamily="34" charset="0"/>
                <a:cs typeface="Times New Roman" panose="02020603050405020304" pitchFamily="18" charset="0"/>
              </a:rPr>
              <a:t>Tämän ja seuraavassa diassa olevan toisenlaisen aloitusidean tavoitteena on huomata, että mielihyvä on tärkeä asia ihmiselle ja myönteisiä keinoja mielihyvään on runsaasti. Tavallisen ja turvallisen mielihyvän käsittelystä siirrytään luvun ydinaiheeseen eli siihen, miten mielihyvä voi muuttua riippuvuudeksi.</a:t>
            </a:r>
            <a:endParaRPr lang="fi-FI" altLang="fi-FI" sz="1200" dirty="0">
              <a:ea typeface="Calibri" panose="020F0502020204030204" pitchFamily="34" charset="0"/>
              <a:cs typeface="Times New Roman" panose="02020603050405020304" pitchFamily="18" charset="0"/>
            </a:endParaRPr>
          </a:p>
          <a:p>
            <a:pPr eaLnBrk="1" hangingPunct="1"/>
            <a:endParaRPr lang="fi-FI" altLang="fi-FI"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9A66684-74E2-024E-8732-016A4E9FFBAB}" type="slidenum">
              <a:rPr lang="fi-FI" smtClean="0"/>
              <a:t>3</a:t>
            </a:fld>
            <a:endParaRPr lang="fi-FI"/>
          </a:p>
        </p:txBody>
      </p:sp>
    </p:spTree>
    <p:extLst>
      <p:ext uri="{BB962C8B-B14F-4D97-AF65-F5344CB8AC3E}">
        <p14:creationId xmlns:p14="http://schemas.microsoft.com/office/powerpoint/2010/main" val="3489557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fi-FI" altLang="fi-FI" dirty="0">
                <a:solidFill>
                  <a:srgbClr val="000000"/>
                </a:solidFill>
                <a:latin typeface="Cambria" panose="02040503050406030204" pitchFamily="18" charset="0"/>
                <a:ea typeface="Calibri" panose="020F0502020204030204" pitchFamily="34" charset="0"/>
                <a:cs typeface="Times New Roman" panose="02020603050405020304" pitchFamily="18" charset="0"/>
              </a:rPr>
              <a:t>Työskentelyidea: Opiskelijat ottavat mukavan asennon. Opettaja lukee oheisen tekstin rauhallisesti taukoja pitäen. </a:t>
            </a:r>
          </a:p>
          <a:p>
            <a:pPr eaLnBrk="1" hangingPunct="1"/>
            <a:endParaRPr lang="fi-FI" altLang="fi-FI" sz="1200" dirty="0">
              <a:solidFill>
                <a:srgbClr val="000000"/>
              </a:solidFill>
              <a:latin typeface="Cambria" panose="02040503050406030204" pitchFamily="18" charset="0"/>
              <a:ea typeface="Calibri" panose="020F0502020204030204" pitchFamily="34" charset="0"/>
              <a:cs typeface="Times New Roman" panose="02020603050405020304" pitchFamily="18" charset="0"/>
            </a:endParaRPr>
          </a:p>
          <a:p>
            <a:pPr eaLnBrk="1" hangingPunct="1"/>
            <a:r>
              <a:rPr lang="fi-FI" altLang="fi-FI" sz="1200" dirty="0">
                <a:solidFill>
                  <a:srgbClr val="000000"/>
                </a:solidFill>
                <a:latin typeface="Cambria" panose="02040503050406030204" pitchFamily="18" charset="0"/>
                <a:ea typeface="Calibri" panose="020F0502020204030204" pitchFamily="34" charset="0"/>
                <a:cs typeface="Times New Roman" panose="02020603050405020304" pitchFamily="18" charset="0"/>
              </a:rPr>
              <a:t>Näiden kahden erilaisen aloitusidean tavoitteena on huomata, että mielihyvä on tärkeä asia ihmiselle ja myönteisiä keinoja mielihyvään on runsaasti. </a:t>
            </a:r>
          </a:p>
          <a:p>
            <a:pPr eaLnBrk="1" hangingPunct="1"/>
            <a:r>
              <a:rPr lang="fi-FI" altLang="fi-FI" sz="1200" dirty="0">
                <a:solidFill>
                  <a:srgbClr val="000000"/>
                </a:solidFill>
                <a:latin typeface="Cambria" panose="02040503050406030204" pitchFamily="18" charset="0"/>
                <a:ea typeface="Calibri" panose="020F0502020204030204" pitchFamily="34" charset="0"/>
                <a:cs typeface="Times New Roman" panose="02020603050405020304" pitchFamily="18" charset="0"/>
              </a:rPr>
              <a:t>Tavallisen ja turvallisen mielihyvän käsittelystä siirrytään luvun ydinaiheeseen eli siihen, miten mielihyvä voi muuttua riippuvuudeksi. </a:t>
            </a:r>
          </a:p>
          <a:p>
            <a:pPr eaLnBrk="1" hangingPunct="1"/>
            <a:r>
              <a:rPr lang="fi-FI" altLang="fi-FI" sz="1200" dirty="0">
                <a:solidFill>
                  <a:srgbClr val="000000"/>
                </a:solidFill>
                <a:latin typeface="Cambria" panose="02040503050406030204" pitchFamily="18" charset="0"/>
                <a:ea typeface="Calibri" panose="020F0502020204030204" pitchFamily="34" charset="0"/>
                <a:cs typeface="Times New Roman" panose="02020603050405020304" pitchFamily="18" charset="0"/>
              </a:rPr>
              <a:t>Toisen näistä voi vaihtoehtoisesti toteuttaa myös esimerkiksi seuraavalla oppitunnilla.</a:t>
            </a:r>
            <a:endParaRPr lang="fi-FI" altLang="fi-FI" sz="1200" dirty="0">
              <a:ea typeface="Calibri" panose="020F0502020204030204" pitchFamily="34" charset="0"/>
              <a:cs typeface="Times New Roman" panose="02020603050405020304" pitchFamily="18" charset="0"/>
            </a:endParaRPr>
          </a:p>
          <a:p>
            <a:pPr eaLnBrk="1" hangingPunct="1"/>
            <a:endParaRPr lang="fi-FI" altLang="fi-FI" dirty="0">
              <a:ea typeface="Calibri" panose="020F0502020204030204" pitchFamily="34" charset="0"/>
              <a:cs typeface="Times New Roman" panose="02020603050405020304" pitchFamily="18" charset="0"/>
            </a:endParaRPr>
          </a:p>
          <a:p>
            <a:pPr eaLnBrk="1" hangingPunct="1"/>
            <a:endParaRPr lang="fi-FI" altLang="fi-FI"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9A66684-74E2-024E-8732-016A4E9FFBAB}" type="slidenum">
              <a:rPr lang="fi-FI" smtClean="0"/>
              <a:t>4</a:t>
            </a:fld>
            <a:endParaRPr lang="fi-FI"/>
          </a:p>
        </p:txBody>
      </p:sp>
    </p:spTree>
    <p:extLst>
      <p:ext uri="{BB962C8B-B14F-4D97-AF65-F5344CB8AC3E}">
        <p14:creationId xmlns:p14="http://schemas.microsoft.com/office/powerpoint/2010/main" val="284221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fi-FI" altLang="fi-FI" dirty="0">
                <a:solidFill>
                  <a:srgbClr val="000000"/>
                </a:solidFill>
                <a:latin typeface="Cambria" panose="02040503050406030204" pitchFamily="18" charset="0"/>
                <a:ea typeface="Calibri" panose="020F0502020204030204" pitchFamily="34" charset="0"/>
                <a:cs typeface="Times New Roman" panose="02020603050405020304" pitchFamily="18" charset="0"/>
              </a:rPr>
              <a:t>Työskentelyidea: Opiskelijat ottavat mukavan asennon. Opettaja lukee oheisen tekstin rauhallisesti taukoja pitäen. </a:t>
            </a:r>
          </a:p>
          <a:p>
            <a:pPr eaLnBrk="1" hangingPunct="1"/>
            <a:endParaRPr lang="fi-FI" altLang="fi-FI" sz="1200" dirty="0">
              <a:solidFill>
                <a:srgbClr val="000000"/>
              </a:solidFill>
              <a:latin typeface="Cambria" panose="02040503050406030204" pitchFamily="18" charset="0"/>
              <a:ea typeface="Calibri" panose="020F0502020204030204" pitchFamily="34" charset="0"/>
              <a:cs typeface="Times New Roman" panose="02020603050405020304" pitchFamily="18" charset="0"/>
            </a:endParaRPr>
          </a:p>
          <a:p>
            <a:pPr eaLnBrk="1" hangingPunct="1"/>
            <a:r>
              <a:rPr lang="fi-FI" altLang="fi-FI" sz="1200" dirty="0">
                <a:solidFill>
                  <a:srgbClr val="000000"/>
                </a:solidFill>
                <a:latin typeface="Cambria" panose="02040503050406030204" pitchFamily="18" charset="0"/>
                <a:ea typeface="Calibri" panose="020F0502020204030204" pitchFamily="34" charset="0"/>
                <a:cs typeface="Times New Roman" panose="02020603050405020304" pitchFamily="18" charset="0"/>
              </a:rPr>
              <a:t>Näiden kahden erilaisen aloitusidean tavoitteena on huomata, että mielihyvä on tärkeä asia ihmiselle ja myönteisiä keinoja mielihyvään on runsaasti. </a:t>
            </a:r>
          </a:p>
          <a:p>
            <a:pPr eaLnBrk="1" hangingPunct="1"/>
            <a:r>
              <a:rPr lang="fi-FI" altLang="fi-FI" sz="1200" dirty="0">
                <a:solidFill>
                  <a:srgbClr val="000000"/>
                </a:solidFill>
                <a:latin typeface="Cambria" panose="02040503050406030204" pitchFamily="18" charset="0"/>
                <a:ea typeface="Calibri" panose="020F0502020204030204" pitchFamily="34" charset="0"/>
                <a:cs typeface="Times New Roman" panose="02020603050405020304" pitchFamily="18" charset="0"/>
              </a:rPr>
              <a:t>Tavallisen ja turvallisen mielihyvän käsittelystä siirrytään luvun ydinaiheeseen eli siihen, miten mielihyvä voi muuttua riippuvuudeksi. </a:t>
            </a:r>
          </a:p>
          <a:p>
            <a:pPr eaLnBrk="1" hangingPunct="1"/>
            <a:r>
              <a:rPr lang="fi-FI" altLang="fi-FI" sz="1200" dirty="0">
                <a:solidFill>
                  <a:srgbClr val="000000"/>
                </a:solidFill>
                <a:latin typeface="Cambria" panose="02040503050406030204" pitchFamily="18" charset="0"/>
                <a:ea typeface="Calibri" panose="020F0502020204030204" pitchFamily="34" charset="0"/>
                <a:cs typeface="Times New Roman" panose="02020603050405020304" pitchFamily="18" charset="0"/>
              </a:rPr>
              <a:t>Toisen näistä voi vaihtoehtoisesti toteuttaa myös esimerkiksi seuraavalla oppitunnilla.</a:t>
            </a:r>
            <a:endParaRPr lang="fi-FI" altLang="fi-FI" sz="1200" dirty="0">
              <a:ea typeface="Calibri" panose="020F0502020204030204" pitchFamily="34" charset="0"/>
              <a:cs typeface="Times New Roman" panose="02020603050405020304" pitchFamily="18" charset="0"/>
            </a:endParaRPr>
          </a:p>
          <a:p>
            <a:pPr eaLnBrk="1" hangingPunct="1"/>
            <a:endParaRPr lang="fi-FI" altLang="fi-FI" dirty="0">
              <a:ea typeface="Calibri" panose="020F0502020204030204" pitchFamily="34" charset="0"/>
              <a:cs typeface="Times New Roman" panose="02020603050405020304" pitchFamily="18" charset="0"/>
            </a:endParaRPr>
          </a:p>
          <a:p>
            <a:pPr eaLnBrk="1" hangingPunct="1"/>
            <a:endParaRPr lang="fi-FI" altLang="fi-FI"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9A66684-74E2-024E-8732-016A4E9FFBAB}" type="slidenum">
              <a:rPr lang="fi-FI" smtClean="0"/>
              <a:t>5</a:t>
            </a:fld>
            <a:endParaRPr lang="fi-FI"/>
          </a:p>
        </p:txBody>
      </p:sp>
    </p:spTree>
    <p:extLst>
      <p:ext uri="{BB962C8B-B14F-4D97-AF65-F5344CB8AC3E}">
        <p14:creationId xmlns:p14="http://schemas.microsoft.com/office/powerpoint/2010/main" val="2994819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fi-FI" altLang="fi-FI" sz="1200" dirty="0">
                <a:solidFill>
                  <a:srgbClr val="000000"/>
                </a:solidFill>
              </a:rPr>
              <a:t>Työskentelyidea: Diaa voi käyttää opetuspuheen tukena. Riippuvuuksien syntyyn on d</a:t>
            </a:r>
            <a:r>
              <a:rPr lang="fi-FI" altLang="en-FI" sz="1200" dirty="0">
                <a:solidFill>
                  <a:srgbClr val="000000"/>
                </a:solidFill>
              </a:rPr>
              <a:t>igikirjassa liittyvää lisäaineistoa. </a:t>
            </a:r>
            <a:endParaRPr lang="fi-FI" altLang="fi-FI" dirty="0"/>
          </a:p>
        </p:txBody>
      </p:sp>
      <p:sp>
        <p:nvSpPr>
          <p:cNvPr id="4" name="Slide Number Placeholder 3"/>
          <p:cNvSpPr>
            <a:spLocks noGrp="1"/>
          </p:cNvSpPr>
          <p:nvPr>
            <p:ph type="sldNum" sz="quarter" idx="5"/>
          </p:nvPr>
        </p:nvSpPr>
        <p:spPr/>
        <p:txBody>
          <a:bodyPr/>
          <a:lstStyle/>
          <a:p>
            <a:fld id="{A9A66684-74E2-024E-8732-016A4E9FFBAB}" type="slidenum">
              <a:rPr lang="fi-FI" smtClean="0"/>
              <a:t>6</a:t>
            </a:fld>
            <a:endParaRPr lang="fi-FI"/>
          </a:p>
        </p:txBody>
      </p:sp>
    </p:spTree>
    <p:extLst>
      <p:ext uri="{BB962C8B-B14F-4D97-AF65-F5344CB8AC3E}">
        <p14:creationId xmlns:p14="http://schemas.microsoft.com/office/powerpoint/2010/main" val="2246320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fi-FI" altLang="fi-FI" dirty="0">
                <a:solidFill>
                  <a:srgbClr val="000000"/>
                </a:solidFill>
              </a:rPr>
              <a:t>Työskentelyidea: </a:t>
            </a:r>
            <a:r>
              <a:rPr lang="fi-FI" altLang="fi-FI" dirty="0">
                <a:solidFill>
                  <a:srgbClr val="000000"/>
                </a:solidFill>
                <a:latin typeface="Cambria" panose="02040503050406030204" pitchFamily="18" charset="0"/>
                <a:ea typeface="Calibri" panose="020F0502020204030204" pitchFamily="34" charset="0"/>
                <a:cs typeface="Times New Roman" panose="02020603050405020304" pitchFamily="18" charset="0"/>
              </a:rPr>
              <a:t>Riippuvuuden kierteen biologisen mekanismin ymmärtämistä havainnollistetaan tällä kaaviolla. </a:t>
            </a:r>
          </a:p>
          <a:p>
            <a:pPr eaLnBrk="1" hangingPunct="1"/>
            <a:r>
              <a:rPr lang="fi-FI" altLang="fi-FI" sz="1800" dirty="0">
                <a:solidFill>
                  <a:srgbClr val="000000"/>
                </a:solidFill>
              </a:rPr>
              <a:t>Kaavio aukeaa digikirjan kautta tyylikkäästi isona, kun kuvaa napauttaa. </a:t>
            </a:r>
            <a:endParaRPr lang="fi-FI" altLang="fi-FI" dirty="0"/>
          </a:p>
          <a:p>
            <a:pPr eaLnBrk="1" hangingPunct="1"/>
            <a:r>
              <a:rPr lang="fi-FI" altLang="fi-FI" dirty="0">
                <a:solidFill>
                  <a:srgbClr val="000000"/>
                </a:solidFill>
              </a:rPr>
              <a:t>Diaa voi käyttää opetuspuheen tukena. </a:t>
            </a:r>
            <a:endParaRPr lang="fi-FI" altLang="fi-FI" dirty="0"/>
          </a:p>
        </p:txBody>
      </p:sp>
      <p:sp>
        <p:nvSpPr>
          <p:cNvPr id="4" name="Slide Number Placeholder 3"/>
          <p:cNvSpPr>
            <a:spLocks noGrp="1"/>
          </p:cNvSpPr>
          <p:nvPr>
            <p:ph type="sldNum" sz="quarter" idx="5"/>
          </p:nvPr>
        </p:nvSpPr>
        <p:spPr/>
        <p:txBody>
          <a:bodyPr/>
          <a:lstStyle/>
          <a:p>
            <a:fld id="{A9A66684-74E2-024E-8732-016A4E9FFBAB}" type="slidenum">
              <a:rPr lang="fi-FI" smtClean="0"/>
              <a:t>7</a:t>
            </a:fld>
            <a:endParaRPr lang="fi-FI"/>
          </a:p>
        </p:txBody>
      </p:sp>
    </p:spTree>
    <p:extLst>
      <p:ext uri="{BB962C8B-B14F-4D97-AF65-F5344CB8AC3E}">
        <p14:creationId xmlns:p14="http://schemas.microsoft.com/office/powerpoint/2010/main" val="1894334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fi-FI" altLang="fi-FI" sz="1200" dirty="0">
                <a:solidFill>
                  <a:srgbClr val="000000"/>
                </a:solidFill>
                <a:latin typeface="Cambria" panose="02040503050406030204" pitchFamily="18" charset="0"/>
                <a:ea typeface="Calibri" panose="020F0502020204030204" pitchFamily="34" charset="0"/>
                <a:cs typeface="Times New Roman" panose="02020603050405020304" pitchFamily="18" charset="0"/>
              </a:rPr>
              <a:t>Työskentelyidea: Tekstin keskeisiä asioita työstetään jatkamalla aloitettuja lauseita ja pohtimalla, miten ne liittyvät riippuvuuteen. </a:t>
            </a:r>
            <a:r>
              <a:rPr lang="fi-FI" altLang="fi-FI" sz="1200" dirty="0">
                <a:solidFill>
                  <a:srgbClr val="000000"/>
                </a:solidFill>
                <a:ea typeface="Calibri" panose="020F0502020204030204" pitchFamily="34" charset="0"/>
                <a:cs typeface="Times New Roman" panose="02020603050405020304" pitchFamily="18" charset="0"/>
              </a:rPr>
              <a:t>Samalla työstetään oppikirjan tekstiä, jolloin se tulee jo oppitunnin aikana kertaalleen tutuksi. </a:t>
            </a:r>
            <a:endParaRPr lang="fi-FI" altLang="fi-FI"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9A66684-74E2-024E-8732-016A4E9FFBAB}" type="slidenum">
              <a:rPr lang="fi-FI" smtClean="0"/>
              <a:t>8</a:t>
            </a:fld>
            <a:endParaRPr lang="fi-FI"/>
          </a:p>
        </p:txBody>
      </p:sp>
    </p:spTree>
    <p:extLst>
      <p:ext uri="{BB962C8B-B14F-4D97-AF65-F5344CB8AC3E}">
        <p14:creationId xmlns:p14="http://schemas.microsoft.com/office/powerpoint/2010/main" val="2531295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fi-FI" altLang="fi-FI" dirty="0">
                <a:solidFill>
                  <a:srgbClr val="000000"/>
                </a:solidFill>
                <a:latin typeface="Cambria" panose="02040503050406030204" pitchFamily="18" charset="0"/>
                <a:ea typeface="Calibri" panose="020F0502020204030204" pitchFamily="34" charset="0"/>
                <a:cs typeface="Times New Roman" panose="02020603050405020304" pitchFamily="18" charset="0"/>
              </a:rPr>
              <a:t>Työskentelyidea: Tekstin keskeisiä asioita työstetään selittämällä keskeisiä käsitteitä ja pohtimalla, miten ne liittyvät riippuvuuteen. </a:t>
            </a:r>
            <a:r>
              <a:rPr lang="fi-FI" altLang="fi-FI" dirty="0">
                <a:solidFill>
                  <a:srgbClr val="000000"/>
                </a:solidFill>
                <a:ea typeface="Calibri" panose="020F0502020204030204" pitchFamily="34" charset="0"/>
                <a:cs typeface="Times New Roman" panose="02020603050405020304" pitchFamily="18" charset="0"/>
              </a:rPr>
              <a:t>Samalla työstetään oppikirjan tekstiä, jolloin se tulee jo oppitunnin aikana kertaalleen tutuksi. </a:t>
            </a:r>
            <a:r>
              <a:rPr lang="fi-FI" altLang="fi-FI" sz="1800" dirty="0">
                <a:solidFill>
                  <a:srgbClr val="000000"/>
                </a:solidFill>
                <a:ea typeface="Calibri" panose="020F0502020204030204" pitchFamily="34" charset="0"/>
                <a:cs typeface="Times New Roman" panose="02020603050405020304" pitchFamily="18" charset="0"/>
              </a:rPr>
              <a:t>Työskentely tukee myös yhdessä toimimista. </a:t>
            </a:r>
            <a:endParaRPr lang="fi-FI" altLang="fi-FI" dirty="0">
              <a:ea typeface="Calibri" panose="020F0502020204030204" pitchFamily="34" charset="0"/>
              <a:cs typeface="Times New Roman" panose="02020603050405020304" pitchFamily="18" charset="0"/>
            </a:endParaRPr>
          </a:p>
          <a:p>
            <a:pPr eaLnBrk="1" hangingPunct="1"/>
            <a:endParaRPr lang="fi-FI" altLang="fi-FI"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9A66684-74E2-024E-8732-016A4E9FFBAB}" type="slidenum">
              <a:rPr lang="fi-FI" smtClean="0"/>
              <a:t>9</a:t>
            </a:fld>
            <a:endParaRPr lang="fi-FI"/>
          </a:p>
        </p:txBody>
      </p:sp>
    </p:spTree>
    <p:extLst>
      <p:ext uri="{BB962C8B-B14F-4D97-AF65-F5344CB8AC3E}">
        <p14:creationId xmlns:p14="http://schemas.microsoft.com/office/powerpoint/2010/main" val="3229215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fi-FI" altLang="fi-FI" sz="1200" dirty="0">
                <a:solidFill>
                  <a:srgbClr val="000000"/>
                </a:solidFill>
              </a:rPr>
              <a:t>Työskentelyidea: Diaa voi käyttää opetuspuheen tukena. </a:t>
            </a:r>
            <a:r>
              <a:rPr lang="fi-FI" altLang="en-FI" sz="1200" dirty="0">
                <a:solidFill>
                  <a:srgbClr val="000000"/>
                </a:solidFill>
              </a:rPr>
              <a:t>Digikirjassa on aiheeseen liittyvää lisäaineistoa. </a:t>
            </a:r>
            <a:endParaRPr lang="fi-FI" altLang="fi-FI" dirty="0"/>
          </a:p>
        </p:txBody>
      </p:sp>
      <p:sp>
        <p:nvSpPr>
          <p:cNvPr id="4" name="Slide Number Placeholder 3"/>
          <p:cNvSpPr>
            <a:spLocks noGrp="1"/>
          </p:cNvSpPr>
          <p:nvPr>
            <p:ph type="sldNum" sz="quarter" idx="5"/>
          </p:nvPr>
        </p:nvSpPr>
        <p:spPr/>
        <p:txBody>
          <a:bodyPr/>
          <a:lstStyle/>
          <a:p>
            <a:fld id="{A9A66684-74E2-024E-8732-016A4E9FFBAB}" type="slidenum">
              <a:rPr lang="fi-FI" smtClean="0"/>
              <a:t>10</a:t>
            </a:fld>
            <a:endParaRPr lang="fi-FI"/>
          </a:p>
        </p:txBody>
      </p:sp>
    </p:spTree>
    <p:extLst>
      <p:ext uri="{BB962C8B-B14F-4D97-AF65-F5344CB8AC3E}">
        <p14:creationId xmlns:p14="http://schemas.microsoft.com/office/powerpoint/2010/main" val="104872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AF7B15-CC6F-4818-BDEA-09B6BAD60E20}"/>
              </a:ext>
            </a:extLst>
          </p:cNvPr>
          <p:cNvSpPr>
            <a:spLocks noGrp="1"/>
          </p:cNvSpPr>
          <p:nvPr>
            <p:ph type="ctrTitle" hasCustomPrompt="1"/>
          </p:nvPr>
        </p:nvSpPr>
        <p:spPr>
          <a:xfrm>
            <a:off x="2209800" y="2408064"/>
            <a:ext cx="7281950" cy="1388227"/>
          </a:xfrm>
          <a:prstGeom prst="rect">
            <a:avLst/>
          </a:prstGeom>
        </p:spPr>
        <p:txBody>
          <a:bodyPr anchor="b"/>
          <a:lstStyle>
            <a:lvl1pPr algn="ctr">
              <a:defRPr sz="3600" b="1">
                <a:solidFill>
                  <a:srgbClr val="F37D7D"/>
                </a:solidFill>
              </a:defRPr>
            </a:lvl1pPr>
          </a:lstStyle>
          <a:p>
            <a:r>
              <a:rPr lang="fi-FI" dirty="0"/>
              <a:t>9. Painonhallinta on osa kokonaisterveyttä</a:t>
            </a:r>
          </a:p>
        </p:txBody>
      </p:sp>
      <p:sp>
        <p:nvSpPr>
          <p:cNvPr id="3" name="Alaotsikko 2">
            <a:extLst>
              <a:ext uri="{FF2B5EF4-FFF2-40B4-BE49-F238E27FC236}">
                <a16:creationId xmlns:a16="http://schemas.microsoft.com/office/drawing/2014/main" id="{C1BD9A12-2AF8-4BEF-B06A-5540FA5874B8}"/>
              </a:ext>
            </a:extLst>
          </p:cNvPr>
          <p:cNvSpPr>
            <a:spLocks noGrp="1"/>
          </p:cNvSpPr>
          <p:nvPr>
            <p:ph type="subTitle" idx="1" hasCustomPrompt="1"/>
          </p:nvPr>
        </p:nvSpPr>
        <p:spPr>
          <a:xfrm>
            <a:off x="4865716" y="4624506"/>
            <a:ext cx="1970117" cy="504449"/>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s. xx–xx </a:t>
            </a:r>
          </a:p>
        </p:txBody>
      </p:sp>
      <p:sp>
        <p:nvSpPr>
          <p:cNvPr id="4" name="Päivämäärän paikkamerkki 3">
            <a:extLst>
              <a:ext uri="{FF2B5EF4-FFF2-40B4-BE49-F238E27FC236}">
                <a16:creationId xmlns:a16="http://schemas.microsoft.com/office/drawing/2014/main" id="{EF3EB81D-F14F-4B75-85A9-0F4B27303258}"/>
              </a:ext>
            </a:extLst>
          </p:cNvPr>
          <p:cNvSpPr>
            <a:spLocks noGrp="1"/>
          </p:cNvSpPr>
          <p:nvPr>
            <p:ph type="dt" sz="half" idx="10"/>
          </p:nvPr>
        </p:nvSpPr>
        <p:spPr/>
        <p:txBody>
          <a:bodyPr/>
          <a:lstStyle/>
          <a:p>
            <a:fld id="{4364331F-21CE-4DED-BEFB-2B09E2366F59}" type="datetimeFigureOut">
              <a:rPr lang="fi-FI" smtClean="0"/>
              <a:t>8.2.2022</a:t>
            </a:fld>
            <a:endParaRPr lang="fi-FI"/>
          </a:p>
        </p:txBody>
      </p:sp>
      <p:sp>
        <p:nvSpPr>
          <p:cNvPr id="5" name="Alatunnisteen paikkamerkki 4">
            <a:extLst>
              <a:ext uri="{FF2B5EF4-FFF2-40B4-BE49-F238E27FC236}">
                <a16:creationId xmlns:a16="http://schemas.microsoft.com/office/drawing/2014/main" id="{8D3323A6-7D91-481D-BEF8-0DA7A427434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DDEC8CA-FA6F-4C48-AB70-B15789C8B962}"/>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4253628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FD2E36-BBF9-4904-98F1-C77B4F84612E}"/>
              </a:ext>
            </a:extLst>
          </p:cNvPr>
          <p:cNvSpPr>
            <a:spLocks noGrp="1"/>
          </p:cNvSpPr>
          <p:nvPr>
            <p:ph type="title"/>
          </p:nvPr>
        </p:nvSpPr>
        <p:spPr>
          <a:xfrm>
            <a:off x="839788" y="365125"/>
            <a:ext cx="10515600" cy="1325563"/>
          </a:xfrm>
          <a:prstGeom prst="rect">
            <a:avLst/>
          </a:prstGeom>
        </p:spPr>
        <p:txBody>
          <a:bodyPr/>
          <a:lstStyle/>
          <a:p>
            <a:r>
              <a:rPr lang="fi-FI"/>
              <a:t>Muokkaa ots. perustyyl. napsautt.</a:t>
            </a:r>
          </a:p>
        </p:txBody>
      </p:sp>
      <p:sp>
        <p:nvSpPr>
          <p:cNvPr id="3" name="Tekstin paikkamerkki 2">
            <a:extLst>
              <a:ext uri="{FF2B5EF4-FFF2-40B4-BE49-F238E27FC236}">
                <a16:creationId xmlns:a16="http://schemas.microsoft.com/office/drawing/2014/main" id="{56EA30FE-BE06-4509-949A-EA585778D93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28302042-C949-49D4-8A7A-785498DDF968}"/>
              </a:ext>
            </a:extLst>
          </p:cNvPr>
          <p:cNvSpPr>
            <a:spLocks noGrp="1"/>
          </p:cNvSpPr>
          <p:nvPr>
            <p:ph sz="half" idx="2"/>
          </p:nvPr>
        </p:nvSpPr>
        <p:spPr>
          <a:xfrm>
            <a:off x="839788" y="2505075"/>
            <a:ext cx="5157787"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854EB793-69B5-49E5-8227-ECFA957577A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3A245563-3544-49A0-B157-A8939DBC1697}"/>
              </a:ext>
            </a:extLst>
          </p:cNvPr>
          <p:cNvSpPr>
            <a:spLocks noGrp="1"/>
          </p:cNvSpPr>
          <p:nvPr>
            <p:ph sz="quarter" idx="4"/>
          </p:nvPr>
        </p:nvSpPr>
        <p:spPr>
          <a:xfrm>
            <a:off x="6172200" y="2505075"/>
            <a:ext cx="5183188"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CA4324F7-43F2-40E5-B3AA-D96F98715A2B}"/>
              </a:ext>
            </a:extLst>
          </p:cNvPr>
          <p:cNvSpPr>
            <a:spLocks noGrp="1"/>
          </p:cNvSpPr>
          <p:nvPr>
            <p:ph type="dt" sz="half" idx="10"/>
          </p:nvPr>
        </p:nvSpPr>
        <p:spPr/>
        <p:txBody>
          <a:bodyPr/>
          <a:lstStyle/>
          <a:p>
            <a:fld id="{4364331F-21CE-4DED-BEFB-2B09E2366F59}" type="datetimeFigureOut">
              <a:rPr lang="fi-FI" smtClean="0"/>
              <a:t>8.2.2022</a:t>
            </a:fld>
            <a:endParaRPr lang="fi-FI"/>
          </a:p>
        </p:txBody>
      </p:sp>
      <p:sp>
        <p:nvSpPr>
          <p:cNvPr id="8" name="Alatunnisteen paikkamerkki 7">
            <a:extLst>
              <a:ext uri="{FF2B5EF4-FFF2-40B4-BE49-F238E27FC236}">
                <a16:creationId xmlns:a16="http://schemas.microsoft.com/office/drawing/2014/main" id="{CDEA8882-87E5-4C0D-9F1F-9839DB0731F4}"/>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BA62994A-A842-4CBA-823F-945C4A69DEB7}"/>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152764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4661D2-7224-4F9A-B736-6C3E2C8B49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B95CB3B1-6F1A-48B6-8031-739C030E3FE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3906EC43-8DA3-4D2C-B1A1-900BC852DD8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C7707861-BAA0-431C-A90F-41F924CEAACD}"/>
              </a:ext>
            </a:extLst>
          </p:cNvPr>
          <p:cNvSpPr>
            <a:spLocks noGrp="1"/>
          </p:cNvSpPr>
          <p:nvPr>
            <p:ph type="dt" sz="half" idx="10"/>
          </p:nvPr>
        </p:nvSpPr>
        <p:spPr/>
        <p:txBody>
          <a:bodyPr/>
          <a:lstStyle/>
          <a:p>
            <a:fld id="{4364331F-21CE-4DED-BEFB-2B09E2366F59}" type="datetimeFigureOut">
              <a:rPr lang="fi-FI" smtClean="0"/>
              <a:t>8.2.2022</a:t>
            </a:fld>
            <a:endParaRPr lang="fi-FI"/>
          </a:p>
        </p:txBody>
      </p:sp>
      <p:sp>
        <p:nvSpPr>
          <p:cNvPr id="6" name="Alatunnisteen paikkamerkki 5">
            <a:extLst>
              <a:ext uri="{FF2B5EF4-FFF2-40B4-BE49-F238E27FC236}">
                <a16:creationId xmlns:a16="http://schemas.microsoft.com/office/drawing/2014/main" id="{0C840B81-A229-4825-8358-6C7DC58406F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7BE06604-6EFC-4C20-8100-D09E7271D61E}"/>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479799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5BD885-34A5-4BAF-9488-481A66963C8E}"/>
              </a:ext>
            </a:extLst>
          </p:cNvPr>
          <p:cNvSpPr>
            <a:spLocks noGrp="1"/>
          </p:cNvSpPr>
          <p:nvPr>
            <p:ph type="title"/>
          </p:nvPr>
        </p:nvSpPr>
        <p:spPr>
          <a:xfrm>
            <a:off x="838200" y="365125"/>
            <a:ext cx="10515600" cy="1325563"/>
          </a:xfrm>
          <a:prstGeom prst="rect">
            <a:avLst/>
          </a:prstGeom>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A8FCCCDA-8770-48F2-B414-6293146A6E9A}"/>
              </a:ext>
            </a:extLst>
          </p:cNvPr>
          <p:cNvSpPr>
            <a:spLocks noGrp="1"/>
          </p:cNvSpPr>
          <p:nvPr>
            <p:ph type="body" orient="vert" idx="1"/>
          </p:nvPr>
        </p:nvSpPr>
        <p:spPr>
          <a:xfrm>
            <a:off x="838200" y="1825625"/>
            <a:ext cx="10515600" cy="43513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20088B1-616C-438D-ABA1-E1A27A60DD00}"/>
              </a:ext>
            </a:extLst>
          </p:cNvPr>
          <p:cNvSpPr>
            <a:spLocks noGrp="1"/>
          </p:cNvSpPr>
          <p:nvPr>
            <p:ph type="dt" sz="half" idx="10"/>
          </p:nvPr>
        </p:nvSpPr>
        <p:spPr/>
        <p:txBody>
          <a:bodyPr/>
          <a:lstStyle/>
          <a:p>
            <a:fld id="{4364331F-21CE-4DED-BEFB-2B09E2366F59}" type="datetimeFigureOut">
              <a:rPr lang="fi-FI" smtClean="0"/>
              <a:t>8.2.2022</a:t>
            </a:fld>
            <a:endParaRPr lang="fi-FI"/>
          </a:p>
        </p:txBody>
      </p:sp>
      <p:sp>
        <p:nvSpPr>
          <p:cNvPr id="5" name="Alatunnisteen paikkamerkki 4">
            <a:extLst>
              <a:ext uri="{FF2B5EF4-FFF2-40B4-BE49-F238E27FC236}">
                <a16:creationId xmlns:a16="http://schemas.microsoft.com/office/drawing/2014/main" id="{70A4C2E6-9B47-4747-BE74-A719F2B54F0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3647CD2-7414-476C-88FC-3101EBA03AC1}"/>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439647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8CF46460-F1E1-483B-ADAE-69E7D38074A1}"/>
              </a:ext>
            </a:extLst>
          </p:cNvPr>
          <p:cNvSpPr>
            <a:spLocks noGrp="1"/>
          </p:cNvSpPr>
          <p:nvPr>
            <p:ph type="title" orient="vert"/>
          </p:nvPr>
        </p:nvSpPr>
        <p:spPr>
          <a:xfrm>
            <a:off x="8724900" y="365125"/>
            <a:ext cx="2628900" cy="5811838"/>
          </a:xfrm>
          <a:prstGeom prst="rect">
            <a:avLst/>
          </a:prstGeo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75E51AFD-8413-4AF9-9B04-2675FA90451E}"/>
              </a:ext>
            </a:extLst>
          </p:cNvPr>
          <p:cNvSpPr>
            <a:spLocks noGrp="1"/>
          </p:cNvSpPr>
          <p:nvPr>
            <p:ph type="body" orient="vert" idx="1"/>
          </p:nvPr>
        </p:nvSpPr>
        <p:spPr>
          <a:xfrm>
            <a:off x="838200" y="365125"/>
            <a:ext cx="7734300" cy="58118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F7BE06B-364D-44D8-9C25-304112413148}"/>
              </a:ext>
            </a:extLst>
          </p:cNvPr>
          <p:cNvSpPr>
            <a:spLocks noGrp="1"/>
          </p:cNvSpPr>
          <p:nvPr>
            <p:ph type="dt" sz="half" idx="10"/>
          </p:nvPr>
        </p:nvSpPr>
        <p:spPr/>
        <p:txBody>
          <a:bodyPr/>
          <a:lstStyle/>
          <a:p>
            <a:fld id="{4364331F-21CE-4DED-BEFB-2B09E2366F59}" type="datetimeFigureOut">
              <a:rPr lang="fi-FI" smtClean="0"/>
              <a:t>8.2.2022</a:t>
            </a:fld>
            <a:endParaRPr lang="fi-FI"/>
          </a:p>
        </p:txBody>
      </p:sp>
      <p:sp>
        <p:nvSpPr>
          <p:cNvPr id="5" name="Alatunnisteen paikkamerkki 4">
            <a:extLst>
              <a:ext uri="{FF2B5EF4-FFF2-40B4-BE49-F238E27FC236}">
                <a16:creationId xmlns:a16="http://schemas.microsoft.com/office/drawing/2014/main" id="{4FDED13F-0612-4830-92E0-8263B3DEB3F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2620DAD-B353-46F3-8289-ADEA010430B7}"/>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3964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AF7B15-CC6F-4818-BDEA-09B6BAD60E20}"/>
              </a:ext>
            </a:extLst>
          </p:cNvPr>
          <p:cNvSpPr>
            <a:spLocks noGrp="1"/>
          </p:cNvSpPr>
          <p:nvPr>
            <p:ph type="ctrTitle" hasCustomPrompt="1"/>
          </p:nvPr>
        </p:nvSpPr>
        <p:spPr>
          <a:xfrm>
            <a:off x="2209800" y="2408064"/>
            <a:ext cx="7281950" cy="1388227"/>
          </a:xfrm>
          <a:prstGeom prst="rect">
            <a:avLst/>
          </a:prstGeom>
        </p:spPr>
        <p:txBody>
          <a:bodyPr anchor="b"/>
          <a:lstStyle>
            <a:lvl1pPr algn="ctr">
              <a:defRPr sz="3600" b="1">
                <a:solidFill>
                  <a:srgbClr val="F37D7D"/>
                </a:solidFill>
              </a:defRPr>
            </a:lvl1pPr>
          </a:lstStyle>
          <a:p>
            <a:r>
              <a:rPr lang="fi-FI" dirty="0"/>
              <a:t>9. Painonhallinta on osa kokonaisterveyttä</a:t>
            </a:r>
          </a:p>
        </p:txBody>
      </p:sp>
      <p:sp>
        <p:nvSpPr>
          <p:cNvPr id="3" name="Alaotsikko 2">
            <a:extLst>
              <a:ext uri="{FF2B5EF4-FFF2-40B4-BE49-F238E27FC236}">
                <a16:creationId xmlns:a16="http://schemas.microsoft.com/office/drawing/2014/main" id="{C1BD9A12-2AF8-4BEF-B06A-5540FA5874B8}"/>
              </a:ext>
            </a:extLst>
          </p:cNvPr>
          <p:cNvSpPr>
            <a:spLocks noGrp="1"/>
          </p:cNvSpPr>
          <p:nvPr>
            <p:ph type="subTitle" idx="1" hasCustomPrompt="1"/>
          </p:nvPr>
        </p:nvSpPr>
        <p:spPr>
          <a:xfrm>
            <a:off x="4865716" y="4624506"/>
            <a:ext cx="1970117" cy="504449"/>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s. xx–xx </a:t>
            </a:r>
          </a:p>
        </p:txBody>
      </p:sp>
      <p:sp>
        <p:nvSpPr>
          <p:cNvPr id="4" name="Päivämäärän paikkamerkki 3">
            <a:extLst>
              <a:ext uri="{FF2B5EF4-FFF2-40B4-BE49-F238E27FC236}">
                <a16:creationId xmlns:a16="http://schemas.microsoft.com/office/drawing/2014/main" id="{EF3EB81D-F14F-4B75-85A9-0F4B27303258}"/>
              </a:ext>
            </a:extLst>
          </p:cNvPr>
          <p:cNvSpPr>
            <a:spLocks noGrp="1"/>
          </p:cNvSpPr>
          <p:nvPr>
            <p:ph type="dt" sz="half" idx="10"/>
          </p:nvPr>
        </p:nvSpPr>
        <p:spPr/>
        <p:txBody>
          <a:bodyPr/>
          <a:lstStyle/>
          <a:p>
            <a:fld id="{4364331F-21CE-4DED-BEFB-2B09E2366F59}" type="datetimeFigureOut">
              <a:rPr lang="fi-FI" smtClean="0"/>
              <a:t>8.2.2022</a:t>
            </a:fld>
            <a:endParaRPr lang="fi-FI"/>
          </a:p>
        </p:txBody>
      </p:sp>
      <p:sp>
        <p:nvSpPr>
          <p:cNvPr id="5" name="Alatunnisteen paikkamerkki 4">
            <a:extLst>
              <a:ext uri="{FF2B5EF4-FFF2-40B4-BE49-F238E27FC236}">
                <a16:creationId xmlns:a16="http://schemas.microsoft.com/office/drawing/2014/main" id="{8D3323A6-7D91-481D-BEF8-0DA7A427434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DDEC8CA-FA6F-4C48-AB70-B15789C8B962}"/>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7" name="Kuva 6">
            <a:extLst>
              <a:ext uri="{FF2B5EF4-FFF2-40B4-BE49-F238E27FC236}">
                <a16:creationId xmlns:a16="http://schemas.microsoft.com/office/drawing/2014/main" id="{B7A54338-2B0B-4DD6-BBC6-3D712C62E7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329567"/>
            <a:ext cx="12190476" cy="952381"/>
          </a:xfrm>
          <a:prstGeom prst="rect">
            <a:avLst/>
          </a:prstGeom>
        </p:spPr>
      </p:pic>
    </p:spTree>
    <p:extLst>
      <p:ext uri="{BB962C8B-B14F-4D97-AF65-F5344CB8AC3E}">
        <p14:creationId xmlns:p14="http://schemas.microsoft.com/office/powerpoint/2010/main" val="2783389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8A35A6A-FE81-4DAE-B6E3-8DC038FD0621}"/>
              </a:ext>
            </a:extLst>
          </p:cNvPr>
          <p:cNvSpPr>
            <a:spLocks noGrp="1"/>
          </p:cNvSpPr>
          <p:nvPr>
            <p:ph type="dt" sz="half" idx="10"/>
          </p:nvPr>
        </p:nvSpPr>
        <p:spPr/>
        <p:txBody>
          <a:bodyPr/>
          <a:lstStyle/>
          <a:p>
            <a:fld id="{4364331F-21CE-4DED-BEFB-2B09E2366F59}" type="datetimeFigureOut">
              <a:rPr lang="fi-FI" smtClean="0"/>
              <a:t>8.2.2022</a:t>
            </a:fld>
            <a:endParaRPr lang="fi-FI"/>
          </a:p>
        </p:txBody>
      </p:sp>
      <p:sp>
        <p:nvSpPr>
          <p:cNvPr id="3" name="Alatunnisteen paikkamerkki 2">
            <a:extLst>
              <a:ext uri="{FF2B5EF4-FFF2-40B4-BE49-F238E27FC236}">
                <a16:creationId xmlns:a16="http://schemas.microsoft.com/office/drawing/2014/main" id="{B12D473B-A9B8-4172-80ED-3D28061A3548}"/>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5E74F76-861F-4CE7-A4B8-766547C20435}"/>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5" name="Kuva 4">
            <a:extLst>
              <a:ext uri="{FF2B5EF4-FFF2-40B4-BE49-F238E27FC236}">
                <a16:creationId xmlns:a16="http://schemas.microsoft.com/office/drawing/2014/main" id="{637E8CB8-3982-4A8B-B232-06DC79A09C9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321254"/>
            <a:ext cx="12190476" cy="952381"/>
          </a:xfrm>
          <a:prstGeom prst="rect">
            <a:avLst/>
          </a:prstGeom>
        </p:spPr>
      </p:pic>
    </p:spTree>
    <p:extLst>
      <p:ext uri="{BB962C8B-B14F-4D97-AF65-F5344CB8AC3E}">
        <p14:creationId xmlns:p14="http://schemas.microsoft.com/office/powerpoint/2010/main" val="1259864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8A35A6A-FE81-4DAE-B6E3-8DC038FD0621}"/>
              </a:ext>
            </a:extLst>
          </p:cNvPr>
          <p:cNvSpPr>
            <a:spLocks noGrp="1"/>
          </p:cNvSpPr>
          <p:nvPr>
            <p:ph type="dt" sz="half" idx="10"/>
          </p:nvPr>
        </p:nvSpPr>
        <p:spPr/>
        <p:txBody>
          <a:bodyPr/>
          <a:lstStyle/>
          <a:p>
            <a:fld id="{4364331F-21CE-4DED-BEFB-2B09E2366F59}" type="datetimeFigureOut">
              <a:rPr lang="fi-FI" smtClean="0"/>
              <a:t>8.2.2022</a:t>
            </a:fld>
            <a:endParaRPr lang="fi-FI"/>
          </a:p>
        </p:txBody>
      </p:sp>
      <p:sp>
        <p:nvSpPr>
          <p:cNvPr id="3" name="Alatunnisteen paikkamerkki 2">
            <a:extLst>
              <a:ext uri="{FF2B5EF4-FFF2-40B4-BE49-F238E27FC236}">
                <a16:creationId xmlns:a16="http://schemas.microsoft.com/office/drawing/2014/main" id="{B12D473B-A9B8-4172-80ED-3D28061A3548}"/>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5E74F76-861F-4CE7-A4B8-766547C20435}"/>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550162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39FB83-A6EF-4067-A915-F2D9CC5F30FE}"/>
              </a:ext>
            </a:extLst>
          </p:cNvPr>
          <p:cNvSpPr>
            <a:spLocks noGrp="1"/>
          </p:cNvSpPr>
          <p:nvPr>
            <p:ph type="title"/>
          </p:nvPr>
        </p:nvSpPr>
        <p:spPr>
          <a:xfrm>
            <a:off x="838200" y="590204"/>
            <a:ext cx="8297487" cy="748146"/>
          </a:xfrm>
          <a:prstGeom prst="rect">
            <a:avLst/>
          </a:prstGeom>
        </p:spPr>
        <p:txBody>
          <a:bodyPr/>
          <a:lstStyle>
            <a:lvl1pPr>
              <a:defRPr sz="3600" b="1">
                <a:solidFill>
                  <a:srgbClr val="F37D7D"/>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C8DAB12D-A851-48BC-B768-7E2AD1C41FFA}"/>
              </a:ext>
            </a:extLst>
          </p:cNvPr>
          <p:cNvSpPr>
            <a:spLocks noGrp="1"/>
          </p:cNvSpPr>
          <p:nvPr>
            <p:ph type="dt" sz="half" idx="10"/>
          </p:nvPr>
        </p:nvSpPr>
        <p:spPr/>
        <p:txBody>
          <a:bodyPr/>
          <a:lstStyle/>
          <a:p>
            <a:fld id="{4364331F-21CE-4DED-BEFB-2B09E2366F59}" type="datetimeFigureOut">
              <a:rPr lang="fi-FI" smtClean="0"/>
              <a:t>8.2.2022</a:t>
            </a:fld>
            <a:endParaRPr lang="fi-FI"/>
          </a:p>
        </p:txBody>
      </p:sp>
      <p:sp>
        <p:nvSpPr>
          <p:cNvPr id="4" name="Alatunnisteen paikkamerkki 3">
            <a:extLst>
              <a:ext uri="{FF2B5EF4-FFF2-40B4-BE49-F238E27FC236}">
                <a16:creationId xmlns:a16="http://schemas.microsoft.com/office/drawing/2014/main" id="{AB8E6FBE-9391-43FB-BC33-14F53349A31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ECEB088C-9649-40C9-9C0E-258DBF8EDC33}"/>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3202096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39FB83-A6EF-4067-A915-F2D9CC5F30FE}"/>
              </a:ext>
            </a:extLst>
          </p:cNvPr>
          <p:cNvSpPr>
            <a:spLocks noGrp="1"/>
          </p:cNvSpPr>
          <p:nvPr>
            <p:ph type="title"/>
          </p:nvPr>
        </p:nvSpPr>
        <p:spPr>
          <a:xfrm>
            <a:off x="838200" y="590204"/>
            <a:ext cx="8297487" cy="748146"/>
          </a:xfrm>
          <a:prstGeom prst="rect">
            <a:avLst/>
          </a:prstGeom>
        </p:spPr>
        <p:txBody>
          <a:bodyPr/>
          <a:lstStyle>
            <a:lvl1pPr>
              <a:defRPr sz="3600" b="1">
                <a:solidFill>
                  <a:srgbClr val="F37D7D"/>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C8DAB12D-A851-48BC-B768-7E2AD1C41FFA}"/>
              </a:ext>
            </a:extLst>
          </p:cNvPr>
          <p:cNvSpPr>
            <a:spLocks noGrp="1"/>
          </p:cNvSpPr>
          <p:nvPr>
            <p:ph type="dt" sz="half" idx="10"/>
          </p:nvPr>
        </p:nvSpPr>
        <p:spPr/>
        <p:txBody>
          <a:bodyPr/>
          <a:lstStyle/>
          <a:p>
            <a:fld id="{4364331F-21CE-4DED-BEFB-2B09E2366F59}" type="datetimeFigureOut">
              <a:rPr lang="fi-FI" smtClean="0"/>
              <a:t>8.2.2022</a:t>
            </a:fld>
            <a:endParaRPr lang="fi-FI"/>
          </a:p>
        </p:txBody>
      </p:sp>
      <p:sp>
        <p:nvSpPr>
          <p:cNvPr id="4" name="Alatunnisteen paikkamerkki 3">
            <a:extLst>
              <a:ext uri="{FF2B5EF4-FFF2-40B4-BE49-F238E27FC236}">
                <a16:creationId xmlns:a16="http://schemas.microsoft.com/office/drawing/2014/main" id="{AB8E6FBE-9391-43FB-BC33-14F53349A31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ECEB088C-9649-40C9-9C0E-258DBF8EDC33}"/>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6" name="Kuva 5">
            <a:extLst>
              <a:ext uri="{FF2B5EF4-FFF2-40B4-BE49-F238E27FC236}">
                <a16:creationId xmlns:a16="http://schemas.microsoft.com/office/drawing/2014/main" id="{09AC2636-DB6D-47DA-ABC0-06D566320A9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296315"/>
            <a:ext cx="12190476" cy="952381"/>
          </a:xfrm>
          <a:prstGeom prst="rect">
            <a:avLst/>
          </a:prstGeom>
        </p:spPr>
      </p:pic>
    </p:spTree>
    <p:extLst>
      <p:ext uri="{BB962C8B-B14F-4D97-AF65-F5344CB8AC3E}">
        <p14:creationId xmlns:p14="http://schemas.microsoft.com/office/powerpoint/2010/main" val="661382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01DDCD-AC04-4793-BBF4-71867EA13527}"/>
              </a:ext>
            </a:extLst>
          </p:cNvPr>
          <p:cNvSpPr>
            <a:spLocks noGrp="1"/>
          </p:cNvSpPr>
          <p:nvPr>
            <p:ph type="title"/>
          </p:nvPr>
        </p:nvSpPr>
        <p:spPr>
          <a:xfrm>
            <a:off x="838200" y="681037"/>
            <a:ext cx="8006542" cy="648394"/>
          </a:xfrm>
          <a:prstGeom prst="rect">
            <a:avLst/>
          </a:prstGeom>
        </p:spPr>
        <p:txBody>
          <a:bodyPr/>
          <a:lstStyle>
            <a:lvl1pPr>
              <a:defRPr sz="3600" b="1">
                <a:solidFill>
                  <a:srgbClr val="F37D7D"/>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23BCCD30-1922-4578-AE6D-5B4F05A33C66}"/>
              </a:ext>
            </a:extLst>
          </p:cNvPr>
          <p:cNvSpPr>
            <a:spLocks noGrp="1"/>
          </p:cNvSpPr>
          <p:nvPr>
            <p:ph idx="1"/>
          </p:nvPr>
        </p:nvSpPr>
        <p:spPr>
          <a:xfrm>
            <a:off x="838200" y="1825625"/>
            <a:ext cx="10515600" cy="4351338"/>
          </a:xfrm>
          <a:prstGeom prst="rect">
            <a:avLst/>
          </a:prstGeom>
        </p:spPr>
        <p:txBody>
          <a:bodyPr/>
          <a:lstStyle>
            <a:lvl1pPr>
              <a:buClr>
                <a:srgbClr val="F37D7D"/>
              </a:buClr>
              <a:defRPr sz="2400">
                <a:latin typeface="Cambria" panose="02040503050406030204" pitchFamily="18" charset="0"/>
                <a:ea typeface="Cambria" panose="02040503050406030204" pitchFamily="18" charset="0"/>
              </a:defRPr>
            </a:lvl1pPr>
            <a:lvl2pPr>
              <a:buClr>
                <a:srgbClr val="F37D7D"/>
              </a:buClr>
              <a:defRPr sz="2000">
                <a:latin typeface="Cambria" panose="02040503050406030204" pitchFamily="18" charset="0"/>
                <a:ea typeface="Cambria" panose="02040503050406030204" pitchFamily="18" charset="0"/>
              </a:defRPr>
            </a:lvl2pPr>
            <a:lvl3pPr>
              <a:buClr>
                <a:srgbClr val="F37D7D"/>
              </a:buClr>
              <a:defRPr sz="1800">
                <a:latin typeface="Cambria" panose="02040503050406030204" pitchFamily="18" charset="0"/>
                <a:ea typeface="Cambria" panose="02040503050406030204" pitchFamily="18" charset="0"/>
              </a:defRPr>
            </a:lvl3pPr>
            <a:lvl4pPr>
              <a:buClr>
                <a:srgbClr val="F37D7D"/>
              </a:buClr>
              <a:defRPr sz="1600">
                <a:latin typeface="Cambria" panose="02040503050406030204" pitchFamily="18" charset="0"/>
                <a:ea typeface="Cambria" panose="02040503050406030204" pitchFamily="18" charset="0"/>
              </a:defRPr>
            </a:lvl4pPr>
            <a:lvl5pPr>
              <a:buClr>
                <a:srgbClr val="F37D7D"/>
              </a:buClr>
              <a:defRPr sz="1600">
                <a:latin typeface="Cambria" panose="02040503050406030204" pitchFamily="18" charset="0"/>
                <a:ea typeface="Cambria" panose="02040503050406030204" pitchFamily="18"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5D63FED2-242D-4FBE-B1E9-14956FB54360}"/>
              </a:ext>
            </a:extLst>
          </p:cNvPr>
          <p:cNvSpPr>
            <a:spLocks noGrp="1"/>
          </p:cNvSpPr>
          <p:nvPr>
            <p:ph type="dt" sz="half" idx="10"/>
          </p:nvPr>
        </p:nvSpPr>
        <p:spPr/>
        <p:txBody>
          <a:bodyPr/>
          <a:lstStyle/>
          <a:p>
            <a:fld id="{4364331F-21CE-4DED-BEFB-2B09E2366F59}" type="datetimeFigureOut">
              <a:rPr lang="fi-FI" smtClean="0"/>
              <a:t>8.2.2022</a:t>
            </a:fld>
            <a:endParaRPr lang="fi-FI"/>
          </a:p>
        </p:txBody>
      </p:sp>
      <p:sp>
        <p:nvSpPr>
          <p:cNvPr id="5" name="Alatunnisteen paikkamerkki 4">
            <a:extLst>
              <a:ext uri="{FF2B5EF4-FFF2-40B4-BE49-F238E27FC236}">
                <a16:creationId xmlns:a16="http://schemas.microsoft.com/office/drawing/2014/main" id="{CA56EC18-1D6C-461F-B3E9-EE69AA41AEC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63720B1-DD22-42DB-AE31-C462A1063AF5}"/>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7" name="Kuva 6">
            <a:extLst>
              <a:ext uri="{FF2B5EF4-FFF2-40B4-BE49-F238E27FC236}">
                <a16:creationId xmlns:a16="http://schemas.microsoft.com/office/drawing/2014/main" id="{DD3CB4E0-D0C5-405A-93AC-DCBC7F5784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329567"/>
            <a:ext cx="12190476" cy="952381"/>
          </a:xfrm>
          <a:prstGeom prst="rect">
            <a:avLst/>
          </a:prstGeom>
        </p:spPr>
      </p:pic>
    </p:spTree>
    <p:extLst>
      <p:ext uri="{BB962C8B-B14F-4D97-AF65-F5344CB8AC3E}">
        <p14:creationId xmlns:p14="http://schemas.microsoft.com/office/powerpoint/2010/main" val="602101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F23294-35CE-48A1-88F0-38A58D8EDE61}"/>
              </a:ext>
            </a:extLst>
          </p:cNvPr>
          <p:cNvSpPr>
            <a:spLocks noGrp="1"/>
          </p:cNvSpPr>
          <p:nvPr>
            <p:ph type="title"/>
          </p:nvPr>
        </p:nvSpPr>
        <p:spPr>
          <a:xfrm>
            <a:off x="838200" y="614506"/>
            <a:ext cx="8530244" cy="707217"/>
          </a:xfrm>
          <a:prstGeom prst="rect">
            <a:avLst/>
          </a:prstGeom>
        </p:spPr>
        <p:txBody>
          <a:bodyPr/>
          <a:lstStyle>
            <a:lvl1pPr>
              <a:defRPr sz="3600" b="1">
                <a:solidFill>
                  <a:srgbClr val="F37D7D"/>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0779A6EB-3477-4ED6-A634-DE36267E1554}"/>
              </a:ext>
            </a:extLst>
          </p:cNvPr>
          <p:cNvSpPr>
            <a:spLocks noGrp="1"/>
          </p:cNvSpPr>
          <p:nvPr>
            <p:ph sz="half" idx="1"/>
          </p:nvPr>
        </p:nvSpPr>
        <p:spPr>
          <a:xfrm>
            <a:off x="838200" y="1825625"/>
            <a:ext cx="4114800" cy="4351338"/>
          </a:xfrm>
          <a:prstGeom prst="rect">
            <a:avLst/>
          </a:prstGeom>
        </p:spPr>
        <p:txBody>
          <a:bodyPr/>
          <a:lstStyle>
            <a:lvl1pPr>
              <a:buClr>
                <a:srgbClr val="F37D7D"/>
              </a:buClr>
              <a:defRPr sz="2400">
                <a:latin typeface="Cambria" panose="02040503050406030204" pitchFamily="18" charset="0"/>
                <a:ea typeface="Cambria" panose="02040503050406030204" pitchFamily="18" charset="0"/>
              </a:defRPr>
            </a:lvl1pPr>
            <a:lvl2pPr>
              <a:buClr>
                <a:srgbClr val="F37D7D"/>
              </a:buClr>
              <a:defRPr sz="2000">
                <a:latin typeface="Cambria" panose="02040503050406030204" pitchFamily="18" charset="0"/>
                <a:ea typeface="Cambria" panose="02040503050406030204" pitchFamily="18" charset="0"/>
              </a:defRPr>
            </a:lvl2pPr>
            <a:lvl3pPr>
              <a:buClr>
                <a:srgbClr val="F37D7D"/>
              </a:buClr>
              <a:defRPr sz="1800">
                <a:latin typeface="Cambria" panose="02040503050406030204" pitchFamily="18" charset="0"/>
                <a:ea typeface="Cambria" panose="02040503050406030204" pitchFamily="18" charset="0"/>
              </a:defRPr>
            </a:lvl3pPr>
            <a:lvl4pPr>
              <a:buClr>
                <a:srgbClr val="F37D7D"/>
              </a:buClr>
              <a:defRPr sz="1600">
                <a:latin typeface="Cambria" panose="02040503050406030204" pitchFamily="18" charset="0"/>
                <a:ea typeface="Cambria" panose="02040503050406030204" pitchFamily="18" charset="0"/>
              </a:defRPr>
            </a:lvl4pPr>
            <a:lvl5pPr>
              <a:buClr>
                <a:srgbClr val="F37D7D"/>
              </a:buClr>
              <a:defRPr sz="1600">
                <a:latin typeface="Cambria" panose="02040503050406030204" pitchFamily="18" charset="0"/>
                <a:ea typeface="Cambria" panose="02040503050406030204" pitchFamily="18"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9701211A-EC42-4309-A115-E20D1F5D3937}"/>
              </a:ext>
            </a:extLst>
          </p:cNvPr>
          <p:cNvSpPr>
            <a:spLocks noGrp="1"/>
          </p:cNvSpPr>
          <p:nvPr>
            <p:ph sz="half" idx="2"/>
          </p:nvPr>
        </p:nvSpPr>
        <p:spPr>
          <a:xfrm>
            <a:off x="5253644" y="1822450"/>
            <a:ext cx="4114800" cy="4351338"/>
          </a:xfrm>
          <a:prstGeom prst="rect">
            <a:avLst/>
          </a:prstGeom>
        </p:spPr>
        <p:txBody>
          <a:bodyPr/>
          <a:lstStyle>
            <a:lvl1pPr>
              <a:buClr>
                <a:srgbClr val="F37D7D"/>
              </a:buClr>
              <a:defRPr sz="2400">
                <a:latin typeface="Cambria" panose="02040503050406030204" pitchFamily="18" charset="0"/>
                <a:ea typeface="Cambria" panose="02040503050406030204" pitchFamily="18" charset="0"/>
              </a:defRPr>
            </a:lvl1pPr>
            <a:lvl2pPr>
              <a:buClr>
                <a:srgbClr val="F37D7D"/>
              </a:buClr>
              <a:defRPr sz="2000">
                <a:latin typeface="Cambria" panose="02040503050406030204" pitchFamily="18" charset="0"/>
                <a:ea typeface="Cambria" panose="02040503050406030204" pitchFamily="18" charset="0"/>
              </a:defRPr>
            </a:lvl2pPr>
            <a:lvl3pPr>
              <a:buClr>
                <a:srgbClr val="F37D7D"/>
              </a:buClr>
              <a:defRPr sz="1800">
                <a:latin typeface="Cambria" panose="02040503050406030204" pitchFamily="18" charset="0"/>
                <a:ea typeface="Cambria" panose="02040503050406030204" pitchFamily="18" charset="0"/>
              </a:defRPr>
            </a:lvl3pPr>
            <a:lvl4pPr>
              <a:buClr>
                <a:srgbClr val="F37D7D"/>
              </a:buClr>
              <a:defRPr sz="1600">
                <a:latin typeface="Cambria" panose="02040503050406030204" pitchFamily="18" charset="0"/>
                <a:ea typeface="Cambria" panose="02040503050406030204" pitchFamily="18" charset="0"/>
              </a:defRPr>
            </a:lvl4pPr>
            <a:lvl5pPr>
              <a:buClr>
                <a:srgbClr val="F37D7D"/>
              </a:buClr>
              <a:defRPr sz="1600">
                <a:latin typeface="Cambria" panose="02040503050406030204" pitchFamily="18" charset="0"/>
                <a:ea typeface="Cambria" panose="02040503050406030204" pitchFamily="18"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a:extLst>
              <a:ext uri="{FF2B5EF4-FFF2-40B4-BE49-F238E27FC236}">
                <a16:creationId xmlns:a16="http://schemas.microsoft.com/office/drawing/2014/main" id="{095839E9-D083-4236-9BDE-D6B72C5EA04B}"/>
              </a:ext>
            </a:extLst>
          </p:cNvPr>
          <p:cNvSpPr>
            <a:spLocks noGrp="1"/>
          </p:cNvSpPr>
          <p:nvPr>
            <p:ph type="dt" sz="half" idx="10"/>
          </p:nvPr>
        </p:nvSpPr>
        <p:spPr/>
        <p:txBody>
          <a:bodyPr/>
          <a:lstStyle/>
          <a:p>
            <a:fld id="{4364331F-21CE-4DED-BEFB-2B09E2366F59}" type="datetimeFigureOut">
              <a:rPr lang="fi-FI" smtClean="0"/>
              <a:t>8.2.2022</a:t>
            </a:fld>
            <a:endParaRPr lang="fi-FI"/>
          </a:p>
        </p:txBody>
      </p:sp>
      <p:sp>
        <p:nvSpPr>
          <p:cNvPr id="6" name="Alatunnisteen paikkamerkki 5">
            <a:extLst>
              <a:ext uri="{FF2B5EF4-FFF2-40B4-BE49-F238E27FC236}">
                <a16:creationId xmlns:a16="http://schemas.microsoft.com/office/drawing/2014/main" id="{70456637-770C-4C99-B82F-C1398D46E1D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AB287A58-A86A-493A-ACE8-7F12E63123D1}"/>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8" name="Kuva 7">
            <a:extLst>
              <a:ext uri="{FF2B5EF4-FFF2-40B4-BE49-F238E27FC236}">
                <a16:creationId xmlns:a16="http://schemas.microsoft.com/office/drawing/2014/main" id="{4A18D34D-A3B5-4A18-952D-CE4E16D3F3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329567"/>
            <a:ext cx="12190476" cy="952381"/>
          </a:xfrm>
          <a:prstGeom prst="rect">
            <a:avLst/>
          </a:prstGeom>
        </p:spPr>
      </p:pic>
    </p:spTree>
    <p:extLst>
      <p:ext uri="{BB962C8B-B14F-4D97-AF65-F5344CB8AC3E}">
        <p14:creationId xmlns:p14="http://schemas.microsoft.com/office/powerpoint/2010/main" val="435453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F2C8CD-24F2-41D7-9240-6752546EE6CE}"/>
              </a:ext>
            </a:extLst>
          </p:cNvPr>
          <p:cNvSpPr>
            <a:spLocks noGrp="1"/>
          </p:cNvSpPr>
          <p:nvPr>
            <p:ph type="title"/>
          </p:nvPr>
        </p:nvSpPr>
        <p:spPr>
          <a:xfrm>
            <a:off x="839788" y="457200"/>
            <a:ext cx="3932237" cy="989215"/>
          </a:xfrm>
          <a:prstGeom prst="rect">
            <a:avLst/>
          </a:prstGeom>
        </p:spPr>
        <p:txBody>
          <a:bodyPr anchor="b"/>
          <a:lstStyle>
            <a:lvl1pPr>
              <a:defRPr sz="2800" b="1">
                <a:solidFill>
                  <a:srgbClr val="F37D7D"/>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Kuvan paikkamerkki 2">
            <a:extLst>
              <a:ext uri="{FF2B5EF4-FFF2-40B4-BE49-F238E27FC236}">
                <a16:creationId xmlns:a16="http://schemas.microsoft.com/office/drawing/2014/main" id="{B164A279-E548-48E7-9CD9-97733A91C550}"/>
              </a:ext>
            </a:extLst>
          </p:cNvPr>
          <p:cNvSpPr>
            <a:spLocks noGrp="1"/>
          </p:cNvSpPr>
          <p:nvPr>
            <p:ph type="pic" idx="1"/>
          </p:nvPr>
        </p:nvSpPr>
        <p:spPr>
          <a:xfrm>
            <a:off x="5183188" y="1712422"/>
            <a:ext cx="6172200" cy="414862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E5EF0974-CE96-4EDA-B09F-55E616CE10C9}"/>
              </a:ext>
            </a:extLst>
          </p:cNvPr>
          <p:cNvSpPr>
            <a:spLocks noGrp="1"/>
          </p:cNvSpPr>
          <p:nvPr>
            <p:ph type="body" sz="half" idx="2" hasCustomPrompt="1"/>
          </p:nvPr>
        </p:nvSpPr>
        <p:spPr>
          <a:xfrm>
            <a:off x="839788" y="1712422"/>
            <a:ext cx="3932237" cy="4156566"/>
          </a:xfrm>
          <a:prstGeom prst="rect">
            <a:avLst/>
          </a:prstGeom>
        </p:spPr>
        <p:txBody>
          <a:bodyPr/>
          <a:lstStyle>
            <a:lvl1pPr marL="0" indent="0">
              <a:buClr>
                <a:srgbClr val="F37D7D"/>
              </a:buClr>
              <a:buFont typeface="Arial" panose="020B0604020202020204" pitchFamily="34" charset="0"/>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 Muokkaa tekstin perustyylejä napsauttamalla</a:t>
            </a:r>
          </a:p>
        </p:txBody>
      </p:sp>
      <p:sp>
        <p:nvSpPr>
          <p:cNvPr id="5" name="Päivämäärän paikkamerkki 4">
            <a:extLst>
              <a:ext uri="{FF2B5EF4-FFF2-40B4-BE49-F238E27FC236}">
                <a16:creationId xmlns:a16="http://schemas.microsoft.com/office/drawing/2014/main" id="{FFA1213A-E730-40E5-A4FE-320D23973789}"/>
              </a:ext>
            </a:extLst>
          </p:cNvPr>
          <p:cNvSpPr>
            <a:spLocks noGrp="1"/>
          </p:cNvSpPr>
          <p:nvPr>
            <p:ph type="dt" sz="half" idx="10"/>
          </p:nvPr>
        </p:nvSpPr>
        <p:spPr/>
        <p:txBody>
          <a:bodyPr/>
          <a:lstStyle/>
          <a:p>
            <a:fld id="{4364331F-21CE-4DED-BEFB-2B09E2366F59}" type="datetimeFigureOut">
              <a:rPr lang="fi-FI" smtClean="0"/>
              <a:t>8.2.2022</a:t>
            </a:fld>
            <a:endParaRPr lang="fi-FI"/>
          </a:p>
        </p:txBody>
      </p:sp>
      <p:sp>
        <p:nvSpPr>
          <p:cNvPr id="6" name="Alatunnisteen paikkamerkki 5">
            <a:extLst>
              <a:ext uri="{FF2B5EF4-FFF2-40B4-BE49-F238E27FC236}">
                <a16:creationId xmlns:a16="http://schemas.microsoft.com/office/drawing/2014/main" id="{570BA50D-0409-4907-83D3-527079E0342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D5B8E45A-2E55-4D53-A669-37B0BC2AE8DC}"/>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8" name="Kuva 7">
            <a:extLst>
              <a:ext uri="{FF2B5EF4-FFF2-40B4-BE49-F238E27FC236}">
                <a16:creationId xmlns:a16="http://schemas.microsoft.com/office/drawing/2014/main" id="{91B868B3-683A-484A-9237-1F75927019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296315"/>
            <a:ext cx="12190476" cy="952381"/>
          </a:xfrm>
          <a:prstGeom prst="rect">
            <a:avLst/>
          </a:prstGeom>
        </p:spPr>
      </p:pic>
    </p:spTree>
    <p:extLst>
      <p:ext uri="{BB962C8B-B14F-4D97-AF65-F5344CB8AC3E}">
        <p14:creationId xmlns:p14="http://schemas.microsoft.com/office/powerpoint/2010/main" val="272801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76EA86A2-B0D6-434B-B28F-88F4176A31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4364331F-21CE-4DED-BEFB-2B09E2366F59}" type="datetimeFigureOut">
              <a:rPr lang="fi-FI" smtClean="0"/>
              <a:pPr/>
              <a:t>8.2.2022</a:t>
            </a:fld>
            <a:endParaRPr lang="fi-FI"/>
          </a:p>
        </p:txBody>
      </p:sp>
      <p:sp>
        <p:nvSpPr>
          <p:cNvPr id="5" name="Alatunnisteen paikkamerkki 4">
            <a:extLst>
              <a:ext uri="{FF2B5EF4-FFF2-40B4-BE49-F238E27FC236}">
                <a16:creationId xmlns:a16="http://schemas.microsoft.com/office/drawing/2014/main" id="{E5AC0CC5-903F-4B16-88E5-B9B8B16F1E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fi-FI"/>
          </a:p>
        </p:txBody>
      </p:sp>
      <p:sp>
        <p:nvSpPr>
          <p:cNvPr id="6" name="Dian numeron paikkamerkki 5">
            <a:extLst>
              <a:ext uri="{FF2B5EF4-FFF2-40B4-BE49-F238E27FC236}">
                <a16:creationId xmlns:a16="http://schemas.microsoft.com/office/drawing/2014/main" id="{A6B2E57A-AC33-4A63-9BAB-311723DD38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F99B51B2-0609-401D-B546-AAB1E0AB521B}" type="slidenum">
              <a:rPr lang="fi-FI" smtClean="0"/>
              <a:pPr/>
              <a:t>‹#›</a:t>
            </a:fld>
            <a:endParaRPr lang="fi-FI"/>
          </a:p>
        </p:txBody>
      </p:sp>
      <p:pic>
        <p:nvPicPr>
          <p:cNvPr id="12" name="Kuva 11">
            <a:extLst>
              <a:ext uri="{FF2B5EF4-FFF2-40B4-BE49-F238E27FC236}">
                <a16:creationId xmlns:a16="http://schemas.microsoft.com/office/drawing/2014/main" id="{30F1F6E2-BBDF-4D87-93F9-429A3743EC82}"/>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10062361" y="-16625"/>
            <a:ext cx="2137417" cy="1706273"/>
          </a:xfrm>
          <a:prstGeom prst="rect">
            <a:avLst/>
          </a:prstGeom>
        </p:spPr>
      </p:pic>
    </p:spTree>
    <p:extLst>
      <p:ext uri="{BB962C8B-B14F-4D97-AF65-F5344CB8AC3E}">
        <p14:creationId xmlns:p14="http://schemas.microsoft.com/office/powerpoint/2010/main" val="3493134491"/>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5" r:id="rId3"/>
    <p:sldLayoutId id="2147483660" r:id="rId4"/>
    <p:sldLayoutId id="2147483654" r:id="rId5"/>
    <p:sldLayoutId id="2147483661" r:id="rId6"/>
    <p:sldLayoutId id="2147483650" r:id="rId7"/>
    <p:sldLayoutId id="2147483652" r:id="rId8"/>
    <p:sldLayoutId id="2147483657" r:id="rId9"/>
    <p:sldLayoutId id="2147483653" r:id="rId10"/>
    <p:sldLayoutId id="2147483656"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uva, joka sisältää kohteen penkki, puu, ulko, puisto&#10;&#10;Kuvaus luotu automaattisesti">
            <a:extLst>
              <a:ext uri="{FF2B5EF4-FFF2-40B4-BE49-F238E27FC236}">
                <a16:creationId xmlns:a16="http://schemas.microsoft.com/office/drawing/2014/main" id="{2EACCCFD-FFDE-4130-96F9-18DBF221FA2E}"/>
              </a:ext>
            </a:extLst>
          </p:cNvPr>
          <p:cNvPicPr>
            <a:picLocks noChangeAspect="1"/>
          </p:cNvPicPr>
          <p:nvPr/>
        </p:nvPicPr>
        <p:blipFill rotWithShape="1">
          <a:blip r:embed="rId2">
            <a:extLst>
              <a:ext uri="{28A0092B-C50C-407E-A947-70E740481C1C}">
                <a14:useLocalDpi xmlns:a14="http://schemas.microsoft.com/office/drawing/2010/main" val="0"/>
              </a:ext>
            </a:extLst>
          </a:blip>
          <a:srcRect l="1" t="15625" r="84"/>
          <a:stretch/>
        </p:blipFill>
        <p:spPr>
          <a:xfrm>
            <a:off x="-1" y="0"/>
            <a:ext cx="12181627" cy="6858000"/>
          </a:xfrm>
          <a:prstGeom prst="rect">
            <a:avLst/>
          </a:prstGeom>
        </p:spPr>
      </p:pic>
      <p:sp>
        <p:nvSpPr>
          <p:cNvPr id="21" name="Suorakulmio: Vastakkaiset kulmat pyöristetty 20">
            <a:extLst>
              <a:ext uri="{FF2B5EF4-FFF2-40B4-BE49-F238E27FC236}">
                <a16:creationId xmlns:a16="http://schemas.microsoft.com/office/drawing/2014/main" id="{38FCEC07-333C-4D97-8FD0-A5C6A32E3CB9}"/>
              </a:ext>
            </a:extLst>
          </p:cNvPr>
          <p:cNvSpPr/>
          <p:nvPr/>
        </p:nvSpPr>
        <p:spPr>
          <a:xfrm>
            <a:off x="-308345" y="3838354"/>
            <a:ext cx="4962215" cy="2030819"/>
          </a:xfrm>
          <a:prstGeom prst="round2DiagRect">
            <a:avLst/>
          </a:prstGeom>
          <a:solidFill>
            <a:srgbClr val="F3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Kuva 9">
            <a:extLst>
              <a:ext uri="{FF2B5EF4-FFF2-40B4-BE49-F238E27FC236}">
                <a16:creationId xmlns:a16="http://schemas.microsoft.com/office/drawing/2014/main" id="{6B049331-77CA-4C15-8C6B-1374D0A0332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95808" y="-16779"/>
            <a:ext cx="2985819" cy="2383541"/>
          </a:xfrm>
          <a:prstGeom prst="rect">
            <a:avLst/>
          </a:prstGeom>
        </p:spPr>
      </p:pic>
      <p:sp>
        <p:nvSpPr>
          <p:cNvPr id="18" name="Tekstiruutu 17">
            <a:extLst>
              <a:ext uri="{FF2B5EF4-FFF2-40B4-BE49-F238E27FC236}">
                <a16:creationId xmlns:a16="http://schemas.microsoft.com/office/drawing/2014/main" id="{0E84BF11-22B3-430E-9C26-C294FAF8BACC}"/>
              </a:ext>
            </a:extLst>
          </p:cNvPr>
          <p:cNvSpPr txBox="1"/>
          <p:nvPr/>
        </p:nvSpPr>
        <p:spPr>
          <a:xfrm>
            <a:off x="470492" y="4140101"/>
            <a:ext cx="4101509" cy="2062103"/>
          </a:xfrm>
          <a:prstGeom prst="rect">
            <a:avLst/>
          </a:prstGeom>
          <a:noFill/>
        </p:spPr>
        <p:txBody>
          <a:bodyPr wrap="square">
            <a:spAutoFit/>
          </a:bodyPr>
          <a:lstStyle/>
          <a:p>
            <a:r>
              <a:rPr lang="fi-FI" sz="3200" b="1" dirty="0">
                <a:solidFill>
                  <a:schemeClr val="bg1"/>
                </a:solidFill>
                <a:latin typeface="+mj-lt"/>
              </a:rPr>
              <a:t>10. Riippuvuuden kehittyminen ja ehkäisy</a:t>
            </a:r>
            <a:br>
              <a:rPr lang="fi-FI" sz="3200" b="1" dirty="0">
                <a:solidFill>
                  <a:schemeClr val="bg1"/>
                </a:solidFill>
              </a:rPr>
            </a:br>
            <a:r>
              <a:rPr lang="fi-FI" sz="1600" dirty="0">
                <a:solidFill>
                  <a:schemeClr val="bg1"/>
                </a:solidFill>
              </a:rPr>
              <a:t>s. 142-150</a:t>
            </a:r>
          </a:p>
          <a:p>
            <a:endParaRPr lang="fi-FI" sz="1600" dirty="0">
              <a:solidFill>
                <a:schemeClr val="bg1"/>
              </a:solidFill>
            </a:endParaRPr>
          </a:p>
          <a:p>
            <a:endParaRPr lang="fi-FI" sz="3200" dirty="0"/>
          </a:p>
        </p:txBody>
      </p:sp>
      <p:sp>
        <p:nvSpPr>
          <p:cNvPr id="16" name="Suorakulmio: Vastakkaiset kulmat pyöristetty 15">
            <a:extLst>
              <a:ext uri="{FF2B5EF4-FFF2-40B4-BE49-F238E27FC236}">
                <a16:creationId xmlns:a16="http://schemas.microsoft.com/office/drawing/2014/main" id="{72368B97-E7C4-4FAB-8C64-799FB814EC69}"/>
              </a:ext>
            </a:extLst>
          </p:cNvPr>
          <p:cNvSpPr/>
          <p:nvPr/>
        </p:nvSpPr>
        <p:spPr>
          <a:xfrm>
            <a:off x="-925033" y="4890977"/>
            <a:ext cx="45719" cy="50943"/>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935453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fi-FI" dirty="0"/>
              <a:t>Riippuvuuksien ehkäisy</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7054516" cy="4351338"/>
          </a:xfrm>
        </p:spPr>
        <p:txBody>
          <a:bodyPr/>
          <a:lstStyle/>
          <a:p>
            <a:r>
              <a:rPr lang="fi-FI" altLang="fi-FI" dirty="0"/>
              <a:t>Riippuvuuksien </a:t>
            </a:r>
            <a:r>
              <a:rPr lang="fi-FI" altLang="fi-FI" b="1" dirty="0">
                <a:solidFill>
                  <a:srgbClr val="F37D7D"/>
                </a:solidFill>
              </a:rPr>
              <a:t>ehkäiseminen</a:t>
            </a:r>
            <a:r>
              <a:rPr lang="fi-FI" altLang="fi-FI" dirty="0"/>
              <a:t> ensisijaista </a:t>
            </a:r>
          </a:p>
          <a:p>
            <a:r>
              <a:rPr lang="fi-FI" altLang="fi-FI" dirty="0"/>
              <a:t>Yksilötasolla: </a:t>
            </a:r>
          </a:p>
          <a:p>
            <a:pPr lvl="1"/>
            <a:r>
              <a:rPr lang="fi-FI" altLang="fi-FI" sz="2200" dirty="0"/>
              <a:t>altistavien ja suojaavien tekijöiden tiedostaminen</a:t>
            </a:r>
          </a:p>
          <a:p>
            <a:pPr lvl="1"/>
            <a:r>
              <a:rPr lang="fi-FI" altLang="fi-FI" sz="2200" dirty="0"/>
              <a:t>oman terveysosaamisen vahvistaminen</a:t>
            </a:r>
          </a:p>
          <a:p>
            <a:r>
              <a:rPr lang="fi-FI" altLang="fi-FI" dirty="0"/>
              <a:t>Yhteiskuntatasolla</a:t>
            </a:r>
            <a:r>
              <a:rPr lang="fi-FI" altLang="fi-FI" sz="2600" dirty="0"/>
              <a:t>: </a:t>
            </a:r>
          </a:p>
          <a:p>
            <a:pPr lvl="1"/>
            <a:r>
              <a:rPr lang="fi-FI" altLang="fi-FI" sz="2200" dirty="0"/>
              <a:t>politiikka ja lainsäädäntö</a:t>
            </a:r>
          </a:p>
          <a:p>
            <a:pPr lvl="1"/>
            <a:r>
              <a:rPr lang="fi-FI" altLang="fi-FI" sz="2200" dirty="0"/>
              <a:t>tiedottaminen</a:t>
            </a:r>
          </a:p>
          <a:p>
            <a:pPr lvl="1"/>
            <a:r>
              <a:rPr lang="fi-FI" altLang="fi-FI" sz="2200" dirty="0"/>
              <a:t>terveys- ja sosiaalialan palvelut</a:t>
            </a:r>
          </a:p>
          <a:p>
            <a:endParaRPr lang="fi-FI" altLang="fi-FI" dirty="0"/>
          </a:p>
        </p:txBody>
      </p:sp>
    </p:spTree>
    <p:extLst>
      <p:ext uri="{BB962C8B-B14F-4D97-AF65-F5344CB8AC3E}">
        <p14:creationId xmlns:p14="http://schemas.microsoft.com/office/powerpoint/2010/main" val="3764632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fi-FI" dirty="0"/>
              <a:t>Riippuvuuksien haitat</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199" y="1825625"/>
            <a:ext cx="9590903" cy="4351338"/>
          </a:xfrm>
        </p:spPr>
        <p:txBody>
          <a:bodyPr/>
          <a:lstStyle/>
          <a:p>
            <a:r>
              <a:rPr lang="fi-FI" altLang="fi-FI" dirty="0"/>
              <a:t>haitat voivat kohdistua yksilöön, lähiyhteisöön ja yhteiskuntaan</a:t>
            </a:r>
          </a:p>
          <a:p>
            <a:r>
              <a:rPr lang="fi-FI" altLang="fi-FI" dirty="0"/>
              <a:t>haitat ovat sekä suoria että epäsuoria</a:t>
            </a:r>
          </a:p>
          <a:p>
            <a:endParaRPr lang="fi-FI" altLang="fi-FI" dirty="0"/>
          </a:p>
          <a:p>
            <a:r>
              <a:rPr lang="fi-FI" altLang="fi-FI" dirty="0">
                <a:solidFill>
                  <a:srgbClr val="F37D7D"/>
                </a:solidFill>
              </a:rPr>
              <a:t>Tutki ja erittele oppikirjan avulla, mitä riippuvuuksien haittoja yllä mainittuihin luokkiin voidaan nimetä.</a:t>
            </a:r>
          </a:p>
          <a:p>
            <a:endParaRPr lang="fi-FI" altLang="fi-FI" dirty="0"/>
          </a:p>
        </p:txBody>
      </p:sp>
    </p:spTree>
    <p:extLst>
      <p:ext uri="{BB962C8B-B14F-4D97-AF65-F5344CB8AC3E}">
        <p14:creationId xmlns:p14="http://schemas.microsoft.com/office/powerpoint/2010/main" val="258023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fi-FI" dirty="0">
                <a:cs typeface="Times New Roman" panose="02020603050405020304" pitchFamily="18" charset="0"/>
              </a:rPr>
              <a:t>Irti riippuvuudesta</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7054516" cy="4351338"/>
          </a:xfrm>
        </p:spPr>
        <p:txBody>
          <a:bodyPr/>
          <a:lstStyle/>
          <a:p>
            <a:r>
              <a:rPr lang="fi-FI" altLang="fi-FI" dirty="0"/>
              <a:t>Lähtökohta on ongelman tiedostaminen ja tunnustaminen.</a:t>
            </a:r>
          </a:p>
          <a:p>
            <a:r>
              <a:rPr lang="fi-FI" altLang="fi-FI" dirty="0"/>
              <a:t>Riippuvuus on monimutkainen sairaus, siitä irti pääseminen ei aina ole helppoa.</a:t>
            </a:r>
          </a:p>
          <a:p>
            <a:r>
              <a:rPr lang="fi-FI" altLang="fi-FI" dirty="0"/>
              <a:t>Riippuvuudesta irrottautuminen on jokaiselle omanlainen prosessi.</a:t>
            </a:r>
          </a:p>
          <a:p>
            <a:r>
              <a:rPr lang="fi-FI" altLang="fi-FI" dirty="0"/>
              <a:t>Apuna mm. sosiaalinen tuki, erilaiset </a:t>
            </a:r>
            <a:r>
              <a:rPr lang="fi-FI" altLang="fi-FI" dirty="0" err="1"/>
              <a:t>psykososiaaliset</a:t>
            </a:r>
            <a:r>
              <a:rPr lang="fi-FI" altLang="fi-FI" dirty="0"/>
              <a:t> hoitomuodot, korvaava hoito, lääkehoito.</a:t>
            </a:r>
          </a:p>
          <a:p>
            <a:endParaRPr lang="fi-FI" altLang="fi-FI" dirty="0"/>
          </a:p>
        </p:txBody>
      </p:sp>
      <p:pic>
        <p:nvPicPr>
          <p:cNvPr id="6" name="Kuva 5">
            <a:extLst>
              <a:ext uri="{FF2B5EF4-FFF2-40B4-BE49-F238E27FC236}">
                <a16:creationId xmlns:a16="http://schemas.microsoft.com/office/drawing/2014/main" id="{AE6E5676-F8D2-4538-8C76-E5D80E839B3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24" y="6319628"/>
            <a:ext cx="12190476" cy="952381"/>
          </a:xfrm>
          <a:prstGeom prst="rect">
            <a:avLst/>
          </a:prstGeom>
        </p:spPr>
      </p:pic>
      <p:pic>
        <p:nvPicPr>
          <p:cNvPr id="7" name="Kuva 6">
            <a:extLst>
              <a:ext uri="{FF2B5EF4-FFF2-40B4-BE49-F238E27FC236}">
                <a16:creationId xmlns:a16="http://schemas.microsoft.com/office/drawing/2014/main" id="{2E590834-A3F4-47FC-B3E5-F9F88E84077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38522" y="-16779"/>
            <a:ext cx="2143105" cy="1710813"/>
          </a:xfrm>
          <a:prstGeom prst="rect">
            <a:avLst/>
          </a:prstGeom>
        </p:spPr>
      </p:pic>
    </p:spTree>
    <p:extLst>
      <p:ext uri="{BB962C8B-B14F-4D97-AF65-F5344CB8AC3E}">
        <p14:creationId xmlns:p14="http://schemas.microsoft.com/office/powerpoint/2010/main" val="1200916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fi-FI" dirty="0"/>
              <a:t>Muutosvaihemalli</a:t>
            </a:r>
            <a:endParaRPr lang="fi-FI" dirty="0"/>
          </a:p>
        </p:txBody>
      </p:sp>
      <p:pic>
        <p:nvPicPr>
          <p:cNvPr id="12" name="Picture 11" descr="Diagram&#10;&#10;Description automatically generated">
            <a:extLst>
              <a:ext uri="{FF2B5EF4-FFF2-40B4-BE49-F238E27FC236}">
                <a16:creationId xmlns:a16="http://schemas.microsoft.com/office/drawing/2014/main" id="{93F391B9-625F-1242-989B-41BE79A37D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932" y="1682166"/>
            <a:ext cx="6766104" cy="4200474"/>
          </a:xfrm>
          <a:prstGeom prst="rect">
            <a:avLst/>
          </a:prstGeom>
        </p:spPr>
      </p:pic>
    </p:spTree>
    <p:extLst>
      <p:ext uri="{BB962C8B-B14F-4D97-AF65-F5344CB8AC3E}">
        <p14:creationId xmlns:p14="http://schemas.microsoft.com/office/powerpoint/2010/main" val="2343113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fi-FI" dirty="0"/>
              <a:t>Mitäpä sanotte?</a:t>
            </a:r>
            <a:endParaRPr lang="fi-FI" dirty="0"/>
          </a:p>
        </p:txBody>
      </p:sp>
      <p:sp>
        <p:nvSpPr>
          <p:cNvPr id="6" name="Content Placeholder 5">
            <a:extLst>
              <a:ext uri="{FF2B5EF4-FFF2-40B4-BE49-F238E27FC236}">
                <a16:creationId xmlns:a16="http://schemas.microsoft.com/office/drawing/2014/main" id="{8FBD8C23-A975-A540-8AC6-03DF408E030A}"/>
              </a:ext>
            </a:extLst>
          </p:cNvPr>
          <p:cNvSpPr>
            <a:spLocks noGrp="1"/>
          </p:cNvSpPr>
          <p:nvPr>
            <p:ph idx="1"/>
          </p:nvPr>
        </p:nvSpPr>
        <p:spPr>
          <a:xfrm>
            <a:off x="838200" y="1825625"/>
            <a:ext cx="5847080" cy="4351338"/>
          </a:xfrm>
        </p:spPr>
        <p:txBody>
          <a:bodyPr/>
          <a:lstStyle/>
          <a:p>
            <a:r>
              <a:rPr lang="fi-FI" altLang="fi-FI" dirty="0">
                <a:solidFill>
                  <a:srgbClr val="2B3643"/>
                </a:solidFill>
              </a:rPr>
              <a:t>Miten voit auttaa ystävää, jolla huomaat olevan peli- tai päihderiippuvuuden tunnusmerkkejä?</a:t>
            </a:r>
            <a:endParaRPr lang="fi-FI" altLang="fi-FI" dirty="0"/>
          </a:p>
        </p:txBody>
      </p:sp>
      <p:pic>
        <p:nvPicPr>
          <p:cNvPr id="7" name="Kuva 6">
            <a:extLst>
              <a:ext uri="{FF2B5EF4-FFF2-40B4-BE49-F238E27FC236}">
                <a16:creationId xmlns:a16="http://schemas.microsoft.com/office/drawing/2014/main" id="{55AE5BA3-0E2E-49B5-BE2D-4D4C44ADE1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8239760" y="-20320"/>
            <a:ext cx="3952240" cy="644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Kuva 7">
            <a:extLst>
              <a:ext uri="{FF2B5EF4-FFF2-40B4-BE49-F238E27FC236}">
                <a16:creationId xmlns:a16="http://schemas.microsoft.com/office/drawing/2014/main" id="{EBE0BC69-6BEE-4EFC-856B-0175A9923A9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24" y="6319628"/>
            <a:ext cx="12190476" cy="952381"/>
          </a:xfrm>
          <a:prstGeom prst="rect">
            <a:avLst/>
          </a:prstGeom>
        </p:spPr>
      </p:pic>
      <p:pic>
        <p:nvPicPr>
          <p:cNvPr id="9" name="Kuva 8">
            <a:extLst>
              <a:ext uri="{FF2B5EF4-FFF2-40B4-BE49-F238E27FC236}">
                <a16:creationId xmlns:a16="http://schemas.microsoft.com/office/drawing/2014/main" id="{BD8CC2FF-C6AE-4FB7-9B61-49242D6EB1D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038522" y="-16779"/>
            <a:ext cx="2143105" cy="1710813"/>
          </a:xfrm>
          <a:prstGeom prst="rect">
            <a:avLst/>
          </a:prstGeom>
        </p:spPr>
      </p:pic>
    </p:spTree>
    <p:extLst>
      <p:ext uri="{BB962C8B-B14F-4D97-AF65-F5344CB8AC3E}">
        <p14:creationId xmlns:p14="http://schemas.microsoft.com/office/powerpoint/2010/main" val="3131207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fi-FI" dirty="0"/>
              <a:t>Tehtävä oppikirjasta</a:t>
            </a:r>
            <a:endParaRPr lang="fi-FI" dirty="0"/>
          </a:p>
        </p:txBody>
      </p:sp>
      <p:sp>
        <p:nvSpPr>
          <p:cNvPr id="6" name="Content Placeholder 5">
            <a:extLst>
              <a:ext uri="{FF2B5EF4-FFF2-40B4-BE49-F238E27FC236}">
                <a16:creationId xmlns:a16="http://schemas.microsoft.com/office/drawing/2014/main" id="{8FBD8C23-A975-A540-8AC6-03DF408E030A}"/>
              </a:ext>
            </a:extLst>
          </p:cNvPr>
          <p:cNvSpPr>
            <a:spLocks noGrp="1"/>
          </p:cNvSpPr>
          <p:nvPr>
            <p:ph idx="1"/>
          </p:nvPr>
        </p:nvSpPr>
        <p:spPr/>
        <p:txBody>
          <a:bodyPr/>
          <a:lstStyle/>
          <a:p>
            <a:pPr marL="0" indent="0">
              <a:buNone/>
            </a:pPr>
            <a:r>
              <a:rPr lang="fi-FI" altLang="fi-FI" dirty="0"/>
              <a:t>Kokoa ydinsanalista ja pidä puhe.</a:t>
            </a:r>
          </a:p>
          <a:p>
            <a:r>
              <a:rPr lang="fi-FI" altLang="fi-FI" dirty="0"/>
              <a:t>Kokoa itsellesi ydinsanalista aiheesta </a:t>
            </a:r>
            <a:r>
              <a:rPr lang="fi-FI" altLang="fi-FI" i="1" dirty="0"/>
              <a:t>Miten riippuvuudet kehittyvät?</a:t>
            </a:r>
          </a:p>
          <a:p>
            <a:r>
              <a:rPr lang="fi-FI" altLang="fi-FI" dirty="0"/>
              <a:t>Pitäkää toisillenne puolen minuutin puheita, joissa käytätte runkona tekemäänne ydinsanalistaa.</a:t>
            </a:r>
          </a:p>
          <a:p>
            <a:endParaRPr lang="fi-FI" altLang="fi-FI" dirty="0"/>
          </a:p>
        </p:txBody>
      </p:sp>
    </p:spTree>
    <p:extLst>
      <p:ext uri="{BB962C8B-B14F-4D97-AF65-F5344CB8AC3E}">
        <p14:creationId xmlns:p14="http://schemas.microsoft.com/office/powerpoint/2010/main" val="1097519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fi-FI" dirty="0"/>
              <a:t>Tehtävä oppikirjasta</a:t>
            </a:r>
            <a:endParaRPr lang="fi-FI" dirty="0"/>
          </a:p>
        </p:txBody>
      </p:sp>
      <p:sp>
        <p:nvSpPr>
          <p:cNvPr id="6" name="Content Placeholder 5">
            <a:extLst>
              <a:ext uri="{FF2B5EF4-FFF2-40B4-BE49-F238E27FC236}">
                <a16:creationId xmlns:a16="http://schemas.microsoft.com/office/drawing/2014/main" id="{8FBD8C23-A975-A540-8AC6-03DF408E030A}"/>
              </a:ext>
            </a:extLst>
          </p:cNvPr>
          <p:cNvSpPr>
            <a:spLocks noGrp="1"/>
          </p:cNvSpPr>
          <p:nvPr>
            <p:ph idx="1"/>
          </p:nvPr>
        </p:nvSpPr>
        <p:spPr/>
        <p:txBody>
          <a:bodyPr/>
          <a:lstStyle/>
          <a:p>
            <a:pPr marL="0" indent="0">
              <a:buNone/>
              <a:defRPr/>
            </a:pPr>
            <a:r>
              <a:rPr lang="fi-FI" dirty="0"/>
              <a:t>Pohdi riippuvuuksien syntymistä</a:t>
            </a:r>
          </a:p>
          <a:p>
            <a:pPr marL="457200" indent="-457200">
              <a:buFont typeface="+mj-lt"/>
              <a:buAutoNum type="alphaLcPeriod"/>
              <a:defRPr/>
            </a:pPr>
            <a:r>
              <a:rPr lang="fi-FI" dirty="0"/>
              <a:t>Pohdi, mitkä tekijät suomalaisessa nykyelämässä ja yhteiskunnassa edistävät erilaisten riippuvuuksien syntymistä.</a:t>
            </a:r>
          </a:p>
          <a:p>
            <a:pPr marL="457200" indent="-457200">
              <a:buFont typeface="+mj-lt"/>
              <a:buAutoNum type="alphaLcPeriod"/>
              <a:defRPr/>
            </a:pPr>
            <a:r>
              <a:rPr lang="fi-FI" dirty="0"/>
              <a:t>Etsi netistä lähteitä pohdintasi tueksi. Miettikää yhdessä, mitkä ovat toimivia halusanoja.</a:t>
            </a:r>
          </a:p>
          <a:p>
            <a:pPr marL="457200" indent="-457200">
              <a:buFont typeface="+mj-lt"/>
              <a:buAutoNum type="alphaLcPeriod"/>
              <a:defRPr/>
            </a:pPr>
            <a:r>
              <a:rPr lang="fi-FI" dirty="0"/>
              <a:t>Vertailkaa ajatuksianne ja löytämiänne tekstejä ryhmissä. </a:t>
            </a:r>
          </a:p>
        </p:txBody>
      </p:sp>
    </p:spTree>
    <p:extLst>
      <p:ext uri="{BB962C8B-B14F-4D97-AF65-F5344CB8AC3E}">
        <p14:creationId xmlns:p14="http://schemas.microsoft.com/office/powerpoint/2010/main" val="407699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9615616" cy="648394"/>
          </a:xfrm>
        </p:spPr>
        <p:txBody>
          <a:bodyPr/>
          <a:lstStyle/>
          <a:p>
            <a:r>
              <a:rPr lang="fi-FI" altLang="fi-FI" dirty="0"/>
              <a:t>Riippuvuuden kehittyminen ja ehkäisy</a:t>
            </a:r>
            <a:endParaRPr lang="fi-FI" dirty="0"/>
          </a:p>
        </p:txBody>
      </p:sp>
      <p:sp>
        <p:nvSpPr>
          <p:cNvPr id="6" name="Content Placeholder 5">
            <a:extLst>
              <a:ext uri="{FF2B5EF4-FFF2-40B4-BE49-F238E27FC236}">
                <a16:creationId xmlns:a16="http://schemas.microsoft.com/office/drawing/2014/main" id="{8FBD8C23-A975-A540-8AC6-03DF408E030A}"/>
              </a:ext>
            </a:extLst>
          </p:cNvPr>
          <p:cNvSpPr>
            <a:spLocks noGrp="1"/>
          </p:cNvSpPr>
          <p:nvPr>
            <p:ph idx="1"/>
          </p:nvPr>
        </p:nvSpPr>
        <p:spPr/>
        <p:txBody>
          <a:bodyPr/>
          <a:lstStyle/>
          <a:p>
            <a:r>
              <a:rPr lang="fi-FI" altLang="fi-FI" dirty="0"/>
              <a:t>mielihyvän tärkeä merkitys</a:t>
            </a:r>
          </a:p>
          <a:p>
            <a:r>
              <a:rPr lang="fi-FI" altLang="fi-FI" dirty="0"/>
              <a:t>riippuvuuden biologisen mekanismin kehittyminen</a:t>
            </a:r>
          </a:p>
          <a:p>
            <a:r>
              <a:rPr lang="fi-FI" altLang="fi-FI" dirty="0"/>
              <a:t>fyysisen, psyykkisen ja sosiaalisen </a:t>
            </a:r>
            <a:r>
              <a:rPr lang="fi-FI" altLang="fi-FI" dirty="0" err="1"/>
              <a:t>addiktion</a:t>
            </a:r>
            <a:r>
              <a:rPr lang="fi-FI" altLang="fi-FI" dirty="0"/>
              <a:t> yhteen kietoutuminen</a:t>
            </a:r>
          </a:p>
          <a:p>
            <a:r>
              <a:rPr lang="fi-FI" altLang="fi-FI" dirty="0"/>
              <a:t>riippuvuuksien ehkäisy</a:t>
            </a:r>
          </a:p>
          <a:p>
            <a:r>
              <a:rPr lang="fi-FI" altLang="fi-FI" dirty="0"/>
              <a:t>riippuvuuden haitat yksilölle, yhteisöille ja yhteiskunnalle</a:t>
            </a:r>
          </a:p>
          <a:p>
            <a:r>
              <a:rPr lang="fi-FI" altLang="fi-FI" dirty="0" err="1"/>
              <a:t>addiktiosta</a:t>
            </a:r>
            <a:r>
              <a:rPr lang="fi-FI" altLang="fi-FI" dirty="0"/>
              <a:t> vapautuminen ja siihen liittyvä hoito</a:t>
            </a:r>
          </a:p>
          <a:p>
            <a:endParaRPr lang="fi-FI" altLang="fi-FI" dirty="0"/>
          </a:p>
          <a:p>
            <a:endParaRPr lang="fi-FI" altLang="fi-FI" dirty="0"/>
          </a:p>
          <a:p>
            <a:endParaRPr lang="fi-FI" altLang="fi-FI" dirty="0"/>
          </a:p>
        </p:txBody>
      </p:sp>
    </p:spTree>
    <p:extLst>
      <p:ext uri="{BB962C8B-B14F-4D97-AF65-F5344CB8AC3E}">
        <p14:creationId xmlns:p14="http://schemas.microsoft.com/office/powerpoint/2010/main" val="2336238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fi-FI" dirty="0" err="1">
                <a:cs typeface="Times New Roman" panose="02020603050405020304" pitchFamily="18" charset="0"/>
              </a:rPr>
              <a:t>Cinquaine</a:t>
            </a:r>
            <a:r>
              <a:rPr lang="fi-FI" altLang="fi-FI" dirty="0">
                <a:cs typeface="Times New Roman" panose="02020603050405020304" pitchFamily="18" charset="0"/>
              </a:rPr>
              <a:t>-runo</a:t>
            </a:r>
            <a:endParaRPr lang="fi-FI" dirty="0"/>
          </a:p>
        </p:txBody>
      </p:sp>
      <p:sp>
        <p:nvSpPr>
          <p:cNvPr id="6" name="Content Placeholder 5">
            <a:extLst>
              <a:ext uri="{FF2B5EF4-FFF2-40B4-BE49-F238E27FC236}">
                <a16:creationId xmlns:a16="http://schemas.microsoft.com/office/drawing/2014/main" id="{8FBD8C23-A975-A540-8AC6-03DF408E030A}"/>
              </a:ext>
            </a:extLst>
          </p:cNvPr>
          <p:cNvSpPr>
            <a:spLocks noGrp="1"/>
          </p:cNvSpPr>
          <p:nvPr>
            <p:ph idx="1"/>
          </p:nvPr>
        </p:nvSpPr>
        <p:spPr/>
        <p:txBody>
          <a:bodyPr/>
          <a:lstStyle/>
          <a:p>
            <a:pPr>
              <a:buNone/>
            </a:pPr>
            <a:r>
              <a:rPr lang="fi-FI" altLang="fi-FI" sz="3000" dirty="0">
                <a:latin typeface="Times New Roman" panose="02020603050405020304" pitchFamily="18" charset="0"/>
                <a:cs typeface="Times New Roman" panose="02020603050405020304" pitchFamily="18" charset="0"/>
              </a:rPr>
              <a:t>	</a:t>
            </a:r>
            <a:r>
              <a:rPr lang="fi-FI" altLang="fi-FI" dirty="0">
                <a:cs typeface="Times New Roman" panose="02020603050405020304" pitchFamily="18" charset="0"/>
              </a:rPr>
              <a:t>Kirjoita viiden rivin eli säkeen runo, aiheena </a:t>
            </a:r>
            <a:r>
              <a:rPr lang="fi-FI" altLang="fi-FI" b="1" dirty="0">
                <a:solidFill>
                  <a:srgbClr val="F37D7D"/>
                </a:solidFill>
                <a:cs typeface="Times New Roman" panose="02020603050405020304" pitchFamily="18" charset="0"/>
              </a:rPr>
              <a:t>RIIPPUVUUS</a:t>
            </a:r>
          </a:p>
          <a:p>
            <a:pPr>
              <a:buNone/>
            </a:pPr>
            <a:r>
              <a:rPr lang="fi-FI" altLang="fi-FI" b="1" dirty="0">
                <a:cs typeface="Times New Roman" panose="02020603050405020304" pitchFamily="18" charset="0"/>
              </a:rPr>
              <a:t>	1. säe: </a:t>
            </a:r>
            <a:r>
              <a:rPr lang="fi-FI" altLang="fi-FI" dirty="0">
                <a:cs typeface="Times New Roman" panose="02020603050405020304" pitchFamily="18" charset="0"/>
              </a:rPr>
              <a:t>yksi sana, joka kuvaa asian olemusta</a:t>
            </a:r>
          </a:p>
          <a:p>
            <a:pPr>
              <a:buNone/>
            </a:pPr>
            <a:r>
              <a:rPr lang="fi-FI" altLang="fi-FI" b="1" dirty="0">
                <a:cs typeface="Times New Roman" panose="02020603050405020304" pitchFamily="18" charset="0"/>
              </a:rPr>
              <a:t>	2. säe: </a:t>
            </a:r>
            <a:r>
              <a:rPr lang="fi-FI" altLang="fi-FI" dirty="0">
                <a:cs typeface="Times New Roman" panose="02020603050405020304" pitchFamily="18" charset="0"/>
              </a:rPr>
              <a:t>kaksi verbiä, jotka kuvaavat asiaa</a:t>
            </a:r>
          </a:p>
          <a:p>
            <a:pPr>
              <a:buNone/>
            </a:pPr>
            <a:r>
              <a:rPr lang="fi-FI" altLang="fi-FI" b="1" dirty="0">
                <a:cs typeface="Times New Roman" panose="02020603050405020304" pitchFamily="18" charset="0"/>
              </a:rPr>
              <a:t>	3. säe: </a:t>
            </a:r>
            <a:r>
              <a:rPr lang="fi-FI" altLang="fi-FI" dirty="0">
                <a:cs typeface="Times New Roman" panose="02020603050405020304" pitchFamily="18" charset="0"/>
              </a:rPr>
              <a:t>kolme adjektiivia, jotka kuvaavat asian luonnetta</a:t>
            </a:r>
          </a:p>
          <a:p>
            <a:pPr>
              <a:buNone/>
            </a:pPr>
            <a:r>
              <a:rPr lang="fi-FI" altLang="fi-FI" b="1" dirty="0">
                <a:cs typeface="Times New Roman" panose="02020603050405020304" pitchFamily="18" charset="0"/>
              </a:rPr>
              <a:t>	4. säe: </a:t>
            </a:r>
            <a:r>
              <a:rPr lang="fi-FI" altLang="fi-FI" dirty="0">
                <a:cs typeface="Times New Roman" panose="02020603050405020304" pitchFamily="18" charset="0"/>
              </a:rPr>
              <a:t>nelisanainen lause, joka kuvaa asian ytimen, eli ”lihaa luiden ympärille”</a:t>
            </a:r>
          </a:p>
          <a:p>
            <a:pPr>
              <a:buNone/>
            </a:pPr>
            <a:r>
              <a:rPr lang="fi-FI" altLang="fi-FI" b="1" dirty="0">
                <a:cs typeface="Times New Roman" panose="02020603050405020304" pitchFamily="18" charset="0"/>
              </a:rPr>
              <a:t>	5. säe: </a:t>
            </a:r>
            <a:r>
              <a:rPr lang="fi-FI" altLang="fi-FI" dirty="0">
                <a:cs typeface="Times New Roman" panose="02020603050405020304" pitchFamily="18" charset="0"/>
              </a:rPr>
              <a:t>yksi sana, jolla tehdään yhteenveto edellä mainitusta</a:t>
            </a:r>
          </a:p>
          <a:p>
            <a:endParaRPr lang="fi-FI" altLang="fi-FI" dirty="0"/>
          </a:p>
        </p:txBody>
      </p:sp>
    </p:spTree>
    <p:extLst>
      <p:ext uri="{BB962C8B-B14F-4D97-AF65-F5344CB8AC3E}">
        <p14:creationId xmlns:p14="http://schemas.microsoft.com/office/powerpoint/2010/main" val="2551015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fi-FI" dirty="0">
                <a:cs typeface="Times New Roman" panose="02020603050405020304" pitchFamily="18" charset="0"/>
              </a:rPr>
              <a:t>Runosta tarinaksi</a:t>
            </a:r>
            <a:endParaRPr lang="fi-FI" dirty="0"/>
          </a:p>
        </p:txBody>
      </p:sp>
      <p:sp>
        <p:nvSpPr>
          <p:cNvPr id="6" name="Content Placeholder 5">
            <a:extLst>
              <a:ext uri="{FF2B5EF4-FFF2-40B4-BE49-F238E27FC236}">
                <a16:creationId xmlns:a16="http://schemas.microsoft.com/office/drawing/2014/main" id="{8FBD8C23-A975-A540-8AC6-03DF408E030A}"/>
              </a:ext>
            </a:extLst>
          </p:cNvPr>
          <p:cNvSpPr>
            <a:spLocks noGrp="1"/>
          </p:cNvSpPr>
          <p:nvPr>
            <p:ph idx="1"/>
          </p:nvPr>
        </p:nvSpPr>
        <p:spPr>
          <a:xfrm>
            <a:off x="838200" y="1825625"/>
            <a:ext cx="5257800" cy="4351338"/>
          </a:xfrm>
        </p:spPr>
        <p:txBody>
          <a:bodyPr/>
          <a:lstStyle/>
          <a:p>
            <a:r>
              <a:rPr lang="fi-FI" altLang="fi-FI" dirty="0">
                <a:cs typeface="Times New Roman" panose="02020603050405020304" pitchFamily="18" charset="0"/>
              </a:rPr>
              <a:t>Tehkää viiden lauseen tarina runon aiheesta eli joko toiminnallisesta riippuvuudesta tai aineriippuvuudesta.</a:t>
            </a:r>
          </a:p>
          <a:p>
            <a:r>
              <a:rPr lang="fi-FI" altLang="fi-FI" dirty="0">
                <a:cs typeface="Times New Roman" panose="02020603050405020304" pitchFamily="18" charset="0"/>
              </a:rPr>
              <a:t>Käyttäkää tarinassanne runon verbejä ja adjektiiveja yhtä joka lauseessa. </a:t>
            </a:r>
          </a:p>
          <a:p>
            <a:r>
              <a:rPr lang="fi-FI" altLang="fi-FI" dirty="0">
                <a:cs typeface="Times New Roman" panose="02020603050405020304" pitchFamily="18" charset="0"/>
              </a:rPr>
              <a:t>Lukekaa lopuksi toistenne runoja ja tarinoita. Vertailkaa, millaisen kuvan ne antavat aineriippuvuudesta ja toiminnallisesta riippuvuudesta.</a:t>
            </a:r>
            <a:endParaRPr lang="en-US" altLang="fi-FI" dirty="0">
              <a:cs typeface="Times New Roman" panose="02020603050405020304" pitchFamily="18" charset="0"/>
            </a:endParaRPr>
          </a:p>
          <a:p>
            <a:endParaRPr lang="fi-FI" altLang="fi-FI" dirty="0"/>
          </a:p>
        </p:txBody>
      </p:sp>
      <p:pic>
        <p:nvPicPr>
          <p:cNvPr id="3" name="Picture 2" descr="A picture containing text, bicycle, outdoor, person&#10;&#10;Description automatically generated">
            <a:extLst>
              <a:ext uri="{FF2B5EF4-FFF2-40B4-BE49-F238E27FC236}">
                <a16:creationId xmlns:a16="http://schemas.microsoft.com/office/drawing/2014/main" id="{E5D708F8-A0D5-AD4B-B7EA-E917A39EB3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1904999"/>
            <a:ext cx="5149679" cy="3433119"/>
          </a:xfrm>
          <a:prstGeom prst="rect">
            <a:avLst/>
          </a:prstGeom>
        </p:spPr>
      </p:pic>
    </p:spTree>
    <p:extLst>
      <p:ext uri="{BB962C8B-B14F-4D97-AF65-F5344CB8AC3E}">
        <p14:creationId xmlns:p14="http://schemas.microsoft.com/office/powerpoint/2010/main" val="3891084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fi-FI" dirty="0"/>
              <a:t>Tavoitteet</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10515600" cy="4351338"/>
          </a:xfrm>
        </p:spPr>
        <p:txBody>
          <a:bodyPr/>
          <a:lstStyle/>
          <a:p>
            <a:r>
              <a:rPr lang="fi-FI" altLang="fi-FI" dirty="0">
                <a:solidFill>
                  <a:srgbClr val="2B3643"/>
                </a:solidFill>
              </a:rPr>
              <a:t>tuntea keskeiset aineriippuvuudet ja toiminnalliset riip­puvuudet</a:t>
            </a:r>
          </a:p>
          <a:p>
            <a:r>
              <a:rPr lang="fi-FI" altLang="fi-FI" dirty="0">
                <a:solidFill>
                  <a:srgbClr val="2B3643"/>
                </a:solidFill>
              </a:rPr>
              <a:t>ymmärtää mielihyvän ja riippuvuuden yhteys</a:t>
            </a:r>
          </a:p>
          <a:p>
            <a:r>
              <a:rPr lang="fi-FI" altLang="fi-FI" dirty="0">
                <a:solidFill>
                  <a:srgbClr val="2B3643"/>
                </a:solidFill>
              </a:rPr>
              <a:t>tietää riippuvuuden syntymekanismeja</a:t>
            </a:r>
          </a:p>
          <a:p>
            <a:r>
              <a:rPr lang="fi-FI" altLang="fi-FI" dirty="0">
                <a:solidFill>
                  <a:srgbClr val="2B3643"/>
                </a:solidFill>
              </a:rPr>
              <a:t>osata eritellä riippuvuuksien haittoja</a:t>
            </a:r>
          </a:p>
          <a:p>
            <a:r>
              <a:rPr lang="fi-FI" altLang="fi-FI" dirty="0">
                <a:solidFill>
                  <a:srgbClr val="2B3643"/>
                </a:solidFill>
              </a:rPr>
              <a:t>tuntea keinoja riippuvuuksien ehkäisyyn ja hoitoon</a:t>
            </a:r>
          </a:p>
          <a:p>
            <a:endParaRPr lang="fi-FI" altLang="fi-FI" dirty="0">
              <a:solidFill>
                <a:srgbClr val="2B3643"/>
              </a:solidFill>
            </a:endParaRPr>
          </a:p>
          <a:p>
            <a:endParaRPr lang="fi-FI" altLang="fi-FI" dirty="0">
              <a:solidFill>
                <a:srgbClr val="2B3643"/>
              </a:solidFill>
            </a:endParaRPr>
          </a:p>
          <a:p>
            <a:endParaRPr lang="fi-FI" altLang="fi-FI" dirty="0">
              <a:solidFill>
                <a:srgbClr val="2B3643"/>
              </a:solidFill>
            </a:endParaRPr>
          </a:p>
          <a:p>
            <a:endParaRPr lang="fi-FI" altLang="fi-FI" dirty="0"/>
          </a:p>
        </p:txBody>
      </p:sp>
    </p:spTree>
    <p:extLst>
      <p:ext uri="{BB962C8B-B14F-4D97-AF65-F5344CB8AC3E}">
        <p14:creationId xmlns:p14="http://schemas.microsoft.com/office/powerpoint/2010/main" val="1970467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fi-FI" dirty="0"/>
              <a:t>Verryttelykierros jäätelömauista</a:t>
            </a:r>
            <a:br>
              <a:rPr lang="fi-FI" altLang="fi-FI" dirty="0"/>
            </a:b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8305800" cy="4351338"/>
          </a:xfrm>
        </p:spPr>
        <p:txBody>
          <a:bodyPr/>
          <a:lstStyle/>
          <a:p>
            <a:pPr marL="342900" indent="-342900">
              <a:lnSpc>
                <a:spcPct val="115000"/>
              </a:lnSpc>
              <a:buFont typeface="Symbol" panose="05050102010706020507" pitchFamily="18" charset="2"/>
              <a:buChar char=""/>
              <a:defRPr/>
            </a:pPr>
            <a:r>
              <a:rPr lang="fi-FI" dirty="0">
                <a:solidFill>
                  <a:srgbClr val="000000"/>
                </a:solidFill>
                <a:ea typeface="Calibri" panose="020F0502020204030204" pitchFamily="34" charset="0"/>
                <a:cs typeface="Times New Roman" panose="02020603050405020304" pitchFamily="18" charset="0"/>
              </a:rPr>
              <a:t>Mikä on lempijäätelömakusi? Käydään kierros, jossa jokainen kertoo oman lempijäätelömaun.</a:t>
            </a:r>
          </a:p>
          <a:p>
            <a:pPr marL="342900" indent="-342900">
              <a:lnSpc>
                <a:spcPct val="115000"/>
              </a:lnSpc>
              <a:buFont typeface="Symbol" panose="05050102010706020507" pitchFamily="18" charset="2"/>
              <a:buChar char=""/>
              <a:defRPr/>
            </a:pPr>
            <a:r>
              <a:rPr lang="fi-FI" dirty="0">
                <a:solidFill>
                  <a:srgbClr val="000000"/>
                </a:solidFill>
                <a:ea typeface="Calibri" panose="020F0502020204030204" pitchFamily="34" charset="0"/>
                <a:cs typeface="Times New Roman" panose="02020603050405020304" pitchFamily="18" charset="0"/>
              </a:rPr>
              <a:t>Pohtikaa yhdessä: Voiko jäätelöön syntyä riippuvuus?</a:t>
            </a:r>
            <a:endParaRPr lang="fi-FI"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67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fi-FI" dirty="0"/>
              <a:t>Värirentoutus</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449705"/>
            <a:ext cx="8722360" cy="4351338"/>
          </a:xfrm>
        </p:spPr>
        <p:txBody>
          <a:bodyPr/>
          <a:lstStyle/>
          <a:p>
            <a:r>
              <a:rPr lang="fi-FI" altLang="fi-FI" sz="2000" dirty="0"/>
              <a:t>Sulje silmäsi. Hengitä syvään kolme kertaa ja anna kehosi rentoutua. Ajattele punaista väriä. Mitä se tuo sinulle mieleen? Mitkä asiat ovat mielestäsi punaisia? Kuvittele, että kosketat punaista esinettä. Miltä se tuntuu? </a:t>
            </a:r>
          </a:p>
          <a:p>
            <a:r>
              <a:rPr lang="fi-FI" altLang="fi-FI" sz="2000" dirty="0"/>
              <a:t>Siirry seuraavaksi ajattelemaan oranssia väriä. Miltä se näyttää? Miltä se tuoksuu? Miltä se tuntuu? Mitkä asiat ovat mielestäsi oransseja? Katsele niitä rauhassa. </a:t>
            </a:r>
          </a:p>
          <a:p>
            <a:r>
              <a:rPr lang="fi-FI" altLang="fi-FI" sz="2000" dirty="0"/>
              <a:t>Siirry sitten vähitellen ajattelemaan keltaista väriä. Miltä se näyttää? Miltä se tuoksuu? Miltä se tuntuu? Huomaatko keltaisen eri sävyjä? Mitä asioita näet? Katsele niitä rauhassa. </a:t>
            </a:r>
          </a:p>
          <a:p>
            <a:endParaRPr lang="fi-FI" altLang="fi-FI" dirty="0"/>
          </a:p>
        </p:txBody>
      </p:sp>
    </p:spTree>
    <p:extLst>
      <p:ext uri="{BB962C8B-B14F-4D97-AF65-F5344CB8AC3E}">
        <p14:creationId xmlns:p14="http://schemas.microsoft.com/office/powerpoint/2010/main" val="393665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fi-FI" dirty="0"/>
              <a:t>Värirentoutus</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449704"/>
            <a:ext cx="9017000" cy="4819015"/>
          </a:xfrm>
        </p:spPr>
        <p:txBody>
          <a:bodyPr/>
          <a:lstStyle/>
          <a:p>
            <a:r>
              <a:rPr lang="fi-FI" altLang="fi-FI" sz="2000" dirty="0"/>
              <a:t>Siirry vähitellen vihreään maailmaan. Millaisia sävyjä näet? Miltä vihreässä maailmassa tuoksuu? Mitä ääniä siellä kuuluu? Miltä siellä näyttää? Mitä vihreitä asioita näet? Katsele ympärillesi kaikessa rauhassa. Sinulla on levollinen ja hyvä olo. </a:t>
            </a:r>
          </a:p>
          <a:p>
            <a:r>
              <a:rPr lang="fi-FI" altLang="fi-FI" sz="2000" dirty="0"/>
              <a:t>Jatka matkaa siniseen maailmaan. Miltä siellä näyttää? Mitä asioita näet? Miltä siellä sinusta tuntuu?</a:t>
            </a:r>
          </a:p>
          <a:p>
            <a:r>
              <a:rPr lang="fi-FI" altLang="fi-FI" sz="2000" dirty="0"/>
              <a:t>Jatka matkaa violettiin maailmaan. Mitä asioita näet? Miltä ne näyttävät? Mitä tunteita sinussa herää? </a:t>
            </a:r>
          </a:p>
          <a:p>
            <a:r>
              <a:rPr lang="fi-FI" altLang="fi-FI" sz="2000" dirty="0"/>
              <a:t>Palaa lopuksi värimaailmaan, joka sinua miellytti eniten. Mikä väri se on? Miltä tämä väri sinusta tuntuu? Antaako se sinulle voimaa? Antaako se sinulle rauhaa? Antaako se sinulle iloa? Antaako se sinulle hyvän olon tunteen? </a:t>
            </a:r>
          </a:p>
          <a:p>
            <a:r>
              <a:rPr lang="fi-FI" altLang="fi-FI" sz="2000" dirty="0"/>
              <a:t>Muista tämä väri, kun on huono hetki ja tarvitset samanlaisen olotilan. Ajattele omaa väriäsi ja voi mielessäsi palata hyvään olotilaan. Viivy vielä hetki omassa värimaailmassasi. Venyttele hieman. Venyttele vähän enemmän. Sinulla on hyvä olla ja koet itsesi virkeäksi. Avaa silmäsi.</a:t>
            </a:r>
          </a:p>
          <a:p>
            <a:endParaRPr lang="fi-FI" altLang="fi-FI" dirty="0"/>
          </a:p>
        </p:txBody>
      </p:sp>
    </p:spTree>
    <p:extLst>
      <p:ext uri="{BB962C8B-B14F-4D97-AF65-F5344CB8AC3E}">
        <p14:creationId xmlns:p14="http://schemas.microsoft.com/office/powerpoint/2010/main" val="423321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fi-FI" dirty="0">
                <a:cs typeface="Times New Roman" panose="02020603050405020304" pitchFamily="18" charset="0"/>
              </a:rPr>
              <a:t>Mielihyvä</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6822440" cy="4351338"/>
          </a:xfrm>
        </p:spPr>
        <p:txBody>
          <a:bodyPr/>
          <a:lstStyle/>
          <a:p>
            <a:pPr>
              <a:defRPr/>
            </a:pPr>
            <a:r>
              <a:rPr lang="fi-FI" dirty="0">
                <a:cs typeface="Times New Roman" pitchFamily="18" charset="0"/>
              </a:rPr>
              <a:t>ihmiselle tyypillinen tarve</a:t>
            </a:r>
          </a:p>
          <a:p>
            <a:pPr>
              <a:defRPr/>
            </a:pPr>
            <a:r>
              <a:rPr lang="fi-FI" dirty="0">
                <a:cs typeface="Times New Roman" pitchFamily="18" charset="0"/>
              </a:rPr>
              <a:t>lähteet monenlaisia</a:t>
            </a:r>
          </a:p>
          <a:p>
            <a:pPr>
              <a:defRPr/>
            </a:pPr>
            <a:r>
              <a:rPr lang="fi-FI" dirty="0">
                <a:cs typeface="Times New Roman" pitchFamily="18" charset="0"/>
              </a:rPr>
              <a:t>aivoissa mielihyväkeskus </a:t>
            </a:r>
          </a:p>
          <a:p>
            <a:pPr>
              <a:defRPr/>
            </a:pPr>
            <a:r>
              <a:rPr lang="fi-FI" dirty="0">
                <a:cs typeface="Times New Roman" pitchFamily="18" charset="0"/>
              </a:rPr>
              <a:t>välittäjäaine </a:t>
            </a:r>
            <a:r>
              <a:rPr lang="fi-FI" b="1" dirty="0">
                <a:solidFill>
                  <a:srgbClr val="F37D7D"/>
                </a:solidFill>
                <a:cs typeface="Times New Roman" pitchFamily="18" charset="0"/>
              </a:rPr>
              <a:t>dopamiini</a:t>
            </a:r>
            <a:r>
              <a:rPr lang="fi-FI" dirty="0">
                <a:cs typeface="Times New Roman" pitchFamily="18" charset="0"/>
              </a:rPr>
              <a:t> keskeinen mielihyvän kokemuksen synnyssä</a:t>
            </a:r>
          </a:p>
          <a:p>
            <a:pPr>
              <a:defRPr/>
            </a:pPr>
            <a:r>
              <a:rPr lang="fi-FI" dirty="0">
                <a:cs typeface="Times New Roman" pitchFamily="18" charset="0"/>
              </a:rPr>
              <a:t>otsalohko aktivoituu säätelemään ja kontrolloimaan käyttäytymistä, kun dopamiinin määrä lisääntyy mielihyväkeskuksessa</a:t>
            </a:r>
          </a:p>
          <a:p>
            <a:pPr lvl="1">
              <a:defRPr/>
            </a:pPr>
            <a:r>
              <a:rPr lang="fi-FI" dirty="0">
                <a:cs typeface="Times New Roman" pitchFamily="18" charset="0"/>
                <a:sym typeface="Wingdings 3"/>
              </a:rPr>
              <a:t>m</a:t>
            </a:r>
            <a:r>
              <a:rPr lang="fi-FI" dirty="0">
                <a:cs typeface="Times New Roman" pitchFamily="18" charset="0"/>
              </a:rPr>
              <a:t>ielihyväkokemusten etsiminen ja tyydyttäminen pysyy hallinnassa</a:t>
            </a:r>
          </a:p>
          <a:p>
            <a:pPr>
              <a:defRPr/>
            </a:pPr>
            <a:endParaRPr lang="fi-FI" dirty="0"/>
          </a:p>
        </p:txBody>
      </p:sp>
      <p:pic>
        <p:nvPicPr>
          <p:cNvPr id="4" name="Kuva 3">
            <a:extLst>
              <a:ext uri="{FF2B5EF4-FFF2-40B4-BE49-F238E27FC236}">
                <a16:creationId xmlns:a16="http://schemas.microsoft.com/office/drawing/2014/main" id="{350BCBED-27BD-644D-B832-77860B1C7B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38747" y="-62903"/>
            <a:ext cx="3853254" cy="646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Kuva 5">
            <a:extLst>
              <a:ext uri="{FF2B5EF4-FFF2-40B4-BE49-F238E27FC236}">
                <a16:creationId xmlns:a16="http://schemas.microsoft.com/office/drawing/2014/main" id="{7C4750C5-21D9-4578-B611-0D2B37FA5C9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24" y="6319628"/>
            <a:ext cx="12190476" cy="952381"/>
          </a:xfrm>
          <a:prstGeom prst="rect">
            <a:avLst/>
          </a:prstGeom>
        </p:spPr>
      </p:pic>
    </p:spTree>
    <p:extLst>
      <p:ext uri="{BB962C8B-B14F-4D97-AF65-F5344CB8AC3E}">
        <p14:creationId xmlns:p14="http://schemas.microsoft.com/office/powerpoint/2010/main" val="3644205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fi-FI" dirty="0">
                <a:cs typeface="Times New Roman" panose="02020603050405020304" pitchFamily="18" charset="0"/>
              </a:rPr>
              <a:t>Riippuvuuden kierre</a:t>
            </a:r>
            <a:endParaRPr lang="fi-FI" dirty="0"/>
          </a:p>
        </p:txBody>
      </p:sp>
      <p:pic>
        <p:nvPicPr>
          <p:cNvPr id="6" name="Kuva 5">
            <a:extLst>
              <a:ext uri="{FF2B5EF4-FFF2-40B4-BE49-F238E27FC236}">
                <a16:creationId xmlns:a16="http://schemas.microsoft.com/office/drawing/2014/main" id="{E5D441BB-4C9A-45B9-9493-357389F601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2450" y="1446450"/>
            <a:ext cx="5800350" cy="4882913"/>
          </a:xfrm>
          <a:prstGeom prst="rect">
            <a:avLst/>
          </a:prstGeom>
        </p:spPr>
      </p:pic>
    </p:spTree>
    <p:extLst>
      <p:ext uri="{BB962C8B-B14F-4D97-AF65-F5344CB8AC3E}">
        <p14:creationId xmlns:p14="http://schemas.microsoft.com/office/powerpoint/2010/main" val="3483818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fi-FI" dirty="0">
                <a:cs typeface="Times New Roman" panose="02020603050405020304" pitchFamily="18" charset="0"/>
              </a:rPr>
              <a:t>Jatka lauseita riippuvuudesta</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7054516" cy="4351338"/>
          </a:xfrm>
        </p:spPr>
        <p:txBody>
          <a:bodyPr/>
          <a:lstStyle/>
          <a:p>
            <a:pPr>
              <a:defRPr/>
            </a:pPr>
            <a:r>
              <a:rPr lang="fi-FI" dirty="0" err="1">
                <a:cs typeface="Times New Roman" pitchFamily="18" charset="0"/>
              </a:rPr>
              <a:t>Addiktio</a:t>
            </a:r>
            <a:r>
              <a:rPr lang="fi-FI" dirty="0">
                <a:cs typeface="Times New Roman" pitchFamily="18" charset="0"/>
              </a:rPr>
              <a:t> tarkoittaa…</a:t>
            </a:r>
          </a:p>
          <a:p>
            <a:pPr>
              <a:defRPr/>
            </a:pPr>
            <a:r>
              <a:rPr lang="fi-FI" dirty="0">
                <a:cs typeface="Times New Roman" pitchFamily="18" charset="0"/>
              </a:rPr>
              <a:t>Riippuvuus</a:t>
            </a:r>
            <a:r>
              <a:rPr lang="fi-FI" dirty="0">
                <a:solidFill>
                  <a:schemeClr val="accent2">
                    <a:lumMod val="75000"/>
                  </a:schemeClr>
                </a:solidFill>
                <a:cs typeface="Times New Roman" pitchFamily="18" charset="0"/>
              </a:rPr>
              <a:t> </a:t>
            </a:r>
            <a:r>
              <a:rPr lang="fi-FI" dirty="0">
                <a:cs typeface="Times New Roman" pitchFamily="18" charset="0"/>
              </a:rPr>
              <a:t>muuttuu kielteiseksi, jos…</a:t>
            </a:r>
          </a:p>
          <a:p>
            <a:pPr>
              <a:defRPr/>
            </a:pPr>
            <a:r>
              <a:rPr lang="fi-FI" dirty="0">
                <a:cs typeface="Times New Roman" pitchFamily="18" charset="0"/>
              </a:rPr>
              <a:t>Haitallinen riippuvuus voi syntyä… </a:t>
            </a:r>
          </a:p>
          <a:p>
            <a:pPr>
              <a:defRPr/>
            </a:pPr>
            <a:r>
              <a:rPr lang="fi-FI" dirty="0">
                <a:cs typeface="Times New Roman" pitchFamily="18" charset="0"/>
              </a:rPr>
              <a:t>Aineriippuvuus…</a:t>
            </a:r>
          </a:p>
          <a:p>
            <a:pPr>
              <a:defRPr/>
            </a:pPr>
            <a:r>
              <a:rPr lang="fi-FI" dirty="0">
                <a:cs typeface="Times New Roman" pitchFamily="18" charset="0"/>
              </a:rPr>
              <a:t>Toiminnallinen riippuvuus…</a:t>
            </a:r>
          </a:p>
          <a:p>
            <a:pPr>
              <a:defRPr/>
            </a:pPr>
            <a:r>
              <a:rPr lang="fi-FI" dirty="0">
                <a:cs typeface="Times New Roman" pitchFamily="18" charset="0"/>
              </a:rPr>
              <a:t>Riippuvuudet ovat lisääntyneet, koska…</a:t>
            </a:r>
          </a:p>
          <a:p>
            <a:pPr>
              <a:defRPr/>
            </a:pPr>
            <a:endParaRPr lang="fi-FI" dirty="0">
              <a:latin typeface="Times New Roman" pitchFamily="18" charset="0"/>
              <a:cs typeface="Times New Roman" pitchFamily="18" charset="0"/>
            </a:endParaRPr>
          </a:p>
        </p:txBody>
      </p:sp>
      <p:pic>
        <p:nvPicPr>
          <p:cNvPr id="6" name="Kuva 3">
            <a:extLst>
              <a:ext uri="{FF2B5EF4-FFF2-40B4-BE49-F238E27FC236}">
                <a16:creationId xmlns:a16="http://schemas.microsoft.com/office/drawing/2014/main" id="{ACD1E77B-08BD-B644-8C69-E29CDDAB40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10575" y="2200662"/>
            <a:ext cx="294322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03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fi-FI" dirty="0">
                <a:cs typeface="Times New Roman" panose="02020603050405020304" pitchFamily="18" charset="0"/>
              </a:rPr>
              <a:t>Paritehtävä riippuvuuden synnystä</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603204"/>
            <a:ext cx="7054516" cy="4351338"/>
          </a:xfrm>
        </p:spPr>
        <p:txBody>
          <a:bodyPr/>
          <a:lstStyle/>
          <a:p>
            <a:pPr marL="0" indent="0">
              <a:buNone/>
              <a:defRPr/>
            </a:pPr>
            <a:r>
              <a:rPr lang="fi-FI" sz="2000" dirty="0">
                <a:cs typeface="Times New Roman" pitchFamily="18" charset="0"/>
              </a:rPr>
              <a:t>Selittäkää oppikirjan avulla toisillenne pareittain, miten alla olevat käsitteet liittyvät riippuvuuden kehittymiseen</a:t>
            </a:r>
            <a:r>
              <a:rPr lang="fi-FI" dirty="0">
                <a:cs typeface="Times New Roman" pitchFamily="18" charset="0"/>
              </a:rPr>
              <a:t>.</a:t>
            </a:r>
          </a:p>
          <a:p>
            <a:pPr>
              <a:defRPr/>
            </a:pPr>
            <a:r>
              <a:rPr lang="fi-FI" sz="2000" dirty="0">
                <a:cs typeface="Times New Roman" pitchFamily="18" charset="0"/>
              </a:rPr>
              <a:t>keskushermosto</a:t>
            </a:r>
          </a:p>
          <a:p>
            <a:pPr>
              <a:defRPr/>
            </a:pPr>
            <a:r>
              <a:rPr lang="fi-FI" sz="2000" dirty="0">
                <a:cs typeface="Times New Roman" pitchFamily="18" charset="0"/>
              </a:rPr>
              <a:t>välittäjäaineet, mm. dopamiini</a:t>
            </a:r>
          </a:p>
          <a:p>
            <a:pPr>
              <a:defRPr/>
            </a:pPr>
            <a:r>
              <a:rPr lang="fi-FI" sz="2000" dirty="0">
                <a:cs typeface="Times New Roman" pitchFamily="18" charset="0"/>
              </a:rPr>
              <a:t>mielihyvärata</a:t>
            </a:r>
          </a:p>
          <a:p>
            <a:pPr>
              <a:defRPr/>
            </a:pPr>
            <a:r>
              <a:rPr lang="fi-FI" sz="2000" dirty="0">
                <a:cs typeface="Times New Roman" pitchFamily="18" charset="0"/>
              </a:rPr>
              <a:t>toleranssin kasvaminen</a:t>
            </a:r>
          </a:p>
          <a:p>
            <a:pPr>
              <a:defRPr/>
            </a:pPr>
            <a:r>
              <a:rPr lang="fi-FI" sz="2000" dirty="0">
                <a:cs typeface="Times New Roman" pitchFamily="18" charset="0"/>
              </a:rPr>
              <a:t>fyysinen riippuvuus </a:t>
            </a:r>
          </a:p>
          <a:p>
            <a:pPr>
              <a:defRPr/>
            </a:pPr>
            <a:r>
              <a:rPr lang="fi-FI" sz="2000" dirty="0">
                <a:cs typeface="Times New Roman" pitchFamily="18" charset="0"/>
              </a:rPr>
              <a:t>psyykkinen riippuvuus</a:t>
            </a:r>
          </a:p>
          <a:p>
            <a:pPr>
              <a:defRPr/>
            </a:pPr>
            <a:r>
              <a:rPr lang="fi-FI" sz="2000" dirty="0">
                <a:cs typeface="Times New Roman" pitchFamily="18" charset="0"/>
              </a:rPr>
              <a:t>sosiaalinen riippuvuus</a:t>
            </a:r>
          </a:p>
          <a:p>
            <a:pPr>
              <a:defRPr/>
            </a:pPr>
            <a:r>
              <a:rPr lang="fi-FI" sz="2000" dirty="0">
                <a:cs typeface="Times New Roman" pitchFamily="18" charset="0"/>
              </a:rPr>
              <a:t>vieroitusoireet</a:t>
            </a:r>
          </a:p>
          <a:p>
            <a:pPr lvl="1">
              <a:buNone/>
              <a:defRPr/>
            </a:pPr>
            <a:endParaRPr lang="fi-FI" sz="2400" dirty="0">
              <a:cs typeface="Times New Roman" pitchFamily="18" charset="0"/>
            </a:endParaRPr>
          </a:p>
        </p:txBody>
      </p:sp>
      <p:pic>
        <p:nvPicPr>
          <p:cNvPr id="7" name="Kuva 3">
            <a:extLst>
              <a:ext uri="{FF2B5EF4-FFF2-40B4-BE49-F238E27FC236}">
                <a16:creationId xmlns:a16="http://schemas.microsoft.com/office/drawing/2014/main" id="{7BA1EDD6-0DB9-A14F-922C-3D01A5C800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9581" y="2346901"/>
            <a:ext cx="3034340" cy="3673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5012522"/>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TotalTime>
  <Words>1412</Words>
  <Application>Microsoft Office PowerPoint</Application>
  <PresentationFormat>Laajakuva</PresentationFormat>
  <Paragraphs>154</Paragraphs>
  <Slides>19</Slides>
  <Notes>18</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19</vt:i4>
      </vt:variant>
    </vt:vector>
  </HeadingPairs>
  <TitlesOfParts>
    <vt:vector size="27" baseType="lpstr">
      <vt:lpstr>Arial</vt:lpstr>
      <vt:lpstr>Calibri</vt:lpstr>
      <vt:lpstr>Calibri Light</vt:lpstr>
      <vt:lpstr>Cambria</vt:lpstr>
      <vt:lpstr>Segoe UI</vt:lpstr>
      <vt:lpstr>Symbol</vt:lpstr>
      <vt:lpstr>Times New Roman</vt:lpstr>
      <vt:lpstr>Office-teema</vt:lpstr>
      <vt:lpstr>PowerPoint-esitys</vt:lpstr>
      <vt:lpstr>Tavoitteet</vt:lpstr>
      <vt:lpstr>Verryttelykierros jäätelömauista </vt:lpstr>
      <vt:lpstr>Värirentoutus</vt:lpstr>
      <vt:lpstr>Värirentoutus</vt:lpstr>
      <vt:lpstr>Mielihyvä</vt:lpstr>
      <vt:lpstr>Riippuvuuden kierre</vt:lpstr>
      <vt:lpstr>Jatka lauseita riippuvuudesta</vt:lpstr>
      <vt:lpstr>Paritehtävä riippuvuuden synnystä</vt:lpstr>
      <vt:lpstr>Riippuvuuksien ehkäisy</vt:lpstr>
      <vt:lpstr>Riippuvuuksien haitat</vt:lpstr>
      <vt:lpstr>Irti riippuvuudesta</vt:lpstr>
      <vt:lpstr>Muutosvaihemalli</vt:lpstr>
      <vt:lpstr>Mitäpä sanotte?</vt:lpstr>
      <vt:lpstr>Tehtävä oppikirjasta</vt:lpstr>
      <vt:lpstr>Tehtävä oppikirjasta</vt:lpstr>
      <vt:lpstr>Riippuvuuden kehittyminen ja ehkäisy</vt:lpstr>
      <vt:lpstr>Cinquaine-runo</vt:lpstr>
      <vt:lpstr>Runosta tarinaksi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Tiia Kähärä</dc:creator>
  <cp:lastModifiedBy>Tiia Kähärä</cp:lastModifiedBy>
  <cp:revision>23</cp:revision>
  <dcterms:created xsi:type="dcterms:W3CDTF">2021-01-17T13:48:37Z</dcterms:created>
  <dcterms:modified xsi:type="dcterms:W3CDTF">2022-02-08T08:32:07Z</dcterms:modified>
</cp:coreProperties>
</file>