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C7D3E474-C950-4E34-A4B0-BE5178841AC2}">
          <p14:sldIdLst>
            <p14:sldId id="256"/>
            <p14:sldId id="257"/>
          </p14:sldIdLst>
        </p14:section>
        <p14:section name="Nimetön osa" id="{D46D195F-4A89-4293-8DE2-6C868C8A4089}">
          <p14:sldIdLst>
            <p14:sldId id="258"/>
            <p14:sldId id="267"/>
            <p14:sldId id="259"/>
            <p14:sldId id="260"/>
            <p14:sldId id="261"/>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56" autoAdjust="0"/>
    <p:restoredTop sz="90217"/>
  </p:normalViewPr>
  <p:slideViewPr>
    <p:cSldViewPr snapToGrid="0">
      <p:cViewPr varScale="1">
        <p:scale>
          <a:sx n="103" d="100"/>
          <a:sy n="103" d="100"/>
        </p:scale>
        <p:origin x="1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0803A-E916-0241-8BDD-4F55C7F525A3}" type="datetimeFigureOut">
              <a:rPr lang="fi-FI" smtClean="0"/>
              <a:t>30.10.2021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57A22-1161-934B-8936-0F370CA02EFF}" type="slidenum">
              <a:rPr lang="fi-FI" smtClean="0"/>
              <a:t>‹#›</a:t>
            </a:fld>
            <a:endParaRPr lang="fi-FI"/>
          </a:p>
        </p:txBody>
      </p:sp>
    </p:spTree>
    <p:extLst>
      <p:ext uri="{BB962C8B-B14F-4D97-AF65-F5344CB8AC3E}">
        <p14:creationId xmlns:p14="http://schemas.microsoft.com/office/powerpoint/2010/main" val="76782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Opiskelija voi esimerkiksi tuntityöskentelyssä tai läksynä täydentää näihin tavoitteisiin keskeiset sisällöt. </a:t>
            </a:r>
            <a:endParaRPr lang="fi-FI" dirty="0"/>
          </a:p>
          <a:p>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2</a:t>
            </a:fld>
            <a:endParaRPr lang="fi-FI"/>
          </a:p>
        </p:txBody>
      </p:sp>
    </p:spTree>
    <p:extLst>
      <p:ext uri="{BB962C8B-B14F-4D97-AF65-F5344CB8AC3E}">
        <p14:creationId xmlns:p14="http://schemas.microsoft.com/office/powerpoint/2010/main" val="376615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b="0" i="0" dirty="0">
                <a:solidFill>
                  <a:srgbClr val="000000"/>
                </a:solidFill>
                <a:effectLst/>
                <a:latin typeface="Calibri" panose="020F0502020204030204" pitchFamily="34" charset="0"/>
              </a:rPr>
              <a:t>Työskentelyidea: Oppikirjan tehtävien hyödyntäminen tiedon soveltamiseen, oppitunnin rytmittämiseen ja yhdessä toimimiseen. Mikäli opiskelijoilla on digikirja, vastaukset voidaan tehdä myös sinne. </a:t>
            </a:r>
            <a:endParaRPr lang="fi-FI" sz="1800" dirty="0"/>
          </a:p>
        </p:txBody>
      </p:sp>
      <p:sp>
        <p:nvSpPr>
          <p:cNvPr id="4" name="Slide Number Placeholder 3"/>
          <p:cNvSpPr>
            <a:spLocks noGrp="1"/>
          </p:cNvSpPr>
          <p:nvPr>
            <p:ph type="sldNum" sz="quarter" idx="5"/>
          </p:nvPr>
        </p:nvSpPr>
        <p:spPr/>
        <p:txBody>
          <a:bodyPr/>
          <a:lstStyle/>
          <a:p>
            <a:fld id="{16D57A22-1161-934B-8936-0F370CA02EFF}" type="slidenum">
              <a:rPr lang="fi-FI" smtClean="0"/>
              <a:t>12</a:t>
            </a:fld>
            <a:endParaRPr lang="fi-FI"/>
          </a:p>
        </p:txBody>
      </p:sp>
    </p:spTree>
    <p:extLst>
      <p:ext uri="{BB962C8B-B14F-4D97-AF65-F5344CB8AC3E}">
        <p14:creationId xmlns:p14="http://schemas.microsoft.com/office/powerpoint/2010/main" val="70377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Tällä tehtävällä voi virittyä ja motivoitua oppitunnin teemaan. Samalla työstetään oppikirjassa olevaa tehtävää.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Kuva 17 päätavoitteesta on kirjan sivulla 127 ja seuraavalla dialla.</a:t>
            </a:r>
            <a:endParaRPr lang="fi-FI" dirty="0"/>
          </a:p>
          <a:p>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3</a:t>
            </a:fld>
            <a:endParaRPr lang="fi-FI"/>
          </a:p>
        </p:txBody>
      </p:sp>
    </p:spTree>
    <p:extLst>
      <p:ext uri="{BB962C8B-B14F-4D97-AF65-F5344CB8AC3E}">
        <p14:creationId xmlns:p14="http://schemas.microsoft.com/office/powerpoint/2010/main" val="71746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a:t>
            </a:r>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5</a:t>
            </a:fld>
            <a:endParaRPr lang="fi-FI"/>
          </a:p>
        </p:txBody>
      </p:sp>
    </p:spTree>
    <p:extLst>
      <p:ext uri="{BB962C8B-B14F-4D97-AF65-F5344CB8AC3E}">
        <p14:creationId xmlns:p14="http://schemas.microsoft.com/office/powerpoint/2010/main" val="210751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Samalla työstetään oppikirjan tekstiä, jolloin se tulee jo oppitunnin aikana kertaalleen tutuksi. Lisäksi vahvistetaan terveysosaamisen itsetuntemusta ja eettistä vastuullisuutta.</a:t>
            </a:r>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6</a:t>
            </a:fld>
            <a:endParaRPr lang="fi-FI"/>
          </a:p>
        </p:txBody>
      </p:sp>
    </p:spTree>
    <p:extLst>
      <p:ext uri="{BB962C8B-B14F-4D97-AF65-F5344CB8AC3E}">
        <p14:creationId xmlns:p14="http://schemas.microsoft.com/office/powerpoint/2010/main" val="123878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a:t>
            </a:r>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7</a:t>
            </a:fld>
            <a:endParaRPr lang="fi-FI"/>
          </a:p>
        </p:txBody>
      </p:sp>
    </p:spTree>
    <p:extLst>
      <p:ext uri="{BB962C8B-B14F-4D97-AF65-F5344CB8AC3E}">
        <p14:creationId xmlns:p14="http://schemas.microsoft.com/office/powerpoint/2010/main" val="68997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a:t>
            </a:r>
            <a:r>
              <a:rPr lang="fi-FI" sz="1000" b="0" i="0" dirty="0">
                <a:solidFill>
                  <a:srgbClr val="000000"/>
                </a:solidFill>
                <a:effectLst/>
                <a:latin typeface="Calibri" panose="020F0502020204030204" pitchFamily="34" charset="0"/>
              </a:rPr>
              <a:t>Samalla vahvistetaan terveysosaamisen itsetuntemusta.</a:t>
            </a:r>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8</a:t>
            </a:fld>
            <a:endParaRPr lang="fi-FI"/>
          </a:p>
        </p:txBody>
      </p:sp>
    </p:spTree>
    <p:extLst>
      <p:ext uri="{BB962C8B-B14F-4D97-AF65-F5344CB8AC3E}">
        <p14:creationId xmlns:p14="http://schemas.microsoft.com/office/powerpoint/2010/main" val="1477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a:t>
            </a:r>
            <a:r>
              <a:rPr lang="fi-FI" sz="1000" b="0" i="0" dirty="0">
                <a:solidFill>
                  <a:srgbClr val="000000"/>
                </a:solidFill>
                <a:effectLst/>
                <a:latin typeface="Calibri" panose="020F0502020204030204" pitchFamily="34" charset="0"/>
              </a:rPr>
              <a:t>Samalla ti</a:t>
            </a:r>
            <a:r>
              <a:rPr lang="fi-FI" sz="1200" b="0" i="0" dirty="0">
                <a:solidFill>
                  <a:srgbClr val="000000"/>
                </a:solidFill>
                <a:effectLst/>
                <a:latin typeface="Calibri" panose="020F0502020204030204" pitchFamily="34" charset="0"/>
              </a:rPr>
              <a:t>edon hakuun ja kriittiseen ajatteluun ohjaava tehtävä työskentelyn rytmittämiseksi </a:t>
            </a:r>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9</a:t>
            </a:fld>
            <a:endParaRPr lang="fi-FI"/>
          </a:p>
        </p:txBody>
      </p:sp>
    </p:spTree>
    <p:extLst>
      <p:ext uri="{BB962C8B-B14F-4D97-AF65-F5344CB8AC3E}">
        <p14:creationId xmlns:p14="http://schemas.microsoft.com/office/powerpoint/2010/main" val="402180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b="0" i="0" dirty="0">
                <a:solidFill>
                  <a:srgbClr val="000000"/>
                </a:solidFill>
                <a:effectLst/>
                <a:latin typeface="WordVisi_MSFontService"/>
              </a:rPr>
              <a:t>Työskentelyidea: Soveltava tehtävä, joka harjoittaa tiedonkäsittelyn eri tasoja. </a:t>
            </a:r>
            <a:r>
              <a:rPr lang="fi-FI" sz="1200" b="0" i="0" dirty="0">
                <a:solidFill>
                  <a:srgbClr val="000000"/>
                </a:solidFill>
                <a:effectLst/>
                <a:latin typeface="Calibri" panose="020F0502020204030204" pitchFamily="34" charset="0"/>
              </a:rPr>
              <a:t>Kuvio aukeaa vaihtoehtoisesti digikirjan kautta isona, kun sitä napauttaa. Yhdessä toimien tehtävä tukee myös ryhmän sosiaalista toimintaa.</a:t>
            </a:r>
            <a:endParaRPr lang="fi-FI" dirty="0"/>
          </a:p>
        </p:txBody>
      </p:sp>
      <p:sp>
        <p:nvSpPr>
          <p:cNvPr id="4" name="Slide Number Placeholder 3"/>
          <p:cNvSpPr>
            <a:spLocks noGrp="1"/>
          </p:cNvSpPr>
          <p:nvPr>
            <p:ph type="sldNum" sz="quarter" idx="5"/>
          </p:nvPr>
        </p:nvSpPr>
        <p:spPr/>
        <p:txBody>
          <a:bodyPr/>
          <a:lstStyle/>
          <a:p>
            <a:fld id="{16D57A22-1161-934B-8936-0F370CA02EFF}" type="slidenum">
              <a:rPr lang="fi-FI" smtClean="0"/>
              <a:t>10</a:t>
            </a:fld>
            <a:endParaRPr lang="fi-FI"/>
          </a:p>
        </p:txBody>
      </p:sp>
    </p:spTree>
    <p:extLst>
      <p:ext uri="{BB962C8B-B14F-4D97-AF65-F5344CB8AC3E}">
        <p14:creationId xmlns:p14="http://schemas.microsoft.com/office/powerpoint/2010/main" val="257732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b="0" i="0" dirty="0">
                <a:solidFill>
                  <a:srgbClr val="000000"/>
                </a:solidFill>
                <a:effectLst/>
                <a:latin typeface="Calibri" panose="020F0502020204030204" pitchFamily="34" charset="0"/>
              </a:rPr>
              <a:t>Työskentelyidea: Tekstin työstöharjoitus, tavoitteena poimia tekstistä keskeisiä asioita. Työskentely tukee myös yhdessä toimimista. Samalla työstetään oppikirjan tekstiä, jolloin se tulee jo oppitunnin aikana kertaalleen tutuksi. Oppikirjan kuvatekstiin liittyvä kuva kaupunkipyöristä aukeaa digikirjan kautta sitä näpäyttämällä. </a:t>
            </a:r>
            <a:endParaRPr lang="fi-FI" sz="1800" dirty="0"/>
          </a:p>
        </p:txBody>
      </p:sp>
      <p:sp>
        <p:nvSpPr>
          <p:cNvPr id="4" name="Slide Number Placeholder 3"/>
          <p:cNvSpPr>
            <a:spLocks noGrp="1"/>
          </p:cNvSpPr>
          <p:nvPr>
            <p:ph type="sldNum" sz="quarter" idx="5"/>
          </p:nvPr>
        </p:nvSpPr>
        <p:spPr/>
        <p:txBody>
          <a:bodyPr/>
          <a:lstStyle/>
          <a:p>
            <a:fld id="{16D57A22-1161-934B-8936-0F370CA02EFF}" type="slidenum">
              <a:rPr lang="fi-FI" smtClean="0"/>
              <a:t>11</a:t>
            </a:fld>
            <a:endParaRPr lang="fi-FI"/>
          </a:p>
        </p:txBody>
      </p:sp>
    </p:spTree>
    <p:extLst>
      <p:ext uri="{BB962C8B-B14F-4D97-AF65-F5344CB8AC3E}">
        <p14:creationId xmlns:p14="http://schemas.microsoft.com/office/powerpoint/2010/main" val="181514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57558"/>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30.10.2021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puu, ulkokäyttöön tarkoitettu esine, vuode&#10;&#10;Kuvaus luotu automaattisesti">
            <a:extLst>
              <a:ext uri="{FF2B5EF4-FFF2-40B4-BE49-F238E27FC236}">
                <a16:creationId xmlns:a16="http://schemas.microsoft.com/office/drawing/2014/main" id="{6462145B-E105-460A-A397-349448D8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1152" cy="7078996"/>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4" y="3838354"/>
            <a:ext cx="4004044" cy="1815883"/>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289517" y="4060545"/>
            <a:ext cx="3406183" cy="1815882"/>
          </a:xfrm>
          <a:prstGeom prst="rect">
            <a:avLst/>
          </a:prstGeom>
          <a:noFill/>
        </p:spPr>
        <p:txBody>
          <a:bodyPr wrap="square">
            <a:spAutoFit/>
          </a:bodyPr>
          <a:lstStyle/>
          <a:p>
            <a:r>
              <a:rPr lang="fi-FI" sz="3200" b="1" dirty="0">
                <a:solidFill>
                  <a:schemeClr val="bg1"/>
                </a:solidFill>
                <a:latin typeface="+mj-lt"/>
              </a:rPr>
              <a:t>9. Kestävä kehitys terveyden tukena</a:t>
            </a:r>
            <a:br>
              <a:rPr lang="fi-FI" sz="3200" b="1" dirty="0">
                <a:solidFill>
                  <a:schemeClr val="bg1"/>
                </a:solidFill>
              </a:rPr>
            </a:br>
            <a:r>
              <a:rPr lang="fi-FI" sz="1600" dirty="0">
                <a:solidFill>
                  <a:schemeClr val="bg1"/>
                </a:solidFill>
              </a:rPr>
              <a:t>s. 126–137</a:t>
            </a:r>
          </a:p>
          <a:p>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venn diagram&#10;&#10;Description automatically generated">
            <a:extLst>
              <a:ext uri="{FF2B5EF4-FFF2-40B4-BE49-F238E27FC236}">
                <a16:creationId xmlns:a16="http://schemas.microsoft.com/office/drawing/2014/main" id="{7B176D04-319A-DF46-9CE3-7587BB2D7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572" y="1356853"/>
            <a:ext cx="5106840" cy="4855563"/>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Kestävän kehityksen ulottuvuudet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009845" cy="4351338"/>
          </a:xfrm>
        </p:spPr>
        <p:txBody>
          <a:bodyPr/>
          <a:lstStyle/>
          <a:p>
            <a:r>
              <a:rPr lang="fi-FI" dirty="0">
                <a:solidFill>
                  <a:srgbClr val="2B3643"/>
                </a:solidFill>
              </a:rPr>
              <a:t>Kestävän kehityksen ulottuvuudet ovat tiiviisti yhteydessä toisiinsa. Yhden tavoitteen saavuttaminen muiden kustannuksella ei ole kestävää kehitystä. </a:t>
            </a:r>
          </a:p>
          <a:p>
            <a:r>
              <a:rPr lang="fi-FI" dirty="0">
                <a:solidFill>
                  <a:srgbClr val="2B3643"/>
                </a:solidFill>
              </a:rPr>
              <a:t>Valitse yksi ulottuvuus ja pohdi, miten se voi tukea yksilön terveyttä.</a:t>
            </a:r>
          </a:p>
        </p:txBody>
      </p:sp>
    </p:spTree>
    <p:extLst>
      <p:ext uri="{BB962C8B-B14F-4D97-AF65-F5344CB8AC3E}">
        <p14:creationId xmlns:p14="http://schemas.microsoft.com/office/powerpoint/2010/main" val="142162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ulko, maa, polkupyörä, pysäköity&#10;&#10;Kuvaus luotu automaattisesti">
            <a:extLst>
              <a:ext uri="{FF2B5EF4-FFF2-40B4-BE49-F238E27FC236}">
                <a16:creationId xmlns:a16="http://schemas.microsoft.com/office/drawing/2014/main" id="{77C0B59E-AC17-45BF-BFEA-63B02A019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539" y="-83975"/>
            <a:ext cx="4569461" cy="6858000"/>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Keskustelutehtävä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784339" cy="4351338"/>
          </a:xfrm>
        </p:spPr>
        <p:txBody>
          <a:bodyPr/>
          <a:lstStyle/>
          <a:p>
            <a:r>
              <a:rPr lang="fi-FI" dirty="0">
                <a:solidFill>
                  <a:srgbClr val="2B3643"/>
                </a:solidFill>
              </a:rPr>
              <a:t>Joissakin kaupungeissa kaupunkipyöräpalvelulla pyritään lisäämään pyöräilyn osuutta kaupunki­liikenteessä. </a:t>
            </a:r>
          </a:p>
          <a:p>
            <a:r>
              <a:rPr lang="fi-FI" dirty="0">
                <a:solidFill>
                  <a:srgbClr val="2B3643"/>
                </a:solidFill>
              </a:rPr>
              <a:t>Millä eri tavoilla palvelu vaikuttaa kestävään kehitykseen ja terveyteen?</a:t>
            </a:r>
          </a:p>
          <a:p>
            <a:r>
              <a:rPr lang="fi-FI" b="1" dirty="0">
                <a:solidFill>
                  <a:srgbClr val="F37D7D"/>
                </a:solidFill>
              </a:rPr>
              <a:t>Lue tai kuuntele oppikirjan teksti </a:t>
            </a:r>
            <a:r>
              <a:rPr lang="fi-FI" b="1" i="1" dirty="0">
                <a:solidFill>
                  <a:srgbClr val="F37D7D"/>
                </a:solidFill>
              </a:rPr>
              <a:t>Jokainen pystyy edistämään kestävää kehitystä.</a:t>
            </a:r>
            <a:endParaRPr lang="fi-FI" b="1" dirty="0">
              <a:solidFill>
                <a:srgbClr val="F37D7D"/>
              </a:solidFill>
            </a:endParaRPr>
          </a:p>
          <a:p>
            <a:r>
              <a:rPr lang="fi-FI" b="1" dirty="0">
                <a:solidFill>
                  <a:srgbClr val="F37D7D"/>
                </a:solidFill>
              </a:rPr>
              <a:t>Poimi tekstistä käytännön keinoja ja toimia.</a:t>
            </a:r>
          </a:p>
          <a:p>
            <a:r>
              <a:rPr lang="fi-FI" b="1" dirty="0">
                <a:solidFill>
                  <a:srgbClr val="F37D7D"/>
                </a:solidFill>
              </a:rPr>
              <a:t>Mitä muita keinoja keksitte yhdessä?</a:t>
            </a:r>
          </a:p>
        </p:txBody>
      </p:sp>
      <p:pic>
        <p:nvPicPr>
          <p:cNvPr id="6" name="Kuva 5">
            <a:extLst>
              <a:ext uri="{FF2B5EF4-FFF2-40B4-BE49-F238E27FC236}">
                <a16:creationId xmlns:a16="http://schemas.microsoft.com/office/drawing/2014/main" id="{A5A17A8E-CBBD-41F5-BE5C-51275BE574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57558"/>
            <a:ext cx="12190476" cy="952381"/>
          </a:xfrm>
          <a:prstGeom prst="rect">
            <a:avLst/>
          </a:prstGeom>
        </p:spPr>
      </p:pic>
    </p:spTree>
    <p:extLst>
      <p:ext uri="{BB962C8B-B14F-4D97-AF65-F5344CB8AC3E}">
        <p14:creationId xmlns:p14="http://schemas.microsoft.com/office/powerpoint/2010/main" val="223773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Oppikirjan tehtävät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786223" cy="4351338"/>
          </a:xfrm>
        </p:spPr>
        <p:txBody>
          <a:bodyPr/>
          <a:lstStyle/>
          <a:p>
            <a:r>
              <a:rPr lang="fi-FI" dirty="0"/>
              <a:t>Tehkää oppikirjan tehtävät 4–7.</a:t>
            </a:r>
          </a:p>
          <a:p>
            <a:r>
              <a:rPr lang="fi-FI" dirty="0"/>
              <a:t>Keskustelkaa yhdessä niiden herättämistä ajatuksista.</a:t>
            </a:r>
          </a:p>
        </p:txBody>
      </p:sp>
      <p:pic>
        <p:nvPicPr>
          <p:cNvPr id="4" name="Picture 3" descr="A person in a yellow coat holding a microphone&#10;&#10;Description automatically generated with low confidence">
            <a:extLst>
              <a:ext uri="{FF2B5EF4-FFF2-40B4-BE49-F238E27FC236}">
                <a16:creationId xmlns:a16="http://schemas.microsoft.com/office/drawing/2014/main" id="{BABBC8A4-5AC0-9944-A83E-045B0CEC1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422" y="1904999"/>
            <a:ext cx="5729377" cy="3819585"/>
          </a:xfrm>
          <a:prstGeom prst="rect">
            <a:avLst/>
          </a:prstGeom>
        </p:spPr>
      </p:pic>
    </p:spTree>
    <p:extLst>
      <p:ext uri="{BB962C8B-B14F-4D97-AF65-F5344CB8AC3E}">
        <p14:creationId xmlns:p14="http://schemas.microsoft.com/office/powerpoint/2010/main" val="306528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osata määritellä käsite kestävä kehitys</a:t>
            </a:r>
          </a:p>
          <a:p>
            <a:r>
              <a:rPr lang="fi-FI" dirty="0"/>
              <a:t>osata eritellä kestävän kehityksen eri ulottuvuudet</a:t>
            </a:r>
          </a:p>
          <a:p>
            <a:r>
              <a:rPr lang="fi-FI" dirty="0"/>
              <a:t>ymmärtää kestävän kehityksen yhteys terveyteen</a:t>
            </a:r>
          </a:p>
          <a:p>
            <a:r>
              <a:rPr lang="fi-FI" dirty="0"/>
              <a:t>tietää, miten jokainen ihminen voi edistää kestävää kehitystä</a:t>
            </a:r>
          </a:p>
        </p:txBody>
      </p:sp>
    </p:spTree>
    <p:extLst>
      <p:ext uri="{BB962C8B-B14F-4D97-AF65-F5344CB8AC3E}">
        <p14:creationId xmlns:p14="http://schemas.microsoft.com/office/powerpoint/2010/main" val="147071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Keskustelkaa yhdessä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YK:n yleiskokouksessa hyväksytyt kestävän kehityksen tavoitteet  vuoteen 2030 mennessä sisältävät yhteensä 17 päätavoitetta. </a:t>
            </a:r>
          </a:p>
          <a:p>
            <a:pPr lvl="1"/>
            <a:r>
              <a:rPr lang="fi-FI" sz="2200" dirty="0"/>
              <a:t>Mitkä niistä ovat mielestäsi Suomessa jo nyt hyvällä tasolla? </a:t>
            </a:r>
          </a:p>
          <a:p>
            <a:pPr lvl="1"/>
            <a:r>
              <a:rPr lang="fi-FI" sz="2200" dirty="0"/>
              <a:t>Missä on eniten kehitettävää?</a:t>
            </a:r>
          </a:p>
          <a:p>
            <a:r>
              <a:rPr lang="fi-FI" dirty="0"/>
              <a:t>Tehkää oppikirjan tehtävä 3 (s. 137). Keskustelkaa vastauksistanne.</a:t>
            </a:r>
          </a:p>
        </p:txBody>
      </p:sp>
    </p:spTree>
    <p:extLst>
      <p:ext uri="{BB962C8B-B14F-4D97-AF65-F5344CB8AC3E}">
        <p14:creationId xmlns:p14="http://schemas.microsoft.com/office/powerpoint/2010/main" val="7416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6C16A91-424B-4BF5-98F9-5694A228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463" y="-11151"/>
            <a:ext cx="6869152" cy="6869152"/>
          </a:xfrm>
          <a:prstGeom prst="rect">
            <a:avLst/>
          </a:prstGeom>
        </p:spPr>
      </p:pic>
    </p:spTree>
    <p:extLst>
      <p:ext uri="{BB962C8B-B14F-4D97-AF65-F5344CB8AC3E}">
        <p14:creationId xmlns:p14="http://schemas.microsoft.com/office/powerpoint/2010/main" val="190828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ulko, taivas, henkilö&#10;&#10;Kuvaus luotu automaattisesti">
            <a:extLst>
              <a:ext uri="{FF2B5EF4-FFF2-40B4-BE49-F238E27FC236}">
                <a16:creationId xmlns:a16="http://schemas.microsoft.com/office/drawing/2014/main" id="{89CA09C8-6DEF-4DC7-916C-230B0799C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143" y="-18663"/>
            <a:ext cx="4680857" cy="6445031"/>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Kestävä kehitys</a:t>
            </a:r>
            <a:br>
              <a:rPr lang="fi-FI" dirty="0"/>
            </a:br>
            <a:br>
              <a:rPr 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70349"/>
            <a:ext cx="5422641" cy="4351338"/>
          </a:xfrm>
        </p:spPr>
        <p:txBody>
          <a:bodyPr/>
          <a:lstStyle/>
          <a:p>
            <a:r>
              <a:rPr lang="fi-FI" dirty="0"/>
              <a:t>rakentaa kestävää tulevaisuutta </a:t>
            </a:r>
          </a:p>
          <a:p>
            <a:r>
              <a:rPr lang="fi-FI" dirty="0"/>
              <a:t>tavoittelee yhtäläisiä edellytyksiä elämälle ja terveydelle niin nykyisin kuin myös tulevaisuudessa</a:t>
            </a:r>
          </a:p>
          <a:p>
            <a:r>
              <a:rPr lang="fi-FI" dirty="0"/>
              <a:t>eritellään:</a:t>
            </a:r>
          </a:p>
          <a:p>
            <a:pPr lvl="1"/>
            <a:r>
              <a:rPr lang="fi-FI" dirty="0"/>
              <a:t>ekologiseen</a:t>
            </a:r>
          </a:p>
          <a:p>
            <a:pPr lvl="1"/>
            <a:r>
              <a:rPr lang="fi-FI" dirty="0"/>
              <a:t>sosiaaliseen </a:t>
            </a:r>
          </a:p>
          <a:p>
            <a:pPr lvl="1"/>
            <a:r>
              <a:rPr lang="fi-FI" dirty="0"/>
              <a:t>kulttuuriseen </a:t>
            </a:r>
          </a:p>
          <a:p>
            <a:pPr lvl="1"/>
            <a:r>
              <a:rPr lang="fi-FI" dirty="0"/>
              <a:t>taloudelliseen ulottuvuuteen</a:t>
            </a:r>
          </a:p>
        </p:txBody>
      </p:sp>
      <p:pic>
        <p:nvPicPr>
          <p:cNvPr id="7" name="Kuva 6">
            <a:extLst>
              <a:ext uri="{FF2B5EF4-FFF2-40B4-BE49-F238E27FC236}">
                <a16:creationId xmlns:a16="http://schemas.microsoft.com/office/drawing/2014/main" id="{43DC2C22-CA03-44AA-B7B9-9AADCB808F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57558"/>
            <a:ext cx="12190476" cy="952381"/>
          </a:xfrm>
          <a:prstGeom prst="rect">
            <a:avLst/>
          </a:prstGeom>
        </p:spPr>
      </p:pic>
    </p:spTree>
    <p:extLst>
      <p:ext uri="{BB962C8B-B14F-4D97-AF65-F5344CB8AC3E}">
        <p14:creationId xmlns:p14="http://schemas.microsoft.com/office/powerpoint/2010/main" val="181713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Ekologinen kestävä kehitys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tavoitteena biologisen monimuotoisuuden ja ekosysteemien toimivuuden säilyttäminen</a:t>
            </a:r>
          </a:p>
          <a:p>
            <a:r>
              <a:rPr lang="fi-FI" dirty="0"/>
              <a:t>keinoja ympäristöystävällisyyteen pyrkimiseksi mm. kansalliset toimet, kansainvälinen yhteistyö, yksilöiden kulutuskäyttäytyminen</a:t>
            </a:r>
          </a:p>
          <a:p>
            <a:r>
              <a:rPr lang="fi-FI" dirty="0"/>
              <a:t>yhteys terveyteen sekä suora että epäsuora</a:t>
            </a:r>
          </a:p>
          <a:p>
            <a:r>
              <a:rPr lang="fi-FI" b="1" dirty="0">
                <a:solidFill>
                  <a:srgbClr val="F37D7D"/>
                </a:solidFill>
              </a:rPr>
              <a:t>Tutkikaa oppikirjan avulla, millaisia konkreettisia keinoja ekologisen kestävän kehityksen edistämiseksi on tehtävissä.</a:t>
            </a:r>
          </a:p>
          <a:p>
            <a:r>
              <a:rPr lang="fi-FI" b="1" dirty="0">
                <a:solidFill>
                  <a:srgbClr val="F37D7D"/>
                </a:solidFill>
              </a:rPr>
              <a:t>Mitä niistä sinä toteutat?</a:t>
            </a:r>
          </a:p>
          <a:p>
            <a:r>
              <a:rPr lang="fi-FI" b="1" dirty="0">
                <a:solidFill>
                  <a:srgbClr val="F37D7D"/>
                </a:solidFill>
              </a:rPr>
              <a:t>Mitä voisit huomioida enemmän?</a:t>
            </a:r>
          </a:p>
          <a:p>
            <a:endParaRPr lang="fi-FI" dirty="0"/>
          </a:p>
          <a:p>
            <a:endParaRPr lang="fi-FI" dirty="0"/>
          </a:p>
          <a:p>
            <a:endParaRPr lang="fi-FI" dirty="0"/>
          </a:p>
        </p:txBody>
      </p:sp>
    </p:spTree>
    <p:extLst>
      <p:ext uri="{BB962C8B-B14F-4D97-AF65-F5344CB8AC3E}">
        <p14:creationId xmlns:p14="http://schemas.microsoft.com/office/powerpoint/2010/main" val="148284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Sosiaalinen kestävä kehitys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tavoitteena hyvinvoinnin edellytysten siirtyminen sukupolvelta toiselle</a:t>
            </a:r>
          </a:p>
          <a:p>
            <a:r>
              <a:rPr lang="fi-FI" dirty="0"/>
              <a:t>pyritään vähentämään eriarvoisuutta</a:t>
            </a:r>
          </a:p>
          <a:p>
            <a:r>
              <a:rPr lang="fi-FI" dirty="0"/>
              <a:t>turvataan ihmisten perusoikeuksien ja turvallisuuden toteutuminen</a:t>
            </a:r>
          </a:p>
          <a:p>
            <a:r>
              <a:rPr lang="fi-FI" dirty="0"/>
              <a:t>hyvinvoinnin jakautuminen tasaisesti</a:t>
            </a:r>
          </a:p>
          <a:p>
            <a:r>
              <a:rPr lang="fi-FI" dirty="0"/>
              <a:t>terveyserojen kaventuminen</a:t>
            </a:r>
          </a:p>
          <a:p>
            <a:r>
              <a:rPr lang="fi-FI" dirty="0"/>
              <a:t>keinoina mm. yhteiskuntapolitiikka, koulutus, terveydenhuolto, vaikutusmahdollisuudet, kehitysyhteistyö</a:t>
            </a:r>
          </a:p>
          <a:p>
            <a:r>
              <a:rPr lang="fi-FI" dirty="0"/>
              <a:t>terveyden kannalta olennaisin kestävän kehityksen ulottuvuus</a:t>
            </a:r>
          </a:p>
          <a:p>
            <a:endParaRPr lang="fi-FI" dirty="0"/>
          </a:p>
          <a:p>
            <a:endParaRPr lang="fi-FI" dirty="0"/>
          </a:p>
          <a:p>
            <a:endParaRPr lang="fi-FI" dirty="0"/>
          </a:p>
        </p:txBody>
      </p:sp>
    </p:spTree>
    <p:extLst>
      <p:ext uri="{BB962C8B-B14F-4D97-AF65-F5344CB8AC3E}">
        <p14:creationId xmlns:p14="http://schemas.microsoft.com/office/powerpoint/2010/main" val="132923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Kulttuurinen kestävä kehitys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tavoitteena kulttuuriperinnön, esimerkiksi kielten, perinteiden ja tapojen, vaaliminen ja välittäminen tuleville myös sukupolville.</a:t>
            </a:r>
          </a:p>
          <a:p>
            <a:r>
              <a:rPr lang="fi-FI" dirty="0"/>
              <a:t>huomio kulttuurien moninaisuuteen</a:t>
            </a:r>
          </a:p>
          <a:p>
            <a:r>
              <a:rPr lang="fi-FI" dirty="0"/>
              <a:t>oman kulttuuri-identiteetin vahvistuminen</a:t>
            </a:r>
          </a:p>
          <a:p>
            <a:r>
              <a:rPr lang="fi-FI" dirty="0"/>
              <a:t>edellyttää kunnioittavaa asennetta</a:t>
            </a:r>
          </a:p>
          <a:p>
            <a:r>
              <a:rPr lang="fi-FI" dirty="0"/>
              <a:t>vahvistaa eritysesti psyykkistä ja sosiaalista terveyttä</a:t>
            </a:r>
          </a:p>
          <a:p>
            <a:endParaRPr lang="fi-FI" dirty="0"/>
          </a:p>
          <a:p>
            <a:r>
              <a:rPr lang="fi-FI" b="1" dirty="0">
                <a:solidFill>
                  <a:srgbClr val="F37D7D"/>
                </a:solidFill>
              </a:rPr>
              <a:t>Millaisia perinteitä ja tapoja sinun lähipiirissäsi vaalitaan? Vaihtakaa ajatuksia yhdessä. </a:t>
            </a:r>
          </a:p>
        </p:txBody>
      </p:sp>
    </p:spTree>
    <p:extLst>
      <p:ext uri="{BB962C8B-B14F-4D97-AF65-F5344CB8AC3E}">
        <p14:creationId xmlns:p14="http://schemas.microsoft.com/office/powerpoint/2010/main" val="21827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75816"/>
          </a:xfrm>
        </p:spPr>
        <p:txBody>
          <a:bodyPr/>
          <a:lstStyle/>
          <a:p>
            <a:r>
              <a:rPr lang="fi-FI" dirty="0"/>
              <a:t>Taloudellinen kestävä kehitys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48343"/>
            <a:ext cx="10190584" cy="4351338"/>
          </a:xfrm>
        </p:spPr>
        <p:txBody>
          <a:bodyPr/>
          <a:lstStyle/>
          <a:p>
            <a:r>
              <a:rPr lang="fi-FI" dirty="0"/>
              <a:t>tavoitteena talouskasvu, joka ei perustu pitkällä aikavälillä velkaantumiseen tai varantojen hävittämiseen, lisäksi myös luonnon kantokyky otetaan huomioon. </a:t>
            </a:r>
          </a:p>
          <a:p>
            <a:r>
              <a:rPr lang="fi-FI" dirty="0"/>
              <a:t>talous kestävän kehityksen perusta</a:t>
            </a:r>
          </a:p>
          <a:p>
            <a:r>
              <a:rPr lang="fi-FI" dirty="0"/>
              <a:t>keinoina talouspolitiikka ja väestön kansanterveys</a:t>
            </a:r>
          </a:p>
          <a:p>
            <a:r>
              <a:rPr lang="fi-FI" dirty="0"/>
              <a:t>yhteys terveyteen moninainen, liittyy mm. työllisyyteen, terveydenhuoltoon ja koulutusmahdollisuuksiin</a:t>
            </a:r>
          </a:p>
          <a:p>
            <a:endParaRPr lang="fi-FI" dirty="0"/>
          </a:p>
          <a:p>
            <a:r>
              <a:rPr lang="fi-FI" b="1" dirty="0">
                <a:solidFill>
                  <a:srgbClr val="F37D7D"/>
                </a:solidFill>
              </a:rPr>
              <a:t>Millaisia taloudellista kestävää kehitystä tukevia poliittisia päätöksiä Suomessa on tehty viime aikoina? Keskustelkaa yhdessä. Voitte myös tutkia uutisia. </a:t>
            </a:r>
          </a:p>
        </p:txBody>
      </p:sp>
    </p:spTree>
    <p:extLst>
      <p:ext uri="{BB962C8B-B14F-4D97-AF65-F5344CB8AC3E}">
        <p14:creationId xmlns:p14="http://schemas.microsoft.com/office/powerpoint/2010/main" val="3138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637</Words>
  <Application>Microsoft Office PowerPoint</Application>
  <PresentationFormat>Laajakuva</PresentationFormat>
  <Paragraphs>84</Paragraphs>
  <Slides>12</Slides>
  <Notes>10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Arial</vt:lpstr>
      <vt:lpstr>Calibri</vt:lpstr>
      <vt:lpstr>Calibri Light</vt:lpstr>
      <vt:lpstr>Cambria</vt:lpstr>
      <vt:lpstr>WordVisi_MSFontService</vt:lpstr>
      <vt:lpstr>Office-teema</vt:lpstr>
      <vt:lpstr>PowerPoint-esitys</vt:lpstr>
      <vt:lpstr>Tavoitteet</vt:lpstr>
      <vt:lpstr>Keskustelkaa yhdessä</vt:lpstr>
      <vt:lpstr>PowerPoint-esitys</vt:lpstr>
      <vt:lpstr>Kestävä kehitys  </vt:lpstr>
      <vt:lpstr>Ekologinen kestävä kehitys </vt:lpstr>
      <vt:lpstr>Sosiaalinen kestävä kehitys </vt:lpstr>
      <vt:lpstr>Kulttuurinen kestävä kehitys </vt:lpstr>
      <vt:lpstr>Taloudellinen kestävä kehitys </vt:lpstr>
      <vt:lpstr>Kestävän kehityksen ulottuvuudet</vt:lpstr>
      <vt:lpstr>Keskustelutehtävä </vt:lpstr>
      <vt:lpstr>Oppikirjan tehtävät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22</cp:revision>
  <dcterms:created xsi:type="dcterms:W3CDTF">2021-01-17T13:48:37Z</dcterms:created>
  <dcterms:modified xsi:type="dcterms:W3CDTF">2021-10-30T08:58:04Z</dcterms:modified>
</cp:coreProperties>
</file>