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59"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5" autoAdjust="0"/>
    <p:restoredTop sz="89777" autoAdjust="0"/>
  </p:normalViewPr>
  <p:slideViewPr>
    <p:cSldViewPr snapToGrid="0">
      <p:cViewPr>
        <p:scale>
          <a:sx n="100" d="100"/>
          <a:sy n="100" d="100"/>
        </p:scale>
        <p:origin x="5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CD860-C64A-6C4F-830F-9339E99D0D3E}" type="datetimeFigureOut">
              <a:rPr lang="fi-FI" smtClean="0"/>
              <a:t>30.10.2021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031AC-1245-A944-A74B-45BC06822B89}" type="slidenum">
              <a:rPr lang="fi-FI" smtClean="0"/>
              <a:t>‹#›</a:t>
            </a:fld>
            <a:endParaRPr lang="fi-FI"/>
          </a:p>
        </p:txBody>
      </p:sp>
    </p:spTree>
    <p:extLst>
      <p:ext uri="{BB962C8B-B14F-4D97-AF65-F5344CB8AC3E}">
        <p14:creationId xmlns:p14="http://schemas.microsoft.com/office/powerpoint/2010/main" val="310157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62031AC-1245-A944-A74B-45BC06822B89}" type="slidenum">
              <a:rPr lang="fi-FI" smtClean="0"/>
              <a:t>1</a:t>
            </a:fld>
            <a:endParaRPr lang="fi-FI"/>
          </a:p>
        </p:txBody>
      </p:sp>
    </p:spTree>
    <p:extLst>
      <p:ext uri="{BB962C8B-B14F-4D97-AF65-F5344CB8AC3E}">
        <p14:creationId xmlns:p14="http://schemas.microsoft.com/office/powerpoint/2010/main" val="349471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FI" sz="1200" dirty="0">
                <a:solidFill>
                  <a:srgbClr val="000000"/>
                </a:solidFill>
              </a:rPr>
              <a:t>Työskentelyidea: Diaa voi käyttää keskustelevan opetuspuheen tukena. </a:t>
            </a:r>
            <a:endParaRPr lang="fi-FI" altLang="en-FI" dirty="0"/>
          </a:p>
        </p:txBody>
      </p:sp>
      <p:sp>
        <p:nvSpPr>
          <p:cNvPr id="4" name="Slide Number Placeholder 3"/>
          <p:cNvSpPr>
            <a:spLocks noGrp="1"/>
          </p:cNvSpPr>
          <p:nvPr>
            <p:ph type="sldNum" sz="quarter" idx="5"/>
          </p:nvPr>
        </p:nvSpPr>
        <p:spPr/>
        <p:txBody>
          <a:bodyPr/>
          <a:lstStyle/>
          <a:p>
            <a:fld id="{E62031AC-1245-A944-A74B-45BC06822B89}" type="slidenum">
              <a:rPr lang="fi-FI" smtClean="0"/>
              <a:t>11</a:t>
            </a:fld>
            <a:endParaRPr lang="fi-FI"/>
          </a:p>
        </p:txBody>
      </p:sp>
    </p:spTree>
    <p:extLst>
      <p:ext uri="{BB962C8B-B14F-4D97-AF65-F5344CB8AC3E}">
        <p14:creationId xmlns:p14="http://schemas.microsoft.com/office/powerpoint/2010/main" val="190409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FI" sz="1200" dirty="0">
                <a:solidFill>
                  <a:srgbClr val="000000"/>
                </a:solidFill>
              </a:rPr>
              <a:t>Työskentelyidea: Keskustelutehtävä rytmittämään oppituntia. Samalla työstetään oppikirjan sisältöä, jolloin se tulee jo oppitunnin aikana kertaalleen tutuksi. Työskentely tukee myös yhdessä toimimista. </a:t>
            </a:r>
            <a:endParaRPr lang="fi-FI" altLang="en-FI" dirty="0"/>
          </a:p>
        </p:txBody>
      </p:sp>
      <p:sp>
        <p:nvSpPr>
          <p:cNvPr id="4" name="Slide Number Placeholder 3"/>
          <p:cNvSpPr>
            <a:spLocks noGrp="1"/>
          </p:cNvSpPr>
          <p:nvPr>
            <p:ph type="sldNum" sz="quarter" idx="5"/>
          </p:nvPr>
        </p:nvSpPr>
        <p:spPr/>
        <p:txBody>
          <a:bodyPr/>
          <a:lstStyle/>
          <a:p>
            <a:fld id="{E62031AC-1245-A944-A74B-45BC06822B89}" type="slidenum">
              <a:rPr lang="fi-FI" smtClean="0"/>
              <a:t>12</a:t>
            </a:fld>
            <a:endParaRPr lang="fi-FI"/>
          </a:p>
        </p:txBody>
      </p:sp>
    </p:spTree>
    <p:extLst>
      <p:ext uri="{BB962C8B-B14F-4D97-AF65-F5344CB8AC3E}">
        <p14:creationId xmlns:p14="http://schemas.microsoft.com/office/powerpoint/2010/main" val="365495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FI" sz="1800" dirty="0">
                <a:solidFill>
                  <a:srgbClr val="000000"/>
                </a:solidFill>
                <a:latin typeface="WordVisi_MSFontService"/>
              </a:rPr>
              <a:t>Työskentelyidea: Tilaston tulkitsemisharjoitus rytmittämään oppituntia. </a:t>
            </a:r>
            <a:r>
              <a:rPr lang="fi-FI" altLang="en-FI" sz="1200" dirty="0">
                <a:solidFill>
                  <a:srgbClr val="000000"/>
                </a:solidFill>
              </a:rPr>
              <a:t>Tilasto aukeaa vaihtoehtoisesti digikirjan kautta isona, kun sitä napauttaa.  </a:t>
            </a:r>
            <a:endParaRPr lang="fi-FI" altLang="en-FI" dirty="0"/>
          </a:p>
        </p:txBody>
      </p:sp>
      <p:sp>
        <p:nvSpPr>
          <p:cNvPr id="4" name="Slide Number Placeholder 3"/>
          <p:cNvSpPr>
            <a:spLocks noGrp="1"/>
          </p:cNvSpPr>
          <p:nvPr>
            <p:ph type="sldNum" sz="quarter" idx="5"/>
          </p:nvPr>
        </p:nvSpPr>
        <p:spPr/>
        <p:txBody>
          <a:bodyPr/>
          <a:lstStyle/>
          <a:p>
            <a:fld id="{E62031AC-1245-A944-A74B-45BC06822B89}" type="slidenum">
              <a:rPr lang="fi-FI" smtClean="0"/>
              <a:t>13</a:t>
            </a:fld>
            <a:endParaRPr lang="fi-FI"/>
          </a:p>
        </p:txBody>
      </p:sp>
    </p:spTree>
    <p:extLst>
      <p:ext uri="{BB962C8B-B14F-4D97-AF65-F5344CB8AC3E}">
        <p14:creationId xmlns:p14="http://schemas.microsoft.com/office/powerpoint/2010/main" val="185653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FI" sz="1800" dirty="0">
                <a:solidFill>
                  <a:srgbClr val="000000"/>
                </a:solidFill>
              </a:rPr>
              <a:t>Työskentelyidea: Diaa voi käyttää keskustelevan opetuspuheen tukena. </a:t>
            </a:r>
            <a:endParaRPr lang="fi-FI" altLang="en-FI" sz="1800" dirty="0"/>
          </a:p>
        </p:txBody>
      </p:sp>
      <p:sp>
        <p:nvSpPr>
          <p:cNvPr id="4" name="Slide Number Placeholder 3"/>
          <p:cNvSpPr>
            <a:spLocks noGrp="1"/>
          </p:cNvSpPr>
          <p:nvPr>
            <p:ph type="sldNum" sz="quarter" idx="5"/>
          </p:nvPr>
        </p:nvSpPr>
        <p:spPr/>
        <p:txBody>
          <a:bodyPr/>
          <a:lstStyle/>
          <a:p>
            <a:fld id="{E62031AC-1245-A944-A74B-45BC06822B89}" type="slidenum">
              <a:rPr lang="fi-FI" smtClean="0"/>
              <a:t>14</a:t>
            </a:fld>
            <a:endParaRPr lang="fi-FI"/>
          </a:p>
        </p:txBody>
      </p:sp>
    </p:spTree>
    <p:extLst>
      <p:ext uri="{BB962C8B-B14F-4D97-AF65-F5344CB8AC3E}">
        <p14:creationId xmlns:p14="http://schemas.microsoft.com/office/powerpoint/2010/main" val="164697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FI" sz="1800" dirty="0"/>
              <a:t>Työskentelyidea: </a:t>
            </a:r>
            <a:r>
              <a:rPr lang="fi-FI" altLang="en-FI" sz="1800" dirty="0">
                <a:solidFill>
                  <a:srgbClr val="000000"/>
                </a:solidFill>
                <a:latin typeface="WordVisi_MSFontService"/>
              </a:rPr>
              <a:t>Soveltava harjoitus tilaston etsimiseen ja tulkitsemiseen, joka tukee myös yhdessä toimimista. </a:t>
            </a:r>
            <a:endParaRPr lang="fi-FI" altLang="en-FI" sz="1800" dirty="0"/>
          </a:p>
        </p:txBody>
      </p:sp>
      <p:sp>
        <p:nvSpPr>
          <p:cNvPr id="4" name="Slide Number Placeholder 3"/>
          <p:cNvSpPr>
            <a:spLocks noGrp="1"/>
          </p:cNvSpPr>
          <p:nvPr>
            <p:ph type="sldNum" sz="quarter" idx="5"/>
          </p:nvPr>
        </p:nvSpPr>
        <p:spPr/>
        <p:txBody>
          <a:bodyPr/>
          <a:lstStyle/>
          <a:p>
            <a:fld id="{E62031AC-1245-A944-A74B-45BC06822B89}" type="slidenum">
              <a:rPr lang="fi-FI" smtClean="0"/>
              <a:t>15</a:t>
            </a:fld>
            <a:endParaRPr lang="fi-FI"/>
          </a:p>
        </p:txBody>
      </p:sp>
    </p:spTree>
    <p:extLst>
      <p:ext uri="{BB962C8B-B14F-4D97-AF65-F5344CB8AC3E}">
        <p14:creationId xmlns:p14="http://schemas.microsoft.com/office/powerpoint/2010/main" val="31262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Oppitunnin voi aloittaa kuvilla, jotka tuovat esiin turvattomuuden ja väkivallan eri muotoja, joita voi kohdata arjessa. </a:t>
            </a:r>
          </a:p>
          <a:p>
            <a:pPr eaLnBrk="1" hangingPunct="1">
              <a:lnSpc>
                <a:spcPct val="107000"/>
              </a:lnSpc>
              <a:spcAft>
                <a:spcPts val="800"/>
              </a:spcAft>
              <a:defRPr/>
            </a:pPr>
            <a:endParaRPr lang="fi-FI" sz="1200" dirty="0">
              <a:latin typeface="Cambria" panose="02040503050406030204" pitchFamily="18" charset="0"/>
              <a:ea typeface="Calibri" panose="020F0502020204030204" pitchFamily="34" charset="0"/>
              <a:cs typeface="Times New Roman" panose="02020603050405020304" pitchFamily="18" charset="0"/>
            </a:endParaRPr>
          </a:p>
          <a:p>
            <a:pPr eaLnBrk="1" hangingPunct="1">
              <a:lnSpc>
                <a:spcPct val="107000"/>
              </a:lnSpc>
              <a:spcAft>
                <a:spcPts val="8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Kuvista voi antaa pohdintatehtävän: </a:t>
            </a:r>
            <a:endParaRPr lang="fi-FI" sz="1200" dirty="0">
              <a:ea typeface="Calibri" panose="020F0502020204030204" pitchFamily="34" charset="0"/>
              <a:cs typeface="Times New Roman" panose="02020603050405020304" pitchFamily="18" charset="0"/>
            </a:endParaRPr>
          </a:p>
          <a:p>
            <a:pPr marL="342900" indent="-342900" eaLnBrk="1" hangingPunct="1">
              <a:lnSpc>
                <a:spcPct val="115000"/>
              </a:lnSpc>
              <a:buFont typeface="Symbol" panose="05050102010706020507" pitchFamily="18" charset="2"/>
              <a:buChar char=""/>
              <a:defRPr/>
            </a:pPr>
            <a:r>
              <a:rPr lang="en-US" sz="1200" dirty="0" err="1">
                <a:latin typeface="Cambria" panose="02040503050406030204" pitchFamily="18" charset="0"/>
                <a:ea typeface="Calibri" panose="020F0502020204030204" pitchFamily="34" charset="0"/>
                <a:cs typeface="Times New Roman" panose="02020603050405020304" pitchFamily="18" charset="0"/>
              </a:rPr>
              <a:t>Mikä</a:t>
            </a:r>
            <a:r>
              <a:rPr lang="en-US" sz="1200" dirty="0">
                <a:latin typeface="Cambria" panose="02040503050406030204" pitchFamily="18" charset="0"/>
                <a:ea typeface="Calibri" panose="020F0502020204030204" pitchFamily="34" charset="0"/>
                <a:cs typeface="Times New Roman" panose="02020603050405020304" pitchFamily="18" charset="0"/>
              </a:rPr>
              <a:t> </a:t>
            </a:r>
            <a:r>
              <a:rPr lang="en-US" sz="1200" dirty="0" err="1">
                <a:latin typeface="Cambria" panose="02040503050406030204" pitchFamily="18" charset="0"/>
                <a:ea typeface="Calibri" panose="020F0502020204030204" pitchFamily="34" charset="0"/>
                <a:cs typeface="Times New Roman" panose="02020603050405020304" pitchFamily="18" charset="0"/>
              </a:rPr>
              <a:t>kuvia</a:t>
            </a:r>
            <a:r>
              <a:rPr lang="en-US" sz="1200" dirty="0">
                <a:latin typeface="Cambria" panose="02040503050406030204" pitchFamily="18" charset="0"/>
                <a:ea typeface="Calibri" panose="020F0502020204030204" pitchFamily="34" charset="0"/>
                <a:cs typeface="Times New Roman" panose="02020603050405020304" pitchFamily="18" charset="0"/>
              </a:rPr>
              <a:t> </a:t>
            </a:r>
            <a:r>
              <a:rPr lang="en-US" sz="1200" dirty="0" err="1">
                <a:latin typeface="Cambria" panose="02040503050406030204" pitchFamily="18" charset="0"/>
                <a:ea typeface="Calibri" panose="020F0502020204030204" pitchFamily="34" charset="0"/>
                <a:cs typeface="Times New Roman" panose="02020603050405020304" pitchFamily="18" charset="0"/>
              </a:rPr>
              <a:t>yhdistää</a:t>
            </a:r>
            <a:r>
              <a:rPr lang="en-US" sz="1200" dirty="0">
                <a:latin typeface="Cambria" panose="02040503050406030204" pitchFamily="18" charset="0"/>
                <a:ea typeface="Calibri" panose="020F0502020204030204" pitchFamily="34" charset="0"/>
                <a:cs typeface="Times New Roman" panose="02020603050405020304" pitchFamily="18" charset="0"/>
              </a:rPr>
              <a:t>? </a:t>
            </a:r>
            <a:endParaRPr lang="fi-FI" sz="1200" dirty="0">
              <a:ea typeface="Calibri" panose="020F0502020204030204" pitchFamily="34" charset="0"/>
              <a:cs typeface="Times New Roman" panose="02020603050405020304" pitchFamily="18" charset="0"/>
            </a:endParaRPr>
          </a:p>
          <a:p>
            <a:pPr marL="342900" indent="-342900" eaLnBrk="1" hangingPunct="1">
              <a:lnSpc>
                <a:spcPct val="115000"/>
              </a:lnSpc>
              <a:spcAft>
                <a:spcPts val="1000"/>
              </a:spcAft>
              <a:buFont typeface="Symbol" panose="05050102010706020507" pitchFamily="18" charset="2"/>
              <a:buChar char=""/>
              <a:defRPr/>
            </a:pPr>
            <a:r>
              <a:rPr lang="en-US" sz="1200" dirty="0">
                <a:latin typeface="Cambria" panose="02040503050406030204" pitchFamily="18" charset="0"/>
                <a:ea typeface="Calibri" panose="020F0502020204030204" pitchFamily="34" charset="0"/>
                <a:cs typeface="Times New Roman" panose="02020603050405020304" pitchFamily="18" charset="0"/>
              </a:rPr>
              <a:t>Mitä </a:t>
            </a:r>
            <a:r>
              <a:rPr lang="en-US" sz="1200" dirty="0" err="1">
                <a:latin typeface="Cambria" panose="02040503050406030204" pitchFamily="18" charset="0"/>
                <a:ea typeface="Calibri" panose="020F0502020204030204" pitchFamily="34" charset="0"/>
                <a:cs typeface="Times New Roman" panose="02020603050405020304" pitchFamily="18" charset="0"/>
              </a:rPr>
              <a:t>tunteita</a:t>
            </a:r>
            <a:r>
              <a:rPr lang="en-US" sz="1200" dirty="0">
                <a:latin typeface="Cambria" panose="02040503050406030204" pitchFamily="18" charset="0"/>
                <a:ea typeface="Calibri" panose="020F0502020204030204" pitchFamily="34" charset="0"/>
                <a:cs typeface="Times New Roman" panose="02020603050405020304" pitchFamily="18" charset="0"/>
              </a:rPr>
              <a:t> </a:t>
            </a:r>
            <a:r>
              <a:rPr lang="en-US" sz="1200" dirty="0" err="1">
                <a:latin typeface="Cambria" panose="02040503050406030204" pitchFamily="18" charset="0"/>
                <a:ea typeface="Calibri" panose="020F0502020204030204" pitchFamily="34" charset="0"/>
                <a:cs typeface="Times New Roman" panose="02020603050405020304" pitchFamily="18" charset="0"/>
              </a:rPr>
              <a:t>kuvat</a:t>
            </a:r>
            <a:r>
              <a:rPr lang="en-US" sz="1200" dirty="0">
                <a:latin typeface="Cambria" panose="02040503050406030204" pitchFamily="18" charset="0"/>
                <a:ea typeface="Calibri" panose="020F0502020204030204" pitchFamily="34" charset="0"/>
                <a:cs typeface="Times New Roman" panose="02020603050405020304" pitchFamily="18" charset="0"/>
              </a:rPr>
              <a:t> </a:t>
            </a:r>
            <a:r>
              <a:rPr lang="en-US" sz="1200" dirty="0" err="1">
                <a:latin typeface="Cambria" panose="02040503050406030204" pitchFamily="18" charset="0"/>
                <a:ea typeface="Calibri" panose="020F0502020204030204" pitchFamily="34" charset="0"/>
                <a:cs typeface="Times New Roman" panose="02020603050405020304" pitchFamily="18" charset="0"/>
              </a:rPr>
              <a:t>herättävät</a:t>
            </a:r>
            <a:r>
              <a:rPr lang="en-US" sz="1200" dirty="0">
                <a:latin typeface="Cambria" panose="02040503050406030204" pitchFamily="18" charset="0"/>
                <a:ea typeface="Calibri" panose="020F0502020204030204" pitchFamily="34" charset="0"/>
                <a:cs typeface="Times New Roman" panose="02020603050405020304" pitchFamily="18" charset="0"/>
              </a:rPr>
              <a:t>?</a:t>
            </a:r>
          </a:p>
          <a:p>
            <a:pPr marL="342900" indent="-342900" eaLnBrk="1" hangingPunct="1">
              <a:lnSpc>
                <a:spcPct val="115000"/>
              </a:lnSpc>
              <a:spcAft>
                <a:spcPts val="1000"/>
              </a:spcAft>
              <a:buFont typeface="Symbol" panose="05050102010706020507" pitchFamily="18" charset="2"/>
              <a:buChar char=""/>
              <a:defRPr/>
            </a:pPr>
            <a:r>
              <a:rPr lang="en-US" sz="1200" dirty="0" err="1">
                <a:latin typeface="Cambria" panose="02040503050406030204" pitchFamily="18" charset="0"/>
                <a:ea typeface="Calibri" panose="020F0502020204030204" pitchFamily="34" charset="0"/>
                <a:cs typeface="Times New Roman" panose="02020603050405020304" pitchFamily="18" charset="0"/>
              </a:rPr>
              <a:t>Millaisista</a:t>
            </a:r>
            <a:r>
              <a:rPr lang="en-US" sz="1200" dirty="0">
                <a:latin typeface="Cambria" panose="02040503050406030204" pitchFamily="18" charset="0"/>
                <a:ea typeface="Calibri" panose="020F0502020204030204" pitchFamily="34" charset="0"/>
                <a:cs typeface="Times New Roman" panose="02020603050405020304" pitchFamily="18" charset="0"/>
              </a:rPr>
              <a:t> </a:t>
            </a:r>
            <a:r>
              <a:rPr lang="en-US" sz="1200" dirty="0" err="1">
                <a:latin typeface="Cambria" panose="02040503050406030204" pitchFamily="18" charset="0"/>
                <a:ea typeface="Calibri" panose="020F0502020204030204" pitchFamily="34" charset="0"/>
                <a:cs typeface="Times New Roman" panose="02020603050405020304" pitchFamily="18" charset="0"/>
              </a:rPr>
              <a:t>turvallisuusuhkista</a:t>
            </a:r>
            <a:r>
              <a:rPr lang="en-US" sz="1200" dirty="0">
                <a:latin typeface="Cambria" panose="02040503050406030204" pitchFamily="18" charset="0"/>
                <a:ea typeface="Calibri" panose="020F0502020204030204" pitchFamily="34" charset="0"/>
                <a:cs typeface="Times New Roman" panose="02020603050405020304" pitchFamily="18" charset="0"/>
              </a:rPr>
              <a:t> </a:t>
            </a:r>
            <a:r>
              <a:rPr lang="en-US" sz="1200" dirty="0" err="1">
                <a:latin typeface="Cambria" panose="02040503050406030204" pitchFamily="18" charset="0"/>
                <a:ea typeface="Calibri" panose="020F0502020204030204" pitchFamily="34" charset="0"/>
                <a:cs typeface="Times New Roman" panose="02020603050405020304" pitchFamily="18" charset="0"/>
              </a:rPr>
              <a:t>kuvat</a:t>
            </a:r>
            <a:r>
              <a:rPr lang="en-US" sz="1200" dirty="0">
                <a:latin typeface="Cambria" panose="02040503050406030204" pitchFamily="18" charset="0"/>
                <a:ea typeface="Calibri" panose="020F0502020204030204" pitchFamily="34" charset="0"/>
                <a:cs typeface="Times New Roman" panose="02020603050405020304" pitchFamily="18" charset="0"/>
              </a:rPr>
              <a:t> </a:t>
            </a:r>
            <a:r>
              <a:rPr lang="en-US" sz="1200" dirty="0" err="1">
                <a:latin typeface="Cambria" panose="02040503050406030204" pitchFamily="18" charset="0"/>
                <a:ea typeface="Calibri" panose="020F0502020204030204" pitchFamily="34" charset="0"/>
                <a:cs typeface="Times New Roman" panose="02020603050405020304" pitchFamily="18" charset="0"/>
              </a:rPr>
              <a:t>kertovat</a:t>
            </a:r>
            <a:r>
              <a:rPr lang="en-US" sz="1200" dirty="0">
                <a:latin typeface="Cambria" panose="02040503050406030204" pitchFamily="18" charset="0"/>
                <a:ea typeface="Calibri" panose="020F0502020204030204" pitchFamily="34" charset="0"/>
                <a:cs typeface="Times New Roman" panose="02020603050405020304" pitchFamily="18" charset="0"/>
              </a:rPr>
              <a:t>?</a:t>
            </a:r>
            <a:endParaRPr lang="fi-FI" sz="1200" dirty="0">
              <a:ea typeface="Calibri" panose="020F0502020204030204" pitchFamily="34" charset="0"/>
              <a:cs typeface="Times New Roman" panose="02020603050405020304" pitchFamily="18" charset="0"/>
            </a:endParaRPr>
          </a:p>
          <a:p>
            <a:pPr eaLnBrk="1" hangingPunct="1">
              <a:spcBef>
                <a:spcPct val="0"/>
              </a:spcBef>
              <a:defRPr/>
            </a:pPr>
            <a:endParaRPr lang="fi-FI" altLang="fi-FI" dirty="0"/>
          </a:p>
          <a:p>
            <a:endParaRPr lang="fi-FI" dirty="0"/>
          </a:p>
        </p:txBody>
      </p:sp>
      <p:sp>
        <p:nvSpPr>
          <p:cNvPr id="4" name="Slide Number Placeholder 3"/>
          <p:cNvSpPr>
            <a:spLocks noGrp="1"/>
          </p:cNvSpPr>
          <p:nvPr>
            <p:ph type="sldNum" sz="quarter" idx="5"/>
          </p:nvPr>
        </p:nvSpPr>
        <p:spPr/>
        <p:txBody>
          <a:bodyPr/>
          <a:lstStyle/>
          <a:p>
            <a:fld id="{E62031AC-1245-A944-A74B-45BC06822B89}" type="slidenum">
              <a:rPr lang="fi-FI" smtClean="0"/>
              <a:t>3</a:t>
            </a:fld>
            <a:endParaRPr lang="fi-FI"/>
          </a:p>
        </p:txBody>
      </p:sp>
    </p:spTree>
    <p:extLst>
      <p:ext uri="{BB962C8B-B14F-4D97-AF65-F5344CB8AC3E}">
        <p14:creationId xmlns:p14="http://schemas.microsoft.com/office/powerpoint/2010/main" val="206754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0000"/>
              </a:buClr>
              <a:buSzPts val="1100"/>
              <a:buFont typeface="Cambria" panose="02040503050406030204" pitchFamily="18" charset="0"/>
              <a:buNone/>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Työskentelyidea: Kertauskysymykset ryhmissä </a:t>
            </a:r>
            <a:endParaRPr lang="fi-FI" sz="1200" dirty="0">
              <a:latin typeface="Times New Roman" panose="02020603050405020304" pitchFamily="18" charset="0"/>
              <a:ea typeface="Times New Roman" panose="02020603050405020304" pitchFamily="18" charset="0"/>
              <a:cs typeface="Arial" panose="020B0604020202020204" pitchFamily="34" charset="0"/>
            </a:endParaRPr>
          </a:p>
          <a:p>
            <a:pPr eaLnBrk="1" hangingPunct="1">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Yksi tapa ottaa oppikirjan sisällöt haltuun, on tehdä niistä kertauskysymyksiä ryhmissä. </a:t>
            </a:r>
          </a:p>
          <a:p>
            <a:pPr eaLnBrk="1" hangingPunct="1">
              <a:defRPr/>
            </a:pPr>
            <a:endParaRPr lang="fi-FI" sz="1200" dirty="0">
              <a:latin typeface="Times New Roman" panose="02020603050405020304" pitchFamily="18" charset="0"/>
              <a:ea typeface="Times New Roman" panose="02020603050405020304" pitchFamily="18" charset="0"/>
            </a:endParaRPr>
          </a:p>
          <a:p>
            <a:pPr marL="342900" indent="-342900" eaLnBrk="1" hangingPunct="1">
              <a:buFont typeface="Symbol" panose="05050102010706020507" pitchFamily="18" charset="2"/>
              <a:buChar char=""/>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Ensin oppikirjan teksti luetaan huolellisesti. </a:t>
            </a:r>
            <a:endParaRPr lang="fi-FI" sz="1200" dirty="0">
              <a:latin typeface="Times New Roman" panose="02020603050405020304" pitchFamily="18" charset="0"/>
              <a:ea typeface="Times New Roman" panose="02020603050405020304" pitchFamily="18" charset="0"/>
            </a:endParaRPr>
          </a:p>
          <a:p>
            <a:pPr marL="342900" indent="-342900" eaLnBrk="1" hangingPunct="1">
              <a:buFont typeface="Symbol" panose="05050102010706020507" pitchFamily="18" charset="2"/>
              <a:buChar char=""/>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Sen jälkeen jokainen ryhmä tekee tekstin perusteella 3–4 kysymystä, joissa tulee esiin luvun tärkeimmät asiat.</a:t>
            </a:r>
            <a:r>
              <a:rPr lang="fi-FI" sz="1200" dirty="0">
                <a:latin typeface="Cambria" panose="02040503050406030204" pitchFamily="18" charset="0"/>
                <a:ea typeface="Times New Roman" panose="02020603050405020304" pitchFamily="18" charset="0"/>
              </a:rPr>
              <a:t> </a:t>
            </a: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Valmistaudutaan niin, että itse tiedetään myös vastaukset. </a:t>
            </a:r>
            <a:endParaRPr lang="fi-FI" sz="1200" dirty="0">
              <a:latin typeface="Times New Roman" panose="02020603050405020304" pitchFamily="18" charset="0"/>
              <a:ea typeface="Times New Roman" panose="02020603050405020304" pitchFamily="18" charset="0"/>
            </a:endParaRPr>
          </a:p>
          <a:p>
            <a:pPr marL="342900" indent="-342900" eaLnBrk="1" hangingPunct="1">
              <a:buFont typeface="Symbol" panose="05050102010706020507" pitchFamily="18" charset="2"/>
              <a:buChar char=""/>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Tehtävät jaetaan muulle luokalle ja ne käydään yhdessä läpi. Vaihtoehtoisesti kysymykset kierrätetään muilla ryhmillä, jolloin pikkuryhmissä vastataan muiden tekemiin kysymyksiin. </a:t>
            </a:r>
            <a:endParaRPr lang="fi-FI" sz="1200" dirty="0">
              <a:latin typeface="Times New Roman" panose="02020603050405020304" pitchFamily="18" charset="0"/>
              <a:ea typeface="Times New Roman" panose="02020603050405020304" pitchFamily="18" charset="0"/>
            </a:endParaRPr>
          </a:p>
          <a:p>
            <a:pPr eaLnBrk="1" hangingPunct="1">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endParaRPr lang="fi-FI" sz="1200" dirty="0">
              <a:latin typeface="Times New Roman" panose="02020603050405020304" pitchFamily="18" charset="0"/>
              <a:ea typeface="Times New Roman" panose="02020603050405020304" pitchFamily="18" charset="0"/>
            </a:endParaRPr>
          </a:p>
          <a:p>
            <a:pPr eaLnBrk="1" hangingPunct="1">
              <a:defRPr/>
            </a:pPr>
            <a:endParaRPr lang="fi-FI" dirty="0"/>
          </a:p>
          <a:p>
            <a:endParaRPr lang="fi-FI" dirty="0"/>
          </a:p>
        </p:txBody>
      </p:sp>
      <p:sp>
        <p:nvSpPr>
          <p:cNvPr id="4" name="Slide Number Placeholder 3"/>
          <p:cNvSpPr>
            <a:spLocks noGrp="1"/>
          </p:cNvSpPr>
          <p:nvPr>
            <p:ph type="sldNum" sz="quarter" idx="5"/>
          </p:nvPr>
        </p:nvSpPr>
        <p:spPr/>
        <p:txBody>
          <a:bodyPr/>
          <a:lstStyle/>
          <a:p>
            <a:fld id="{E62031AC-1245-A944-A74B-45BC06822B89}" type="slidenum">
              <a:rPr lang="fi-FI" smtClean="0"/>
              <a:t>4</a:t>
            </a:fld>
            <a:endParaRPr lang="fi-FI"/>
          </a:p>
        </p:txBody>
      </p:sp>
    </p:spTree>
    <p:extLst>
      <p:ext uri="{BB962C8B-B14F-4D97-AF65-F5344CB8AC3E}">
        <p14:creationId xmlns:p14="http://schemas.microsoft.com/office/powerpoint/2010/main" val="23672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0000"/>
              </a:buClr>
              <a:buSzPts val="1100"/>
              <a:buFont typeface="Cambria" panose="02040503050406030204" pitchFamily="18" charset="0"/>
              <a:buNone/>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Työskentelyidea: Tiedonhakutehtävä  </a:t>
            </a:r>
          </a:p>
          <a:p>
            <a:pPr eaLnBrk="1" hangingPunct="1">
              <a:buClr>
                <a:srgbClr val="000000"/>
              </a:buClr>
              <a:buSzPts val="1100"/>
              <a:buFont typeface="Cambria" panose="02040503050406030204" pitchFamily="18" charset="0"/>
              <a:buNone/>
              <a:defRPr/>
            </a:pPr>
            <a:endParaRPr lang="fi-FI" sz="1200" dirty="0">
              <a:latin typeface="Times New Roman" panose="02020603050405020304" pitchFamily="18" charset="0"/>
              <a:ea typeface="Times New Roman" panose="02020603050405020304" pitchFamily="18" charset="0"/>
            </a:endParaRPr>
          </a:p>
          <a:p>
            <a:pPr eaLnBrk="1" hangingPunct="1">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Haetaan ryhmissä uutisia turvallisuuteen ja väkivaltaan liittyvistä aiheista. Tarkastellaan 4–5 ensimmäisenä aukeavaa uutista ja tutkitaan, mitkä ovat uutisten lähteet ja mistä päin Suomea tai maailmaa uutinen on. Kerrotaan lyhyesti myös uutisten sisältö. Keskustellaan niiden herättämistä ajatuksista. </a:t>
            </a:r>
          </a:p>
          <a:p>
            <a:pPr eaLnBrk="1" hangingPunct="1">
              <a:defRPr/>
            </a:pPr>
            <a:endPar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endParaRPr>
          </a:p>
          <a:p>
            <a:pPr eaLnBrk="1" hangingPunct="1">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Tehtävän voi toteuttaa </a:t>
            </a:r>
            <a:endParaRPr lang="fi-FI" sz="1200" dirty="0">
              <a:latin typeface="Times New Roman" panose="02020603050405020304" pitchFamily="18" charset="0"/>
              <a:ea typeface="Times New Roman" panose="02020603050405020304" pitchFamily="18" charset="0"/>
            </a:endParaRPr>
          </a:p>
          <a:p>
            <a:pPr marL="342900" indent="-342900" eaLnBrk="1" hangingPunct="1">
              <a:buFont typeface="+mj-lt"/>
              <a:buAutoNum type="alphaLcPeriod"/>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jokaisella ryhmänjäsenillä on oma hakusana ja tiedot jaetaan omassa ryhmässä.</a:t>
            </a:r>
            <a:endParaRPr lang="fi-FI" sz="1200" dirty="0">
              <a:latin typeface="Times New Roman" panose="02020603050405020304" pitchFamily="18" charset="0"/>
              <a:ea typeface="Times New Roman" panose="02020603050405020304" pitchFamily="18" charset="0"/>
            </a:endParaRPr>
          </a:p>
          <a:p>
            <a:pPr marL="342900" indent="-342900" eaLnBrk="1" hangingPunct="1">
              <a:buFont typeface="+mj-lt"/>
              <a:buAutoNum type="alphaLcPeriod"/>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jokaisella ryhmällä on eri hakusana ja löydetyt tiedot jaetaan koko opiskeluryhmälle.</a:t>
            </a:r>
          </a:p>
          <a:p>
            <a:pPr marL="342900" indent="-342900" eaLnBrk="1" hangingPunct="1">
              <a:buFont typeface="+mj-lt"/>
              <a:buAutoNum type="alphaLcPeriod"/>
              <a:defRPr/>
            </a:pPr>
            <a:endParaRPr lang="fi-FI" sz="1200" dirty="0">
              <a:latin typeface="Times New Roman" panose="02020603050405020304" pitchFamily="18" charset="0"/>
              <a:ea typeface="Times New Roman" panose="02020603050405020304" pitchFamily="18" charset="0"/>
            </a:endParaRPr>
          </a:p>
          <a:p>
            <a:pPr eaLnBrk="1" hangingPunct="1">
              <a:defRPr/>
            </a:pPr>
            <a:r>
              <a:rPr lang="fi-FI" sz="1200" dirty="0">
                <a:solidFill>
                  <a:srgbClr val="000000"/>
                </a:solidFill>
                <a:latin typeface="Cambria" panose="02040503050406030204" pitchFamily="18" charset="0"/>
                <a:ea typeface="Times New Roman" panose="02020603050405020304" pitchFamily="18" charset="0"/>
                <a:cs typeface="Arial" panose="020B0604020202020204" pitchFamily="34" charset="0"/>
              </a:rPr>
              <a:t>Hakusanat voivat olla esimerkiksi</a:t>
            </a:r>
            <a:endParaRPr lang="fi-FI" sz="1200" dirty="0">
              <a:latin typeface="Times New Roman" panose="02020603050405020304" pitchFamily="18" charset="0"/>
              <a:ea typeface="Times New Roman" panose="02020603050405020304" pitchFamily="18" charset="0"/>
            </a:endParaRPr>
          </a:p>
          <a:p>
            <a:pPr marL="342900" indent="-342900" eaLnBrk="1" hangingPunct="1">
              <a:buFont typeface="Calibri" panose="020F0502020204030204" pitchFamily="34" charset="0"/>
              <a:buChar char="-"/>
              <a:defRPr/>
            </a:pPr>
            <a:r>
              <a:rPr lang="fi-FI" sz="1200" dirty="0">
                <a:solidFill>
                  <a:srgbClr val="000000"/>
                </a:solidFill>
                <a:latin typeface="Cambria" panose="02040503050406030204" pitchFamily="18" charset="0"/>
                <a:ea typeface="Calibri" panose="020F0502020204030204" pitchFamily="34" charset="0"/>
                <a:cs typeface="Arial" panose="020B0604020202020204" pitchFamily="34" charset="0"/>
              </a:rPr>
              <a:t>turvallisuus</a:t>
            </a:r>
            <a:endParaRPr lang="fi-FI" sz="1200" dirty="0">
              <a:latin typeface="Times New Roman" panose="02020603050405020304" pitchFamily="18" charset="0"/>
              <a:ea typeface="Calibri" panose="020F0502020204030204" pitchFamily="34" charset="0"/>
            </a:endParaRPr>
          </a:p>
          <a:p>
            <a:pPr marL="342900" indent="-342900" eaLnBrk="1" hangingPunct="1">
              <a:buFont typeface="Calibri" panose="020F0502020204030204" pitchFamily="34" charset="0"/>
              <a:buChar char="-"/>
              <a:defRPr/>
            </a:pPr>
            <a:r>
              <a:rPr lang="fi-FI" sz="1200" dirty="0">
                <a:solidFill>
                  <a:srgbClr val="000000"/>
                </a:solidFill>
                <a:latin typeface="Cambria" panose="02040503050406030204" pitchFamily="18" charset="0"/>
                <a:ea typeface="Calibri" panose="020F0502020204030204" pitchFamily="34" charset="0"/>
                <a:cs typeface="Arial" panose="020B0604020202020204" pitchFamily="34" charset="0"/>
              </a:rPr>
              <a:t>väkivalta</a:t>
            </a:r>
            <a:endParaRPr lang="fi-FI" sz="1200" dirty="0">
              <a:latin typeface="Times New Roman" panose="02020603050405020304" pitchFamily="18" charset="0"/>
              <a:ea typeface="Calibri" panose="020F0502020204030204" pitchFamily="34" charset="0"/>
            </a:endParaRPr>
          </a:p>
          <a:p>
            <a:pPr marL="342900" indent="-342900" eaLnBrk="1" hangingPunct="1">
              <a:buFont typeface="Calibri" panose="020F0502020204030204" pitchFamily="34" charset="0"/>
              <a:buChar char="-"/>
              <a:defRPr/>
            </a:pPr>
            <a:r>
              <a:rPr lang="fi-FI" sz="1200" dirty="0">
                <a:solidFill>
                  <a:srgbClr val="000000"/>
                </a:solidFill>
                <a:latin typeface="Cambria" panose="02040503050406030204" pitchFamily="18" charset="0"/>
                <a:ea typeface="Calibri" panose="020F0502020204030204" pitchFamily="34" charset="0"/>
                <a:cs typeface="Arial" panose="020B0604020202020204" pitchFamily="34" charset="0"/>
              </a:rPr>
              <a:t>lähisuhdeväkivalta</a:t>
            </a:r>
            <a:endParaRPr lang="fi-FI" sz="1200" dirty="0">
              <a:latin typeface="Times New Roman" panose="02020603050405020304" pitchFamily="18" charset="0"/>
              <a:ea typeface="Calibri" panose="020F0502020204030204" pitchFamily="34" charset="0"/>
            </a:endParaRPr>
          </a:p>
          <a:p>
            <a:pPr marL="342900" indent="-342900" eaLnBrk="1" hangingPunct="1">
              <a:buFont typeface="Calibri" panose="020F0502020204030204" pitchFamily="34" charset="0"/>
              <a:buChar char="-"/>
              <a:defRPr/>
            </a:pPr>
            <a:r>
              <a:rPr lang="fi-FI" sz="1200" dirty="0">
                <a:solidFill>
                  <a:srgbClr val="000000"/>
                </a:solidFill>
                <a:latin typeface="Cambria" panose="02040503050406030204" pitchFamily="18" charset="0"/>
                <a:ea typeface="Calibri" panose="020F0502020204030204" pitchFamily="34" charset="0"/>
                <a:cs typeface="Arial" panose="020B0604020202020204" pitchFamily="34" charset="0"/>
              </a:rPr>
              <a:t>kunniaväkivalta</a:t>
            </a:r>
            <a:endParaRPr lang="fi-FI" sz="1200" dirty="0">
              <a:latin typeface="Times New Roman" panose="02020603050405020304" pitchFamily="18" charset="0"/>
              <a:ea typeface="Calibri" panose="020F0502020204030204" pitchFamily="34" charset="0"/>
            </a:endParaRPr>
          </a:p>
          <a:p>
            <a:pPr marL="342900" indent="-342900" eaLnBrk="1" hangingPunct="1">
              <a:buFont typeface="Calibri" panose="020F0502020204030204" pitchFamily="34" charset="0"/>
              <a:buChar char="-"/>
              <a:defRPr/>
            </a:pPr>
            <a:r>
              <a:rPr lang="fi-FI" sz="1200" dirty="0">
                <a:solidFill>
                  <a:srgbClr val="000000"/>
                </a:solidFill>
                <a:latin typeface="Cambria" panose="02040503050406030204" pitchFamily="18" charset="0"/>
                <a:ea typeface="Calibri" panose="020F0502020204030204" pitchFamily="34" charset="0"/>
                <a:cs typeface="Arial" panose="020B0604020202020204" pitchFamily="34" charset="0"/>
              </a:rPr>
              <a:t>kiusaaminen</a:t>
            </a:r>
            <a:endParaRPr lang="fi-FI" sz="1200" dirty="0">
              <a:latin typeface="Times New Roman" panose="02020603050405020304" pitchFamily="18" charset="0"/>
              <a:ea typeface="Calibri" panose="020F0502020204030204" pitchFamily="34" charset="0"/>
            </a:endParaRPr>
          </a:p>
          <a:p>
            <a:pPr marL="342900" indent="-342900" eaLnBrk="1" hangingPunct="1">
              <a:buFont typeface="Calibri" panose="020F0502020204030204" pitchFamily="34" charset="0"/>
              <a:buChar char="-"/>
              <a:defRPr/>
            </a:pPr>
            <a:r>
              <a:rPr lang="fi-FI" sz="1200" dirty="0">
                <a:solidFill>
                  <a:srgbClr val="000000"/>
                </a:solidFill>
                <a:latin typeface="Cambria" panose="02040503050406030204" pitchFamily="18" charset="0"/>
                <a:ea typeface="Calibri" panose="020F0502020204030204" pitchFamily="34" charset="0"/>
                <a:cs typeface="Arial" panose="020B0604020202020204" pitchFamily="34" charset="0"/>
              </a:rPr>
              <a:t>nettikiusaaminen</a:t>
            </a:r>
            <a:endParaRPr lang="fi-FI" sz="1200" dirty="0">
              <a:latin typeface="Times New Roman" panose="02020603050405020304" pitchFamily="18" charset="0"/>
              <a:ea typeface="Calibri" panose="020F0502020204030204" pitchFamily="34" charset="0"/>
            </a:endParaRPr>
          </a:p>
          <a:p>
            <a:pPr marL="342900" indent="-342900" eaLnBrk="1" hangingPunct="1">
              <a:buFont typeface="Calibri" panose="020F0502020204030204" pitchFamily="34" charset="0"/>
              <a:buChar char="-"/>
              <a:defRPr/>
            </a:pPr>
            <a:r>
              <a:rPr lang="fi-FI" sz="1200" dirty="0">
                <a:solidFill>
                  <a:srgbClr val="000000"/>
                </a:solidFill>
                <a:latin typeface="Cambria" panose="02040503050406030204" pitchFamily="18" charset="0"/>
                <a:ea typeface="Calibri" panose="020F0502020204030204" pitchFamily="34" charset="0"/>
                <a:cs typeface="Arial" panose="020B0604020202020204" pitchFamily="34" charset="0"/>
              </a:rPr>
              <a:t>tapaturma</a:t>
            </a:r>
            <a:endParaRPr lang="fi-FI" sz="1200" dirty="0">
              <a:latin typeface="Times New Roman" panose="02020603050405020304" pitchFamily="18" charset="0"/>
              <a:ea typeface="Calibri" panose="020F0502020204030204" pitchFamily="34" charset="0"/>
            </a:endParaRPr>
          </a:p>
          <a:p>
            <a:pPr eaLnBrk="1" hangingPunct="1">
              <a:defRPr/>
            </a:pPr>
            <a:endParaRPr lang="fi-FI" dirty="0"/>
          </a:p>
        </p:txBody>
      </p:sp>
      <p:sp>
        <p:nvSpPr>
          <p:cNvPr id="4" name="Slide Number Placeholder 3"/>
          <p:cNvSpPr>
            <a:spLocks noGrp="1"/>
          </p:cNvSpPr>
          <p:nvPr>
            <p:ph type="sldNum" sz="quarter" idx="5"/>
          </p:nvPr>
        </p:nvSpPr>
        <p:spPr/>
        <p:txBody>
          <a:bodyPr/>
          <a:lstStyle/>
          <a:p>
            <a:fld id="{E62031AC-1245-A944-A74B-45BC06822B89}" type="slidenum">
              <a:rPr lang="fi-FI" smtClean="0"/>
              <a:t>5</a:t>
            </a:fld>
            <a:endParaRPr lang="fi-FI"/>
          </a:p>
        </p:txBody>
      </p:sp>
    </p:spTree>
    <p:extLst>
      <p:ext uri="{BB962C8B-B14F-4D97-AF65-F5344CB8AC3E}">
        <p14:creationId xmlns:p14="http://schemas.microsoft.com/office/powerpoint/2010/main" val="205119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fi-FI" dirty="0"/>
          </a:p>
        </p:txBody>
      </p:sp>
      <p:sp>
        <p:nvSpPr>
          <p:cNvPr id="4" name="Slide Number Placeholder 3"/>
          <p:cNvSpPr>
            <a:spLocks noGrp="1"/>
          </p:cNvSpPr>
          <p:nvPr>
            <p:ph type="sldNum" sz="quarter" idx="5"/>
          </p:nvPr>
        </p:nvSpPr>
        <p:spPr/>
        <p:txBody>
          <a:bodyPr/>
          <a:lstStyle/>
          <a:p>
            <a:fld id="{E62031AC-1245-A944-A74B-45BC06822B89}" type="slidenum">
              <a:rPr lang="fi-FI" smtClean="0"/>
              <a:t>6</a:t>
            </a:fld>
            <a:endParaRPr lang="fi-FI"/>
          </a:p>
        </p:txBody>
      </p:sp>
    </p:spTree>
    <p:extLst>
      <p:ext uri="{BB962C8B-B14F-4D97-AF65-F5344CB8AC3E}">
        <p14:creationId xmlns:p14="http://schemas.microsoft.com/office/powerpoint/2010/main" val="126216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Aft>
                <a:spcPts val="8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Tekstin kertaaminen ja soveltaminen tehtävien avulla</a:t>
            </a:r>
            <a:endParaRPr lang="fi-FI" altLang="en-FI" sz="1200" dirty="0">
              <a:ea typeface="Calibri" panose="020F0502020204030204" pitchFamily="34" charset="0"/>
              <a:cs typeface="Times New Roman" panose="02020603050405020304" pitchFamily="18" charset="0"/>
            </a:endParaRPr>
          </a:p>
          <a:p>
            <a:pPr eaLnBrk="1" hangingPunct="1">
              <a:lnSpc>
                <a:spcPct val="107000"/>
              </a:lnSpc>
              <a:spcAft>
                <a:spcPts val="8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Oppikirjassa on tehtäviä, joiden avulla opiskeltua ja omaksuttua tietoa voidaan työstää, kerrata ja soveltaa, esimerkiksi tehtävät 4,6 ja 7. Tehtävävastuuta voidaan jakaa myös ryhmille. </a:t>
            </a:r>
            <a:endParaRPr lang="fi-FI" altLang="en-FI" sz="1200" dirty="0">
              <a:ea typeface="Calibri" panose="020F0502020204030204" pitchFamily="34" charset="0"/>
              <a:cs typeface="Times New Roman" panose="02020603050405020304" pitchFamily="18" charset="0"/>
            </a:endParaRPr>
          </a:p>
          <a:p>
            <a:pPr eaLnBrk="1" hangingPunct="1">
              <a:defRPr/>
            </a:pPr>
            <a:endParaRPr lang="fi-FI" dirty="0"/>
          </a:p>
        </p:txBody>
      </p:sp>
      <p:sp>
        <p:nvSpPr>
          <p:cNvPr id="4" name="Slide Number Placeholder 3"/>
          <p:cNvSpPr>
            <a:spLocks noGrp="1"/>
          </p:cNvSpPr>
          <p:nvPr>
            <p:ph type="sldNum" sz="quarter" idx="5"/>
          </p:nvPr>
        </p:nvSpPr>
        <p:spPr/>
        <p:txBody>
          <a:bodyPr/>
          <a:lstStyle/>
          <a:p>
            <a:fld id="{E62031AC-1245-A944-A74B-45BC06822B89}" type="slidenum">
              <a:rPr lang="fi-FI" smtClean="0"/>
              <a:t>7</a:t>
            </a:fld>
            <a:endParaRPr lang="fi-FI"/>
          </a:p>
        </p:txBody>
      </p:sp>
    </p:spTree>
    <p:extLst>
      <p:ext uri="{BB962C8B-B14F-4D97-AF65-F5344CB8AC3E}">
        <p14:creationId xmlns:p14="http://schemas.microsoft.com/office/powerpoint/2010/main" val="53770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FI" sz="1200" dirty="0">
                <a:solidFill>
                  <a:srgbClr val="000000"/>
                </a:solidFill>
              </a:rPr>
              <a:t>Työskentelyidea: Diaa voi käyttää keskustelevan opetuspuheen tukena. </a:t>
            </a:r>
            <a:endParaRPr lang="fi-FI" altLang="en-FI" dirty="0"/>
          </a:p>
        </p:txBody>
      </p:sp>
      <p:sp>
        <p:nvSpPr>
          <p:cNvPr id="4" name="Slide Number Placeholder 3"/>
          <p:cNvSpPr>
            <a:spLocks noGrp="1"/>
          </p:cNvSpPr>
          <p:nvPr>
            <p:ph type="sldNum" sz="quarter" idx="5"/>
          </p:nvPr>
        </p:nvSpPr>
        <p:spPr/>
        <p:txBody>
          <a:bodyPr/>
          <a:lstStyle/>
          <a:p>
            <a:fld id="{E62031AC-1245-A944-A74B-45BC06822B89}" type="slidenum">
              <a:rPr lang="fi-FI" smtClean="0"/>
              <a:t>8</a:t>
            </a:fld>
            <a:endParaRPr lang="fi-FI"/>
          </a:p>
        </p:txBody>
      </p:sp>
    </p:spTree>
    <p:extLst>
      <p:ext uri="{BB962C8B-B14F-4D97-AF65-F5344CB8AC3E}">
        <p14:creationId xmlns:p14="http://schemas.microsoft.com/office/powerpoint/2010/main" val="177666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FI" sz="1200" dirty="0">
                <a:solidFill>
                  <a:srgbClr val="000000"/>
                </a:solidFill>
              </a:rPr>
              <a:t>Työskentelyidea: Diaa voi käyttää keskustelevan opetuspuheen tukena. </a:t>
            </a:r>
            <a:endParaRPr lang="fi-FI" altLang="en-FI" dirty="0"/>
          </a:p>
        </p:txBody>
      </p:sp>
      <p:sp>
        <p:nvSpPr>
          <p:cNvPr id="4" name="Slide Number Placeholder 3"/>
          <p:cNvSpPr>
            <a:spLocks noGrp="1"/>
          </p:cNvSpPr>
          <p:nvPr>
            <p:ph type="sldNum" sz="quarter" idx="5"/>
          </p:nvPr>
        </p:nvSpPr>
        <p:spPr/>
        <p:txBody>
          <a:bodyPr/>
          <a:lstStyle/>
          <a:p>
            <a:fld id="{E62031AC-1245-A944-A74B-45BC06822B89}" type="slidenum">
              <a:rPr lang="fi-FI" smtClean="0"/>
              <a:t>9</a:t>
            </a:fld>
            <a:endParaRPr lang="fi-FI"/>
          </a:p>
        </p:txBody>
      </p:sp>
    </p:spTree>
    <p:extLst>
      <p:ext uri="{BB962C8B-B14F-4D97-AF65-F5344CB8AC3E}">
        <p14:creationId xmlns:p14="http://schemas.microsoft.com/office/powerpoint/2010/main" val="130179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en-FI" dirty="0">
                <a:solidFill>
                  <a:srgbClr val="000000"/>
                </a:solidFill>
              </a:rPr>
              <a:t>Työskentelyidea: Keskustelutehtävä rytmittämään oppituntia. Samalla työstetään oppikirjan sisältöä, jolloin se tulee jo oppitunnin aikana kertaalleen tutuksi. Työskentely tukee myös yhdessä toimimista. </a:t>
            </a:r>
          </a:p>
          <a:p>
            <a:pPr eaLnBrk="1" hangingPunct="1"/>
            <a:r>
              <a:rPr lang="fi-FI" altLang="en-FI" dirty="0">
                <a:solidFill>
                  <a:srgbClr val="000000"/>
                </a:solidFill>
              </a:rPr>
              <a:t>Oppikirjan koonti on sivulla 114 ”Turvallisuuden parantaminen ja väkivallan ehkäisy yhteiskunnassa”.</a:t>
            </a:r>
            <a:endParaRPr lang="fi-FI" altLang="en-FI" dirty="0"/>
          </a:p>
          <a:p>
            <a:pPr eaLnBrk="1" hangingPunct="1"/>
            <a:endParaRPr lang="fi-FI" altLang="en-FI" dirty="0"/>
          </a:p>
        </p:txBody>
      </p:sp>
      <p:sp>
        <p:nvSpPr>
          <p:cNvPr id="4" name="Slide Number Placeholder 3"/>
          <p:cNvSpPr>
            <a:spLocks noGrp="1"/>
          </p:cNvSpPr>
          <p:nvPr>
            <p:ph type="sldNum" sz="quarter" idx="5"/>
          </p:nvPr>
        </p:nvSpPr>
        <p:spPr/>
        <p:txBody>
          <a:bodyPr/>
          <a:lstStyle/>
          <a:p>
            <a:fld id="{E62031AC-1245-A944-A74B-45BC06822B89}" type="slidenum">
              <a:rPr lang="fi-FI" smtClean="0"/>
              <a:t>10</a:t>
            </a:fld>
            <a:endParaRPr lang="fi-FI"/>
          </a:p>
        </p:txBody>
      </p:sp>
    </p:spTree>
    <p:extLst>
      <p:ext uri="{BB962C8B-B14F-4D97-AF65-F5344CB8AC3E}">
        <p14:creationId xmlns:p14="http://schemas.microsoft.com/office/powerpoint/2010/main" val="355768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30.10.2021</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30.10.2021</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www.tilastokeskus.fi/"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Kuva, joka sisältää kohteen puu, ulko, henkilöt, puisto&#10;&#10;Kuvaus luotu automaattisesti">
            <a:extLst>
              <a:ext uri="{FF2B5EF4-FFF2-40B4-BE49-F238E27FC236}">
                <a16:creationId xmlns:a16="http://schemas.microsoft.com/office/drawing/2014/main" id="{5E70A7C8-6A1C-452D-8FB0-E39DD8FE5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94349"/>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5" y="3838355"/>
            <a:ext cx="4962215" cy="1681185"/>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386411" y="4140101"/>
            <a:ext cx="4101509" cy="830997"/>
          </a:xfrm>
          <a:prstGeom prst="rect">
            <a:avLst/>
          </a:prstGeom>
          <a:noFill/>
        </p:spPr>
        <p:txBody>
          <a:bodyPr wrap="square">
            <a:spAutoFit/>
          </a:bodyPr>
          <a:lstStyle/>
          <a:p>
            <a:r>
              <a:rPr lang="fi-FI" sz="3200" b="1" dirty="0">
                <a:solidFill>
                  <a:schemeClr val="bg1"/>
                </a:solidFill>
                <a:latin typeface="+mj-lt"/>
              </a:rPr>
              <a:t>8. Turvallisuus ja terveys</a:t>
            </a:r>
            <a:br>
              <a:rPr lang="fi-FI" sz="3200" b="1" dirty="0">
                <a:solidFill>
                  <a:schemeClr val="bg1"/>
                </a:solidFill>
              </a:rPr>
            </a:br>
            <a:r>
              <a:rPr lang="fi-FI" sz="1600" dirty="0">
                <a:solidFill>
                  <a:schemeClr val="bg1"/>
                </a:solidFill>
              </a:rPr>
              <a:t>s. 110–125</a:t>
            </a:r>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dirty="0"/>
              <a:t>Turvallisuuden parantaminen</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Palauta mieleesi käsitteet primaari-, sekundaari- ja </a:t>
            </a:r>
            <a:r>
              <a:rPr lang="fi-FI" altLang="en-FI" dirty="0" err="1"/>
              <a:t>tertiaaripreventio</a:t>
            </a:r>
            <a:r>
              <a:rPr lang="fi-FI" altLang="en-FI" dirty="0"/>
              <a:t>.</a:t>
            </a:r>
          </a:p>
          <a:p>
            <a:r>
              <a:rPr lang="fi-FI" altLang="en-FI" dirty="0"/>
              <a:t>Tutustukaa oppikirjassa olevaan koontiin siitä, miten yhteiskunnassa voidaan parantaa turvallisuutta ja ehkäistä väkivaltaa.</a:t>
            </a:r>
          </a:p>
          <a:p>
            <a:r>
              <a:rPr lang="fi-FI" altLang="en-FI" dirty="0"/>
              <a:t>Arvioikaa mainittujen keinojen toteuttamisen mahdollisuuksia ja lisäksi niiden vaikuttavuutta.</a:t>
            </a:r>
          </a:p>
          <a:p>
            <a:endParaRPr lang="fi-FI" altLang="en-FI" dirty="0"/>
          </a:p>
        </p:txBody>
      </p:sp>
    </p:spTree>
    <p:extLst>
      <p:ext uri="{BB962C8B-B14F-4D97-AF65-F5344CB8AC3E}">
        <p14:creationId xmlns:p14="http://schemas.microsoft.com/office/powerpoint/2010/main" val="344010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dirty="0"/>
              <a:t>Väkivalta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murentaa turvallisuutta</a:t>
            </a:r>
          </a:p>
          <a:p>
            <a:r>
              <a:rPr lang="fi-FI" altLang="en-FI" dirty="0"/>
              <a:t>ilmenee monin tavoin: </a:t>
            </a:r>
          </a:p>
          <a:p>
            <a:pPr lvl="1"/>
            <a:r>
              <a:rPr lang="fi-FI" altLang="en-FI" dirty="0"/>
              <a:t>esim. fyysinen, psyykkinen, sosiaalinen, taloudellinen, digitaalinen, kulttuurinen, rakenteellinen</a:t>
            </a:r>
          </a:p>
          <a:p>
            <a:r>
              <a:rPr lang="fi-FI" altLang="en-FI" dirty="0"/>
              <a:t>lähipiirissä ilmenevä väkivalta eritellään: </a:t>
            </a:r>
          </a:p>
          <a:p>
            <a:pPr lvl="1"/>
            <a:r>
              <a:rPr lang="fi-FI" altLang="en-FI" dirty="0"/>
              <a:t>lähisuhdeväkivalta </a:t>
            </a:r>
          </a:p>
          <a:p>
            <a:pPr lvl="1"/>
            <a:r>
              <a:rPr lang="fi-FI" altLang="en-FI" dirty="0"/>
              <a:t>perheväkivalta </a:t>
            </a:r>
          </a:p>
          <a:p>
            <a:pPr lvl="1"/>
            <a:r>
              <a:rPr lang="fi-FI" altLang="en-FI" dirty="0"/>
              <a:t>kunniaväkivalta</a:t>
            </a:r>
          </a:p>
          <a:p>
            <a:r>
              <a:rPr lang="fi-FI" altLang="en-FI" dirty="0"/>
              <a:t>kiusaaminen on ryhmäilmiö, johon on puututtava</a:t>
            </a:r>
          </a:p>
          <a:p>
            <a:endParaRPr lang="fi-FI" altLang="en-FI" dirty="0"/>
          </a:p>
          <a:p>
            <a:endParaRPr lang="fi-FI" altLang="en-FI" dirty="0"/>
          </a:p>
          <a:p>
            <a:endParaRPr lang="fi-FI" altLang="en-FI" dirty="0"/>
          </a:p>
        </p:txBody>
      </p:sp>
    </p:spTree>
    <p:extLst>
      <p:ext uri="{BB962C8B-B14F-4D97-AF65-F5344CB8AC3E}">
        <p14:creationId xmlns:p14="http://schemas.microsoft.com/office/powerpoint/2010/main" val="345537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dirty="0"/>
              <a:t>Väkivaltainen käytös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Tutkikaa oppikirjassa olevaa taulukkoa </a:t>
            </a:r>
            <a:r>
              <a:rPr lang="fi-FI" altLang="en-FI" i="1" dirty="0"/>
              <a:t>Väkivaltaisen käytöksen taustalla olevia tekijöitä </a:t>
            </a:r>
            <a:r>
              <a:rPr lang="fi-FI" altLang="en-FI" dirty="0"/>
              <a:t>s. 118</a:t>
            </a:r>
            <a:r>
              <a:rPr lang="fi-FI" altLang="en-FI" i="1" dirty="0"/>
              <a:t>. </a:t>
            </a:r>
          </a:p>
          <a:p>
            <a:endParaRPr lang="fi-FI" altLang="en-FI" i="1" dirty="0"/>
          </a:p>
          <a:p>
            <a:pPr marL="0" indent="0">
              <a:buNone/>
            </a:pPr>
            <a:r>
              <a:rPr lang="fi-FI" altLang="en-FI" dirty="0"/>
              <a:t>Pohtikaa yhdessä:</a:t>
            </a:r>
          </a:p>
          <a:p>
            <a:r>
              <a:rPr lang="fi-FI" altLang="en-FI" dirty="0"/>
              <a:t>Mitkä mainituista tekijöistä on näkynyt esimerkiksi uutisissa?</a:t>
            </a:r>
          </a:p>
          <a:p>
            <a:r>
              <a:rPr lang="fi-FI" altLang="en-FI" dirty="0"/>
              <a:t>Millä tavoin kyseisiä tekijöitä voitaisiin vähentää?</a:t>
            </a:r>
          </a:p>
        </p:txBody>
      </p:sp>
    </p:spTree>
    <p:extLst>
      <p:ext uri="{BB962C8B-B14F-4D97-AF65-F5344CB8AC3E}">
        <p14:creationId xmlns:p14="http://schemas.microsoft.com/office/powerpoint/2010/main" val="353993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dirty="0"/>
              <a:t>Tutki ja analysoi tilastoa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927134" y="1699501"/>
            <a:ext cx="9467597" cy="1967624"/>
          </a:xfrm>
        </p:spPr>
        <p:txBody>
          <a:bodyPr/>
          <a:lstStyle/>
          <a:p>
            <a:r>
              <a:rPr lang="fi-FI" altLang="en-FI" dirty="0"/>
              <a:t>Tutki tilaston tuloksia koulukiusaamisesta. </a:t>
            </a:r>
          </a:p>
          <a:p>
            <a:r>
              <a:rPr lang="fi-FI" altLang="en-FI" dirty="0"/>
              <a:t>Mitä ne kertovat koulukiusaamisesta eri kouluasteilla? </a:t>
            </a:r>
          </a:p>
          <a:p>
            <a:r>
              <a:rPr lang="fi-FI" altLang="en-FI" dirty="0"/>
              <a:t>Pohdi, mitkä tekijät vaikuttavat tuloksiin ja siihen, että tulokset ovat pysyneet lähes samanlaisina.</a:t>
            </a:r>
          </a:p>
        </p:txBody>
      </p:sp>
      <p:pic>
        <p:nvPicPr>
          <p:cNvPr id="6" name="Kuva 5" descr="Kuva, joka sisältää kohteen pöytä&#10;&#10;Kuvaus luotu automaattisesti">
            <a:extLst>
              <a:ext uri="{FF2B5EF4-FFF2-40B4-BE49-F238E27FC236}">
                <a16:creationId xmlns:a16="http://schemas.microsoft.com/office/drawing/2014/main" id="{B7DBBA8B-9ABF-47A3-A846-C5DF61E35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9" y="3790950"/>
            <a:ext cx="8118384" cy="2386013"/>
          </a:xfrm>
          <a:prstGeom prst="rect">
            <a:avLst/>
          </a:prstGeom>
        </p:spPr>
      </p:pic>
    </p:spTree>
    <p:extLst>
      <p:ext uri="{BB962C8B-B14F-4D97-AF65-F5344CB8AC3E}">
        <p14:creationId xmlns:p14="http://schemas.microsoft.com/office/powerpoint/2010/main" val="392934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puu, ulko, henkilö, kasvi&#10;&#10;Kuvaus luotu automaattisesti">
            <a:extLst>
              <a:ext uri="{FF2B5EF4-FFF2-40B4-BE49-F238E27FC236}">
                <a16:creationId xmlns:a16="http://schemas.microsoft.com/office/drawing/2014/main" id="{E779A10B-BA85-427D-A19B-60F3022A5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638" y="18839"/>
            <a:ext cx="4260990" cy="6391485"/>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dirty="0"/>
              <a:t>Tapaturmat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172200" cy="4351338"/>
          </a:xfrm>
        </p:spPr>
        <p:txBody>
          <a:bodyPr/>
          <a:lstStyle/>
          <a:p>
            <a:r>
              <a:rPr lang="fi-FI" altLang="en-FI" dirty="0"/>
              <a:t>luokitellaan esim. liikennetapaturmiin, työtapaturmiin sekä koti- ja vapaa-ajan tapaturmiin</a:t>
            </a:r>
          </a:p>
          <a:p>
            <a:r>
              <a:rPr lang="fi-FI" altLang="en-FI" dirty="0"/>
              <a:t>aiheuttavat sekä haittaa että vakavaa vammautumista, jopa menehtymisiä</a:t>
            </a:r>
          </a:p>
          <a:p>
            <a:r>
              <a:rPr lang="fi-FI" altLang="en-FI" dirty="0"/>
              <a:t>ehkäistään mm. lainsäädännöllä, ennakoimalla ja huolellisuudella </a:t>
            </a:r>
          </a:p>
        </p:txBody>
      </p:sp>
      <p:pic>
        <p:nvPicPr>
          <p:cNvPr id="6" name="Kuva 5">
            <a:extLst>
              <a:ext uri="{FF2B5EF4-FFF2-40B4-BE49-F238E27FC236}">
                <a16:creationId xmlns:a16="http://schemas.microsoft.com/office/drawing/2014/main" id="{33B76EAD-CD85-4300-8B1F-A6AD780A03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 y="6319628"/>
            <a:ext cx="12190476" cy="952381"/>
          </a:xfrm>
          <a:prstGeom prst="rect">
            <a:avLst/>
          </a:prstGeom>
        </p:spPr>
      </p:pic>
      <p:pic>
        <p:nvPicPr>
          <p:cNvPr id="7" name="Kuva 6">
            <a:extLst>
              <a:ext uri="{FF2B5EF4-FFF2-40B4-BE49-F238E27FC236}">
                <a16:creationId xmlns:a16="http://schemas.microsoft.com/office/drawing/2014/main" id="{240E928E-8074-41A7-AA93-78848AC9BD0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38522" y="-16779"/>
            <a:ext cx="2143105" cy="1710813"/>
          </a:xfrm>
          <a:prstGeom prst="rect">
            <a:avLst/>
          </a:prstGeom>
        </p:spPr>
      </p:pic>
    </p:spTree>
    <p:extLst>
      <p:ext uri="{BB962C8B-B14F-4D97-AF65-F5344CB8AC3E}">
        <p14:creationId xmlns:p14="http://schemas.microsoft.com/office/powerpoint/2010/main" val="283306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Harjoittele etsimään tilastotietoa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9229725" cy="4351338"/>
          </a:xfrm>
        </p:spPr>
        <p:txBody>
          <a:bodyPr/>
          <a:lstStyle/>
          <a:p>
            <a:r>
              <a:rPr lang="fi-FI" altLang="fi-FI" dirty="0"/>
              <a:t>Etsi tilastokeskuksen tietokannasta tietoa tapaturmista </a:t>
            </a:r>
            <a:r>
              <a:rPr lang="fi-FI" altLang="fi-FI" dirty="0">
                <a:hlinkClick r:id="rId3"/>
              </a:rPr>
              <a:t>www.tilastokeskus.fi</a:t>
            </a:r>
            <a:endParaRPr lang="fi-FI" altLang="fi-FI" dirty="0"/>
          </a:p>
          <a:p>
            <a:r>
              <a:rPr lang="fi-FI" altLang="fi-FI" dirty="0"/>
              <a:t>Tietoa voi hakea aakkosittain, aihealueittain tai asiasanoittain. Kokeile eri tapoja. </a:t>
            </a:r>
          </a:p>
          <a:p>
            <a:pPr lvl="1"/>
            <a:r>
              <a:rPr lang="fi-FI" altLang="fi-FI" sz="2200" dirty="0"/>
              <a:t>Mikä tapa tuotti parhaan tuloksen?</a:t>
            </a:r>
          </a:p>
          <a:p>
            <a:pPr lvl="1"/>
            <a:r>
              <a:rPr lang="fi-FI" altLang="fi-FI" sz="2200" dirty="0"/>
              <a:t>Millaisia tietoja löysit?</a:t>
            </a:r>
          </a:p>
          <a:p>
            <a:r>
              <a:rPr lang="fi-FI" altLang="fi-FI" dirty="0"/>
              <a:t>Jakakaa ryhmissä löytämänne tiedot.</a:t>
            </a:r>
          </a:p>
        </p:txBody>
      </p:sp>
    </p:spTree>
    <p:extLst>
      <p:ext uri="{BB962C8B-B14F-4D97-AF65-F5344CB8AC3E}">
        <p14:creationId xmlns:p14="http://schemas.microsoft.com/office/powerpoint/2010/main" val="163004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Keskeistä: turvallisuus ja terveys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t>koettu ja todellinen turvallisuus</a:t>
            </a:r>
          </a:p>
          <a:p>
            <a:r>
              <a:rPr lang="fi-FI" altLang="fi-FI" dirty="0"/>
              <a:t>turvallisuusriskit eri ikäisillä, eri vuodenaikoina, erilaisissa tilanteissa, eri puolella maailmaa</a:t>
            </a:r>
          </a:p>
          <a:p>
            <a:r>
              <a:rPr lang="fi-FI" altLang="fi-FI" dirty="0"/>
              <a:t>turvallisuus yhteisöllisenä kysymyksenä</a:t>
            </a:r>
          </a:p>
          <a:p>
            <a:r>
              <a:rPr lang="fi-FI" altLang="fi-FI" dirty="0"/>
              <a:t>turvallisuuden parantamisen keinot yksilötasolla ja yhteiskunnassa </a:t>
            </a:r>
          </a:p>
          <a:p>
            <a:r>
              <a:rPr lang="fi-FI" altLang="fi-FI" dirty="0"/>
              <a:t>väkivallan lajit ja niiden yhteys terveyteen</a:t>
            </a:r>
          </a:p>
          <a:p>
            <a:r>
              <a:rPr lang="fi-FI" altLang="fi-FI" dirty="0"/>
              <a:t>kiusaaminen ja sen ehkäisy </a:t>
            </a:r>
          </a:p>
          <a:p>
            <a:r>
              <a:rPr lang="fi-FI" altLang="fi-FI" dirty="0"/>
              <a:t>tapaturmat terveyden uhkana ja niiden ehkäisy</a:t>
            </a:r>
          </a:p>
        </p:txBody>
      </p:sp>
    </p:spTree>
    <p:extLst>
      <p:ext uri="{BB962C8B-B14F-4D97-AF65-F5344CB8AC3E}">
        <p14:creationId xmlns:p14="http://schemas.microsoft.com/office/powerpoint/2010/main" val="236911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solidFill>
                  <a:srgbClr val="2B3643"/>
                </a:solidFill>
              </a:rPr>
              <a:t>osata määritellä käsitteet turvallisuus ja väkivalta</a:t>
            </a:r>
          </a:p>
          <a:p>
            <a:r>
              <a:rPr lang="fi-FI" altLang="en-FI" dirty="0">
                <a:solidFill>
                  <a:srgbClr val="2B3643"/>
                </a:solidFill>
              </a:rPr>
              <a:t>ymmärtää, miten turvallisuutta voi lisätä</a:t>
            </a:r>
          </a:p>
          <a:p>
            <a:r>
              <a:rPr lang="fi-FI" altLang="en-FI" dirty="0">
                <a:solidFill>
                  <a:srgbClr val="2B3643"/>
                </a:solidFill>
              </a:rPr>
              <a:t>tietää, miten turvallisuus ja väkivalta vaikuttavat terveyteen</a:t>
            </a:r>
          </a:p>
          <a:p>
            <a:r>
              <a:rPr lang="fi-FI" altLang="en-FI" dirty="0">
                <a:solidFill>
                  <a:srgbClr val="2B3643"/>
                </a:solidFill>
              </a:rPr>
              <a:t>osata eritellä väkivallan eri muodot</a:t>
            </a:r>
          </a:p>
          <a:p>
            <a:r>
              <a:rPr lang="fi-FI" altLang="en-FI" dirty="0">
                <a:solidFill>
                  <a:srgbClr val="2B3643"/>
                </a:solidFill>
              </a:rPr>
              <a:t>tietää, miten tapaturmia voi ehkäistä</a:t>
            </a:r>
            <a:endParaRPr lang="fi-FI" altLang="en-FI" dirty="0"/>
          </a:p>
        </p:txBody>
      </p:sp>
    </p:spTree>
    <p:extLst>
      <p:ext uri="{BB962C8B-B14F-4D97-AF65-F5344CB8AC3E}">
        <p14:creationId xmlns:p14="http://schemas.microsoft.com/office/powerpoint/2010/main" val="147071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3">
            <a:extLst>
              <a:ext uri="{FF2B5EF4-FFF2-40B4-BE49-F238E27FC236}">
                <a16:creationId xmlns:a16="http://schemas.microsoft.com/office/drawing/2014/main" id="{DE3BC93B-A324-7C4B-9038-42B9B592C8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720662" cy="352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a:extLst>
              <a:ext uri="{FF2B5EF4-FFF2-40B4-BE49-F238E27FC236}">
                <a16:creationId xmlns:a16="http://schemas.microsoft.com/office/drawing/2014/main" id="{E5299D0D-AC07-5045-BE13-400AA31759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23501"/>
            <a:ext cx="4772510" cy="359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5">
            <a:extLst>
              <a:ext uri="{FF2B5EF4-FFF2-40B4-BE49-F238E27FC236}">
                <a16:creationId xmlns:a16="http://schemas.microsoft.com/office/drawing/2014/main" id="{745819EE-C8C1-A748-96B6-7E6A3978D935}"/>
              </a:ext>
            </a:extLst>
          </p:cNvPr>
          <p:cNvPicPr>
            <a:picLocks noChangeAspect="1"/>
          </p:cNvPicPr>
          <p:nvPr/>
        </p:nvPicPr>
        <p:blipFill rotWithShape="1">
          <a:blip r:embed="rId5">
            <a:extLst>
              <a:ext uri="{28A0092B-C50C-407E-A947-70E740481C1C}">
                <a14:useLocalDpi xmlns:a14="http://schemas.microsoft.com/office/drawing/2010/main" val="0"/>
              </a:ext>
            </a:extLst>
          </a:blip>
          <a:srcRect r="4909"/>
          <a:stretch/>
        </p:blipFill>
        <p:spPr bwMode="auto">
          <a:xfrm>
            <a:off x="4720662" y="-6102"/>
            <a:ext cx="4488945" cy="352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7">
            <a:extLst>
              <a:ext uri="{FF2B5EF4-FFF2-40B4-BE49-F238E27FC236}">
                <a16:creationId xmlns:a16="http://schemas.microsoft.com/office/drawing/2014/main" id="{27420A4F-C2F0-8F4B-8156-87BEC49106F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0662" y="3418002"/>
            <a:ext cx="4523222" cy="343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84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Kertauskysymykset ryhmissä</a:t>
            </a:r>
            <a:br>
              <a:rPr 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5257800" cy="4351338"/>
          </a:xfrm>
        </p:spPr>
        <p:txBody>
          <a:bodyPr/>
          <a:lstStyle/>
          <a:p>
            <a:r>
              <a:rPr lang="fi-FI" altLang="fi-FI" dirty="0"/>
              <a:t>Lukekaa oppikirjan teksti huolellisesti. Jokainen ryhmä tekee sen perusteella 3–4 kysymystä, joissa tulee esiin luvun tärkeimmät asiat. </a:t>
            </a:r>
          </a:p>
          <a:p>
            <a:r>
              <a:rPr lang="fi-FI" altLang="fi-FI" dirty="0"/>
              <a:t>Valmistaudu niin, että myös itse tiedät vastaukset.</a:t>
            </a:r>
          </a:p>
          <a:p>
            <a:r>
              <a:rPr lang="fi-FI" altLang="fi-FI" dirty="0"/>
              <a:t>Testatkaa toistenne tietämys.</a:t>
            </a:r>
          </a:p>
        </p:txBody>
      </p:sp>
      <p:pic>
        <p:nvPicPr>
          <p:cNvPr id="4" name="Picture 3" descr="A picture containing person, ground, outdoor, crowd&#10;&#10;Description automatically generated">
            <a:extLst>
              <a:ext uri="{FF2B5EF4-FFF2-40B4-BE49-F238E27FC236}">
                <a16:creationId xmlns:a16="http://schemas.microsoft.com/office/drawing/2014/main" id="{A061CD1E-1C4B-1B46-8C24-2CD06ADD8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280" y="2130425"/>
            <a:ext cx="4572000" cy="3048000"/>
          </a:xfrm>
          <a:prstGeom prst="rect">
            <a:avLst/>
          </a:prstGeom>
        </p:spPr>
      </p:pic>
    </p:spTree>
    <p:extLst>
      <p:ext uri="{BB962C8B-B14F-4D97-AF65-F5344CB8AC3E}">
        <p14:creationId xmlns:p14="http://schemas.microsoft.com/office/powerpoint/2010/main" val="100024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Tiedonhakutehtävä</a:t>
            </a:r>
            <a:br>
              <a:rPr 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t>Hakekaa ryhmissä uutisia, jotka liittyvät jotenkin turvallisuuteen.</a:t>
            </a:r>
          </a:p>
          <a:p>
            <a:r>
              <a:rPr lang="fi-FI" altLang="fi-FI" dirty="0"/>
              <a:t>Tarkastelkaa 4–5 ensimmäisenä aukeavaa uutista.</a:t>
            </a:r>
          </a:p>
          <a:p>
            <a:r>
              <a:rPr lang="fi-FI" altLang="fi-FI" dirty="0"/>
              <a:t>Tutkikaa, mitkä ovat lähteet ja mistä päin Suomea tai maailmaa uutinen on. </a:t>
            </a:r>
          </a:p>
          <a:p>
            <a:r>
              <a:rPr lang="fi-FI" altLang="fi-FI" dirty="0"/>
              <a:t>Kertokaa toisillenne lyhyesti myös uutisten sisältö. </a:t>
            </a:r>
          </a:p>
          <a:p>
            <a:r>
              <a:rPr lang="fi-FI" altLang="fi-FI" dirty="0"/>
              <a:t>Keskustelkaa niiden herättämistä ajatuksista.</a:t>
            </a:r>
          </a:p>
          <a:p>
            <a:r>
              <a:rPr lang="fi-FI" altLang="fi-FI" dirty="0"/>
              <a:t>Hakusanat ovat seuraavassa diassa.</a:t>
            </a:r>
          </a:p>
          <a:p>
            <a:endParaRPr lang="fi-FI" altLang="fi-FI" dirty="0"/>
          </a:p>
          <a:p>
            <a:endParaRPr lang="fi-FI" altLang="fi-FI" dirty="0"/>
          </a:p>
        </p:txBody>
      </p:sp>
    </p:spTree>
    <p:extLst>
      <p:ext uri="{BB962C8B-B14F-4D97-AF65-F5344CB8AC3E}">
        <p14:creationId xmlns:p14="http://schemas.microsoft.com/office/powerpoint/2010/main" val="350400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Hakusanat: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a:defRPr/>
            </a:pPr>
            <a:r>
              <a:rPr lang="fi-FI" dirty="0"/>
              <a:t>turvallisuus</a:t>
            </a:r>
          </a:p>
          <a:p>
            <a:pPr>
              <a:defRPr/>
            </a:pPr>
            <a:r>
              <a:rPr lang="fi-FI" dirty="0"/>
              <a:t>väkivalta</a:t>
            </a:r>
          </a:p>
          <a:p>
            <a:pPr>
              <a:defRPr/>
            </a:pPr>
            <a:r>
              <a:rPr lang="fi-FI" dirty="0"/>
              <a:t>lähisuhdeväkivalta</a:t>
            </a:r>
          </a:p>
          <a:p>
            <a:pPr>
              <a:defRPr/>
            </a:pPr>
            <a:r>
              <a:rPr lang="fi-FI" dirty="0"/>
              <a:t>kunniaväkivalta</a:t>
            </a:r>
          </a:p>
          <a:p>
            <a:pPr>
              <a:defRPr/>
            </a:pPr>
            <a:r>
              <a:rPr lang="fi-FI" dirty="0"/>
              <a:t>kiusaaminen</a:t>
            </a:r>
          </a:p>
          <a:p>
            <a:pPr>
              <a:defRPr/>
            </a:pPr>
            <a:r>
              <a:rPr lang="fi-FI" dirty="0"/>
              <a:t>nettikiusaaminen</a:t>
            </a:r>
          </a:p>
          <a:p>
            <a:pPr>
              <a:defRPr/>
            </a:pPr>
            <a:r>
              <a:rPr lang="fi-FI" dirty="0"/>
              <a:t>tapaturma</a:t>
            </a:r>
          </a:p>
          <a:p>
            <a:pPr marL="0" indent="0">
              <a:buNone/>
              <a:defRPr/>
            </a:pPr>
            <a:endParaRPr lang="fi-FI" dirty="0"/>
          </a:p>
        </p:txBody>
      </p:sp>
      <p:pic>
        <p:nvPicPr>
          <p:cNvPr id="4" name="Picture 3">
            <a:extLst>
              <a:ext uri="{FF2B5EF4-FFF2-40B4-BE49-F238E27FC236}">
                <a16:creationId xmlns:a16="http://schemas.microsoft.com/office/drawing/2014/main" id="{4A44BFCC-7D8A-1E4B-A349-45992FF59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517" y="1809750"/>
            <a:ext cx="4572000" cy="3238500"/>
          </a:xfrm>
          <a:prstGeom prst="rect">
            <a:avLst/>
          </a:prstGeom>
        </p:spPr>
      </p:pic>
    </p:spTree>
    <p:extLst>
      <p:ext uri="{BB962C8B-B14F-4D97-AF65-F5344CB8AC3E}">
        <p14:creationId xmlns:p14="http://schemas.microsoft.com/office/powerpoint/2010/main" val="197565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dirty="0"/>
              <a:t>Kertaa ja sovella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648200" cy="4351338"/>
          </a:xfrm>
        </p:spPr>
        <p:txBody>
          <a:bodyPr/>
          <a:lstStyle/>
          <a:p>
            <a:r>
              <a:rPr lang="fi-FI" altLang="en-FI" dirty="0"/>
              <a:t>Tehkää yhdessä oppikirjan tehtävät 4, 6 ja 7 (s. 125). </a:t>
            </a:r>
          </a:p>
        </p:txBody>
      </p:sp>
      <p:pic>
        <p:nvPicPr>
          <p:cNvPr id="4" name="Picture 3" descr="A picture containing person, wall, indoor&#10;&#10;Description automatically generated">
            <a:extLst>
              <a:ext uri="{FF2B5EF4-FFF2-40B4-BE49-F238E27FC236}">
                <a16:creationId xmlns:a16="http://schemas.microsoft.com/office/drawing/2014/main" id="{4AE0BB55-9EBA-B94E-85F2-4CD63E807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825625"/>
            <a:ext cx="5401241" cy="3585824"/>
          </a:xfrm>
          <a:prstGeom prst="rect">
            <a:avLst/>
          </a:prstGeom>
        </p:spPr>
      </p:pic>
    </p:spTree>
    <p:extLst>
      <p:ext uri="{BB962C8B-B14F-4D97-AF65-F5344CB8AC3E}">
        <p14:creationId xmlns:p14="http://schemas.microsoft.com/office/powerpoint/2010/main" val="13028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dirty="0"/>
              <a:t>Turvallisuus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Fyysinen, psyykkinen, sosiaalinen</a:t>
            </a:r>
          </a:p>
          <a:p>
            <a:r>
              <a:rPr lang="fi-FI" altLang="en-FI" dirty="0"/>
              <a:t>Subjektiivinen, objektiivinen</a:t>
            </a:r>
          </a:p>
          <a:p>
            <a:r>
              <a:rPr lang="fi-FI" altLang="en-FI" dirty="0"/>
              <a:t>Riskit erilaisia eri-ikäisillä</a:t>
            </a:r>
          </a:p>
        </p:txBody>
      </p:sp>
      <p:pic>
        <p:nvPicPr>
          <p:cNvPr id="4" name="Picture 3">
            <a:extLst>
              <a:ext uri="{FF2B5EF4-FFF2-40B4-BE49-F238E27FC236}">
                <a16:creationId xmlns:a16="http://schemas.microsoft.com/office/drawing/2014/main" id="{A2F681B8-A477-D04F-82DA-BD7055BB0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5535742" cy="3681269"/>
          </a:xfrm>
          <a:prstGeom prst="rect">
            <a:avLst/>
          </a:prstGeom>
        </p:spPr>
      </p:pic>
    </p:spTree>
    <p:extLst>
      <p:ext uri="{BB962C8B-B14F-4D97-AF65-F5344CB8AC3E}">
        <p14:creationId xmlns:p14="http://schemas.microsoft.com/office/powerpoint/2010/main" val="158157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en-FI" dirty="0"/>
              <a:t>Turvattomuus </a:t>
            </a:r>
            <a:br>
              <a:rPr lang="fi-FI" altLang="en-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Monenlaiset asiat aiheuttavat turvattomuutta.</a:t>
            </a:r>
          </a:p>
          <a:p>
            <a:r>
              <a:rPr lang="fi-FI" altLang="en-FI" dirty="0"/>
              <a:t>Voidaan ehkäistä ennakoimalla ja huomioimalla riskejä.</a:t>
            </a:r>
          </a:p>
          <a:p>
            <a:r>
              <a:rPr lang="fi-FI" altLang="en-FI" dirty="0"/>
              <a:t>Omia oikeuksia on tärkeää puolustaa mm. olemalla jämäkkä.</a:t>
            </a:r>
          </a:p>
          <a:p>
            <a:r>
              <a:rPr lang="fi-FI" altLang="en-FI" dirty="0"/>
              <a:t>Yhteiskunta edellyttää turvallisuuteen panostamista mm. kouluissa.</a:t>
            </a:r>
          </a:p>
          <a:p>
            <a:r>
              <a:rPr lang="fi-FI" altLang="en-FI" dirty="0"/>
              <a:t>Turvallisuuden parantaminen yhteiskunnassa, ks. tietolaatikko s. 114</a:t>
            </a:r>
          </a:p>
          <a:p>
            <a:endParaRPr lang="fi-FI" altLang="en-FI" dirty="0"/>
          </a:p>
        </p:txBody>
      </p:sp>
    </p:spTree>
    <p:extLst>
      <p:ext uri="{BB962C8B-B14F-4D97-AF65-F5344CB8AC3E}">
        <p14:creationId xmlns:p14="http://schemas.microsoft.com/office/powerpoint/2010/main" val="355007110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837</Words>
  <Application>Microsoft Office PowerPoint</Application>
  <PresentationFormat>Laajakuva</PresentationFormat>
  <Paragraphs>134</Paragraphs>
  <Slides>16</Slides>
  <Notes>14</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16</vt:i4>
      </vt:variant>
    </vt:vector>
  </HeadingPairs>
  <TitlesOfParts>
    <vt:vector size="24" baseType="lpstr">
      <vt:lpstr>Arial</vt:lpstr>
      <vt:lpstr>Calibri</vt:lpstr>
      <vt:lpstr>Calibri Light</vt:lpstr>
      <vt:lpstr>Cambria</vt:lpstr>
      <vt:lpstr>Symbol</vt:lpstr>
      <vt:lpstr>Times New Roman</vt:lpstr>
      <vt:lpstr>WordVisi_MSFontService</vt:lpstr>
      <vt:lpstr>Office-teema</vt:lpstr>
      <vt:lpstr>PowerPoint-esitys</vt:lpstr>
      <vt:lpstr>Tavoitteet</vt:lpstr>
      <vt:lpstr>PowerPoint-esitys</vt:lpstr>
      <vt:lpstr>Kertauskysymykset ryhmissä </vt:lpstr>
      <vt:lpstr>Tiedonhakutehtävä </vt:lpstr>
      <vt:lpstr>Hakusanat:</vt:lpstr>
      <vt:lpstr>Kertaa ja sovella</vt:lpstr>
      <vt:lpstr>Turvallisuus</vt:lpstr>
      <vt:lpstr>Turvattomuus  </vt:lpstr>
      <vt:lpstr>Turvallisuuden parantaminen</vt:lpstr>
      <vt:lpstr>Väkivalta </vt:lpstr>
      <vt:lpstr>Väkivaltainen käytös</vt:lpstr>
      <vt:lpstr>Tutki ja analysoi tilastoa</vt:lpstr>
      <vt:lpstr>Tapaturmat </vt:lpstr>
      <vt:lpstr>Harjoittele etsimään tilastotietoa</vt:lpstr>
      <vt:lpstr>Keskeistä: turvallisuus ja terveys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22</cp:revision>
  <dcterms:created xsi:type="dcterms:W3CDTF">2021-01-17T13:48:37Z</dcterms:created>
  <dcterms:modified xsi:type="dcterms:W3CDTF">2021-10-30T08:41:17Z</dcterms:modified>
</cp:coreProperties>
</file>