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84462"/>
  </p:normalViewPr>
  <p:slideViewPr>
    <p:cSldViewPr snapToGrid="0">
      <p:cViewPr varScale="1">
        <p:scale>
          <a:sx n="96" d="100"/>
          <a:sy n="96" d="100"/>
        </p:scale>
        <p:origin x="10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95A60-9915-244D-AD2A-BD9C52F0951A}" type="datetimeFigureOut">
              <a:rPr lang="fi-FI" smtClean="0"/>
              <a:t>28.10.2021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4827C-0CBE-974C-9B68-716C346292FB}" type="slidenum">
              <a:rPr lang="fi-FI" smtClean="0"/>
              <a:t>‹#›</a:t>
            </a:fld>
            <a:endParaRPr lang="fi-FI"/>
          </a:p>
        </p:txBody>
      </p:sp>
    </p:spTree>
    <p:extLst>
      <p:ext uri="{BB962C8B-B14F-4D97-AF65-F5344CB8AC3E}">
        <p14:creationId xmlns:p14="http://schemas.microsoft.com/office/powerpoint/2010/main" val="135802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ltLang="en-FI" dirty="0">
                <a:solidFill>
                  <a:srgbClr val="000000"/>
                </a:solidFill>
                <a:latin typeface="WordVisi_MSFontService"/>
              </a:rPr>
              <a:t>Työskentelyidea: Opiskelija voi esimerkiksi tuntityöskentelyssä tai läksynä täydentää näihin tavoitteisiin keskeiset sisällöt.</a:t>
            </a:r>
            <a:endParaRPr lang="fi-FI" altLang="en-FI" dirty="0"/>
          </a:p>
          <a:p>
            <a:endParaRPr lang="fi-FI" dirty="0"/>
          </a:p>
        </p:txBody>
      </p:sp>
      <p:sp>
        <p:nvSpPr>
          <p:cNvPr id="4" name="Slide Number Placeholder 3"/>
          <p:cNvSpPr>
            <a:spLocks noGrp="1"/>
          </p:cNvSpPr>
          <p:nvPr>
            <p:ph type="sldNum" sz="quarter" idx="5"/>
          </p:nvPr>
        </p:nvSpPr>
        <p:spPr/>
        <p:txBody>
          <a:bodyPr/>
          <a:lstStyle/>
          <a:p>
            <a:fld id="{B094827C-0CBE-974C-9B68-716C346292FB}" type="slidenum">
              <a:rPr lang="fi-FI" smtClean="0"/>
              <a:t>2</a:t>
            </a:fld>
            <a:endParaRPr lang="fi-FI"/>
          </a:p>
        </p:txBody>
      </p:sp>
    </p:spTree>
    <p:extLst>
      <p:ext uri="{BB962C8B-B14F-4D97-AF65-F5344CB8AC3E}">
        <p14:creationId xmlns:p14="http://schemas.microsoft.com/office/powerpoint/2010/main" val="912138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t>Työskentelyidea: tehtävä, jonka tavoitteena on tukea opiskelijoiden itsetuntemusta </a:t>
            </a:r>
            <a:r>
              <a:rPr lang="fi-FI" altLang="en-FI" sz="1800" dirty="0">
                <a:solidFill>
                  <a:srgbClr val="000000"/>
                </a:solidFill>
              </a:rPr>
              <a:t>ja ryhmän sosiaalista toimintaa. </a:t>
            </a:r>
            <a:endParaRPr lang="fi-FI" altLang="en-FI" dirty="0"/>
          </a:p>
        </p:txBody>
      </p:sp>
      <p:sp>
        <p:nvSpPr>
          <p:cNvPr id="4" name="Slide Number Placeholder 3"/>
          <p:cNvSpPr>
            <a:spLocks noGrp="1"/>
          </p:cNvSpPr>
          <p:nvPr>
            <p:ph type="sldNum" sz="quarter" idx="5"/>
          </p:nvPr>
        </p:nvSpPr>
        <p:spPr/>
        <p:txBody>
          <a:bodyPr/>
          <a:lstStyle/>
          <a:p>
            <a:fld id="{B094827C-0CBE-974C-9B68-716C346292FB}" type="slidenum">
              <a:rPr lang="fi-FI" smtClean="0"/>
              <a:t>11</a:t>
            </a:fld>
            <a:endParaRPr lang="fi-FI"/>
          </a:p>
        </p:txBody>
      </p:sp>
    </p:spTree>
    <p:extLst>
      <p:ext uri="{BB962C8B-B14F-4D97-AF65-F5344CB8AC3E}">
        <p14:creationId xmlns:p14="http://schemas.microsoft.com/office/powerpoint/2010/main" val="114853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t>Työskentelyidea: tehtävä, jonka tavoitteena on tukea opiskelijoiden itsetuntemusta </a:t>
            </a:r>
            <a:r>
              <a:rPr lang="fi-FI" altLang="en-FI" sz="1800" dirty="0">
                <a:solidFill>
                  <a:srgbClr val="000000"/>
                </a:solidFill>
              </a:rPr>
              <a:t>ja ryhmän sosiaalista toimintaa. </a:t>
            </a:r>
          </a:p>
          <a:p>
            <a:r>
              <a:rPr lang="fi-FI" altLang="en-FI" sz="1800" dirty="0">
                <a:solidFill>
                  <a:srgbClr val="000000"/>
                </a:solidFill>
              </a:rPr>
              <a:t>Tässä yhteydessä voidaan myös pohjustaa jonkin kaunokirjallisen tekstin lukeminen ja käsittely opintojaksolla. Opettajan aineistossa on vinkkilista erityisesti TE2-moduuliin sopivista kirjoista.</a:t>
            </a:r>
            <a:endParaRPr lang="fi-FI" altLang="en-FI" dirty="0"/>
          </a:p>
          <a:p>
            <a:endParaRPr lang="fi-FI" altLang="en-FI" dirty="0"/>
          </a:p>
        </p:txBody>
      </p:sp>
      <p:sp>
        <p:nvSpPr>
          <p:cNvPr id="4" name="Slide Number Placeholder 3"/>
          <p:cNvSpPr>
            <a:spLocks noGrp="1"/>
          </p:cNvSpPr>
          <p:nvPr>
            <p:ph type="sldNum" sz="quarter" idx="5"/>
          </p:nvPr>
        </p:nvSpPr>
        <p:spPr/>
        <p:txBody>
          <a:bodyPr/>
          <a:lstStyle/>
          <a:p>
            <a:fld id="{B094827C-0CBE-974C-9B68-716C346292FB}" type="slidenum">
              <a:rPr lang="fi-FI" smtClean="0"/>
              <a:t>12</a:t>
            </a:fld>
            <a:endParaRPr lang="fi-FI"/>
          </a:p>
        </p:txBody>
      </p:sp>
    </p:spTree>
    <p:extLst>
      <p:ext uri="{BB962C8B-B14F-4D97-AF65-F5344CB8AC3E}">
        <p14:creationId xmlns:p14="http://schemas.microsoft.com/office/powerpoint/2010/main" val="156219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fi-FI" altLang="en-FI" sz="1200" dirty="0" err="1">
                <a:latin typeface="Cambria" panose="02040503050406030204" pitchFamily="18" charset="0"/>
                <a:ea typeface="Calibri" panose="020F0502020204030204" pitchFamily="34" charset="0"/>
                <a:cs typeface="Times New Roman" panose="02020603050405020304" pitchFamily="18" charset="0"/>
              </a:rPr>
              <a:t>Ryhmäyttävä</a:t>
            </a:r>
            <a:r>
              <a:rPr lang="fi-FI" altLang="en-FI" sz="1200" dirty="0">
                <a:latin typeface="Cambria" panose="02040503050406030204" pitchFamily="18" charset="0"/>
                <a:ea typeface="Calibri" panose="020F0502020204030204" pitchFamily="34" charset="0"/>
                <a:cs typeface="Times New Roman" panose="02020603050405020304" pitchFamily="18" charset="0"/>
              </a:rPr>
              <a:t> työskentelyidea: Rakennetaan ryhmissä kuvapatsaita. </a:t>
            </a:r>
          </a:p>
          <a:p>
            <a:pPr>
              <a:lnSpc>
                <a:spcPct val="150000"/>
              </a:lnSpc>
              <a:spcAft>
                <a:spcPts val="800"/>
              </a:spcAft>
            </a:pPr>
            <a:endParaRPr lang="fi-FI" altLang="en-FI" sz="1200" dirty="0">
              <a:latin typeface="Cambria" panose="02040503050406030204" pitchFamily="18" charset="0"/>
              <a:ea typeface="Calibri" panose="020F0502020204030204" pitchFamily="34" charset="0"/>
              <a:cs typeface="Times New Roman" panose="02020603050405020304" pitchFamily="18" charset="0"/>
            </a:endParaRPr>
          </a:p>
          <a:p>
            <a:pPr>
              <a:lnSpc>
                <a:spcPct val="150000"/>
              </a:lnSpc>
              <a:spcAft>
                <a:spcPts val="8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Yksi ryhmän jäsen on kuvataiteilija. Hänen tehtävänsä on muovailla muista ryhmän jäsenistä patsas. Hän asettelee ryhmän jäsenet tiettyihin asentoihin ja antaa heille asennot ja ilmeet. Suunnittelua voidaan tehdä myös yhdessä ryhmän kesken. Kuvataiteilija voi halutessaan olla itsekin osa patsasta. Ennen työskentelyä voidaan sopia, ovatko patsaat puhuvia vai mykkiä. </a:t>
            </a:r>
          </a:p>
          <a:p>
            <a:pPr>
              <a:lnSpc>
                <a:spcPct val="150000"/>
              </a:lnSpc>
              <a:spcAft>
                <a:spcPts val="800"/>
              </a:spcAft>
            </a:pPr>
            <a:endParaRPr lang="fi-FI" altLang="en-FI" sz="1200" dirty="0">
              <a:latin typeface="Cambria" panose="02040503050406030204" pitchFamily="18" charset="0"/>
              <a:ea typeface="Calibri" panose="020F0502020204030204" pitchFamily="34" charset="0"/>
              <a:cs typeface="Times New Roman" panose="02020603050405020304" pitchFamily="18" charset="0"/>
            </a:endParaRPr>
          </a:p>
          <a:p>
            <a:pPr>
              <a:lnSpc>
                <a:spcPct val="150000"/>
              </a:lnSpc>
              <a:spcAft>
                <a:spcPts val="8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Kun ryhmät ovat suunnitelleet patsaansa, ryhmät esittelevät kukin vuorollaan oman taideteoksensa. Muut saavat kertoa, mitä he patsaissa havaitsevat. Sen jälkeen ryhmä saa halutessaan lisätä tai kommentoida omaa työtään. </a:t>
            </a:r>
          </a:p>
          <a:p>
            <a:pPr>
              <a:lnSpc>
                <a:spcPct val="150000"/>
              </a:lnSpc>
              <a:spcAft>
                <a:spcPts val="800"/>
              </a:spcAft>
            </a:pPr>
            <a:endParaRPr lang="fi-FI" altLang="en-FI" sz="1200" dirty="0">
              <a:ea typeface="Calibri" panose="020F0502020204030204" pitchFamily="34" charset="0"/>
              <a:cs typeface="Times New Roman" panose="02020603050405020304" pitchFamily="18" charset="0"/>
            </a:endParaRPr>
          </a:p>
          <a:p>
            <a:pPr>
              <a:lnSpc>
                <a:spcPct val="150000"/>
              </a:lnSpc>
              <a:spcAft>
                <a:spcPts val="800"/>
              </a:spcAft>
            </a:pPr>
            <a:r>
              <a:rPr lang="fi-FI" altLang="en-FI" sz="1200" dirty="0">
                <a:latin typeface="Cambria" panose="02040503050406030204" pitchFamily="18" charset="0"/>
                <a:ea typeface="Calibri" panose="020F0502020204030204" pitchFamily="34" charset="0"/>
                <a:cs typeface="Times New Roman" panose="02020603050405020304" pitchFamily="18" charset="0"/>
              </a:rPr>
              <a:t>Kuvapatsaiden pohjalta päästään suoraan keskustelemaan oppitunnin aiheesta. Jokaisesta patsaasta poimitaan sen pääidea ja pohditaan, millaisia yhteyksiä sillä voisi olla terveyteen. </a:t>
            </a:r>
            <a:endParaRPr lang="fi-FI" altLang="en-FI" sz="1200" dirty="0">
              <a:ea typeface="Calibri" panose="020F0502020204030204" pitchFamily="34" charset="0"/>
              <a:cs typeface="Times New Roman" panose="02020603050405020304" pitchFamily="18" charset="0"/>
            </a:endParaRPr>
          </a:p>
          <a:p>
            <a:pPr eaLnBrk="1" hangingPunct="1">
              <a:spcBef>
                <a:spcPct val="0"/>
              </a:spcBef>
            </a:pPr>
            <a:endParaRPr lang="fi-FI" altLang="fi-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94827C-0CBE-974C-9B68-716C346292FB}" type="slidenum">
              <a:rPr lang="fi-FI" smtClean="0"/>
              <a:t>3</a:t>
            </a:fld>
            <a:endParaRPr lang="fi-FI"/>
          </a:p>
        </p:txBody>
      </p:sp>
    </p:spTree>
    <p:extLst>
      <p:ext uri="{BB962C8B-B14F-4D97-AF65-F5344CB8AC3E}">
        <p14:creationId xmlns:p14="http://schemas.microsoft.com/office/powerpoint/2010/main" val="176459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dirty="0"/>
              <a:t>Mikäli opiskelijoiden ryhmä on iso, samasta aiheesta voi kaksikin ryhmää tehdä patsaan. Voi olla mukava vertailla erilaisia oivalluksia. </a:t>
            </a:r>
          </a:p>
        </p:txBody>
      </p:sp>
      <p:sp>
        <p:nvSpPr>
          <p:cNvPr id="4" name="Slide Number Placeholder 3"/>
          <p:cNvSpPr>
            <a:spLocks noGrp="1"/>
          </p:cNvSpPr>
          <p:nvPr>
            <p:ph type="sldNum" sz="quarter" idx="5"/>
          </p:nvPr>
        </p:nvSpPr>
        <p:spPr/>
        <p:txBody>
          <a:bodyPr/>
          <a:lstStyle/>
          <a:p>
            <a:fld id="{B094827C-0CBE-974C-9B68-716C346292FB}" type="slidenum">
              <a:rPr lang="fi-FI" smtClean="0"/>
              <a:t>4</a:t>
            </a:fld>
            <a:endParaRPr lang="fi-FI"/>
          </a:p>
        </p:txBody>
      </p:sp>
    </p:spTree>
    <p:extLst>
      <p:ext uri="{BB962C8B-B14F-4D97-AF65-F5344CB8AC3E}">
        <p14:creationId xmlns:p14="http://schemas.microsoft.com/office/powerpoint/2010/main" val="295238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Kirjoitetaan niin sanottuja timanttirunoja keskeisistä aiheista. </a:t>
            </a:r>
          </a:p>
          <a:p>
            <a:endParaRPr lang="fi-FI" altLang="en-FI" sz="1200" dirty="0">
              <a:latin typeface="Cambria" panose="02040503050406030204" pitchFamily="18" charset="0"/>
              <a:ea typeface="Calibri" panose="020F0502020204030204" pitchFamily="34" charset="0"/>
              <a:cs typeface="Times New Roman" panose="02020603050405020304" pitchFamily="18" charset="0"/>
            </a:endParaRPr>
          </a:p>
          <a:p>
            <a:r>
              <a:rPr lang="fi-FI" altLang="en-FI" sz="1200" dirty="0">
                <a:latin typeface="Cambria" panose="02040503050406030204" pitchFamily="18" charset="0"/>
                <a:ea typeface="Calibri" panose="020F0502020204030204" pitchFamily="34" charset="0"/>
                <a:cs typeface="Times New Roman" panose="02020603050405020304" pitchFamily="18" charset="0"/>
              </a:rPr>
              <a:t>Timanttirunon ohje on tässä diassa  ja timanttirunojen aiheet seuraavassa diassa. Samasta aiheesta voi tehdä useammankin runon. </a:t>
            </a:r>
          </a:p>
          <a:p>
            <a:endParaRPr lang="fi-FI" altLang="en-FI" sz="1200" dirty="0">
              <a:latin typeface="Cambria" panose="02040503050406030204" pitchFamily="18" charset="0"/>
              <a:ea typeface="Calibri" panose="020F0502020204030204" pitchFamily="34" charset="0"/>
              <a:cs typeface="Times New Roman" panose="02020603050405020304" pitchFamily="18" charset="0"/>
            </a:endParaRPr>
          </a:p>
          <a:p>
            <a:r>
              <a:rPr lang="fi-FI" altLang="en-FI" sz="1200" dirty="0">
                <a:latin typeface="Cambria" panose="02040503050406030204" pitchFamily="18" charset="0"/>
                <a:ea typeface="Calibri" panose="020F0502020204030204" pitchFamily="34" charset="0"/>
                <a:cs typeface="Times New Roman" panose="02020603050405020304" pitchFamily="18" charset="0"/>
              </a:rPr>
              <a:t>Lopuksi luetaan runoja ääneen tai kootaan ne tarkasteltavaksi taululle tai jollekin sähköiselle alustalle. Keskustellaan yhdessä, mitä yhteistä ja mitä eroa on samasta aiheesta tehdyistä runoissa ja mitä uutta runot mahdollisesti tuovat aiheisiin.</a:t>
            </a:r>
            <a:endParaRPr lang="fi-FI" altLang="en-FI" sz="1200" dirty="0">
              <a:ea typeface="Calibri" panose="020F0502020204030204" pitchFamily="34" charset="0"/>
              <a:cs typeface="Times New Roman" panose="02020603050405020304" pitchFamily="18" charset="0"/>
            </a:endParaRP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94827C-0CBE-974C-9B68-716C346292FB}" type="slidenum">
              <a:rPr lang="fi-FI" smtClean="0"/>
              <a:t>5</a:t>
            </a:fld>
            <a:endParaRPr lang="fi-FI"/>
          </a:p>
        </p:txBody>
      </p:sp>
    </p:spTree>
    <p:extLst>
      <p:ext uri="{BB962C8B-B14F-4D97-AF65-F5344CB8AC3E}">
        <p14:creationId xmlns:p14="http://schemas.microsoft.com/office/powerpoint/2010/main" val="200757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94827C-0CBE-974C-9B68-716C346292FB}" type="slidenum">
              <a:rPr lang="fi-FI" smtClean="0"/>
              <a:t>6</a:t>
            </a:fld>
            <a:endParaRPr lang="fi-FI"/>
          </a:p>
        </p:txBody>
      </p:sp>
    </p:spTree>
    <p:extLst>
      <p:ext uri="{BB962C8B-B14F-4D97-AF65-F5344CB8AC3E}">
        <p14:creationId xmlns:p14="http://schemas.microsoft.com/office/powerpoint/2010/main" val="233153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Luvun </a:t>
            </a:r>
            <a:r>
              <a:rPr lang="fi-FI" altLang="en-FI" sz="1200" i="1" dirty="0">
                <a:latin typeface="Cambria" panose="02040503050406030204" pitchFamily="18" charset="0"/>
                <a:ea typeface="Calibri" panose="020F0502020204030204" pitchFamily="34" charset="0"/>
                <a:cs typeface="Times New Roman" panose="02020603050405020304" pitchFamily="18" charset="0"/>
              </a:rPr>
              <a:t>6 </a:t>
            </a:r>
            <a:r>
              <a:rPr lang="fi-FI" altLang="en-FI" sz="1200" i="1" dirty="0" err="1">
                <a:latin typeface="Cambria" panose="02040503050406030204" pitchFamily="18" charset="0"/>
                <a:ea typeface="Calibri" panose="020F0502020204030204" pitchFamily="34" charset="0"/>
                <a:cs typeface="Times New Roman" panose="02020603050405020304" pitchFamily="18" charset="0"/>
              </a:rPr>
              <a:t>Psykososiaalinen</a:t>
            </a:r>
            <a:r>
              <a:rPr lang="fi-FI" altLang="en-FI" sz="1200" i="1" dirty="0">
                <a:latin typeface="Cambria" panose="02040503050406030204" pitchFamily="18" charset="0"/>
                <a:ea typeface="Calibri" panose="020F0502020204030204" pitchFamily="34" charset="0"/>
                <a:cs typeface="Times New Roman" panose="02020603050405020304" pitchFamily="18" charset="0"/>
              </a:rPr>
              <a:t> ja kulttuurinen ympäristö</a:t>
            </a:r>
            <a:r>
              <a:rPr lang="fi-FI" altLang="en-FI" sz="1200" dirty="0">
                <a:latin typeface="Cambria" panose="02040503050406030204" pitchFamily="18" charset="0"/>
                <a:ea typeface="Calibri" panose="020F0502020204030204" pitchFamily="34" charset="0"/>
                <a:cs typeface="Times New Roman" panose="02020603050405020304" pitchFamily="18" charset="0"/>
              </a:rPr>
              <a:t> tärkeimmät näkökulmat on koottu tähän diaan. </a:t>
            </a:r>
          </a:p>
          <a:p>
            <a:endParaRPr lang="fi-FI" altLang="en-FI" sz="1200" dirty="0">
              <a:latin typeface="Cambria" panose="02040503050406030204" pitchFamily="18" charset="0"/>
              <a:ea typeface="Calibri" panose="020F0502020204030204" pitchFamily="34" charset="0"/>
              <a:cs typeface="Times New Roman" panose="02020603050405020304" pitchFamily="18" charset="0"/>
            </a:endParaRPr>
          </a:p>
          <a:p>
            <a:r>
              <a:rPr lang="fi-FI" altLang="en-FI" sz="1200" dirty="0">
                <a:latin typeface="Cambria" panose="02040503050406030204" pitchFamily="18" charset="0"/>
                <a:ea typeface="Calibri" panose="020F0502020204030204" pitchFamily="34" charset="0"/>
                <a:cs typeface="Times New Roman" panose="02020603050405020304" pitchFamily="18" charset="0"/>
              </a:rPr>
              <a:t>Näkökulmien ympärille voidaan koota luvun ydinasiat opettajajohtoisesti yhdessä keskustellen tai antaa opiskelijoille tehtäväksi itsenäisesti tai pienissä ryhmissä lukea oppikirjan luku 6 ja täydentää ydinasiat dialle koottujen näkökulmien ympärille. </a:t>
            </a:r>
          </a:p>
          <a:p>
            <a:endParaRPr lang="fi-FI" altLang="en-FI" sz="1200" dirty="0">
              <a:latin typeface="Cambria" panose="02040503050406030204" pitchFamily="18" charset="0"/>
              <a:ea typeface="Calibri" panose="020F0502020204030204" pitchFamily="34" charset="0"/>
              <a:cs typeface="Times New Roman" panose="02020603050405020304" pitchFamily="18" charset="0"/>
            </a:endParaRPr>
          </a:p>
          <a:p>
            <a:r>
              <a:rPr lang="fi-FI" altLang="en-FI" sz="1200" dirty="0">
                <a:latin typeface="Cambria" panose="02040503050406030204" pitchFamily="18" charset="0"/>
                <a:ea typeface="Calibri" panose="020F0502020204030204" pitchFamily="34" charset="0"/>
                <a:cs typeface="Times New Roman" panose="02020603050405020304" pitchFamily="18" charset="0"/>
              </a:rPr>
              <a:t>Idea on, että opiskelijoille ei anneta valmista ulkoa opeteltavaa ydinasialistaa, vaan opiskelijat saavat työstää sen itse, jolloin asiat jäävät paremmin mieleen.</a:t>
            </a:r>
            <a:endParaRPr lang="fi-FI" altLang="en-FI" sz="1200" dirty="0">
              <a:ea typeface="Calibri" panose="020F0502020204030204" pitchFamily="34" charset="0"/>
              <a:cs typeface="Times New Roman" panose="02020603050405020304" pitchFamily="18" charset="0"/>
            </a:endParaRP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94827C-0CBE-974C-9B68-716C346292FB}" type="slidenum">
              <a:rPr lang="fi-FI" smtClean="0"/>
              <a:t>7</a:t>
            </a:fld>
            <a:endParaRPr lang="fi-FI"/>
          </a:p>
        </p:txBody>
      </p:sp>
    </p:spTree>
    <p:extLst>
      <p:ext uri="{BB962C8B-B14F-4D97-AF65-F5344CB8AC3E}">
        <p14:creationId xmlns:p14="http://schemas.microsoft.com/office/powerpoint/2010/main" val="415123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Suunnitellaan symbolimerkkejä, joilla kannustetaan vaikeassa elämäntilanteessa kamppailevaa. Symbolimerkkien viereen kirjoitetaan myös niihin sopivia kannustuslauseita. Tehtävän voi toteuttaa myös siten, että symbolimerkit ja tekstit kuvataan ja niihin liitetään mukaan </a:t>
            </a:r>
            <a:r>
              <a:rPr lang="fi-FI" altLang="en-FI" sz="1200" dirty="0" err="1">
                <a:latin typeface="Cambria" panose="02040503050406030204" pitchFamily="18" charset="0"/>
                <a:ea typeface="Calibri" panose="020F0502020204030204" pitchFamily="34" charset="0"/>
                <a:cs typeface="Times New Roman" panose="02020603050405020304" pitchFamily="18" charset="0"/>
              </a:rPr>
              <a:t>tageja</a:t>
            </a:r>
            <a:r>
              <a:rPr lang="fi-FI" altLang="en-FI" sz="1200" dirty="0">
                <a:latin typeface="Cambria" panose="02040503050406030204" pitchFamily="18" charset="0"/>
                <a:ea typeface="Calibri" panose="020F0502020204030204" pitchFamily="34" charset="0"/>
                <a:cs typeface="Times New Roman" panose="02020603050405020304" pitchFamily="18" charset="0"/>
              </a:rPr>
              <a:t> (esim. #</a:t>
            </a:r>
            <a:r>
              <a:rPr lang="fi-FI" altLang="en-FI" sz="1200" dirty="0" err="1">
                <a:latin typeface="Cambria" panose="02040503050406030204" pitchFamily="18" charset="0"/>
                <a:ea typeface="Calibri" panose="020F0502020204030204" pitchFamily="34" charset="0"/>
                <a:cs typeface="Times New Roman" panose="02020603050405020304" pitchFamily="18" charset="0"/>
              </a:rPr>
              <a:t>olentukenasi</a:t>
            </a:r>
            <a:r>
              <a:rPr lang="fi-FI" altLang="en-FI" sz="1200" dirty="0">
                <a:latin typeface="Cambria" panose="02040503050406030204" pitchFamily="18" charset="0"/>
                <a:ea typeface="Calibri" panose="020F0502020204030204" pitchFamily="34" charset="0"/>
                <a:cs typeface="Times New Roman" panose="02020603050405020304" pitchFamily="18" charset="0"/>
              </a:rPr>
              <a:t> jne.)</a:t>
            </a:r>
            <a:endParaRPr lang="fi-FI" altLang="en-FI" sz="1200" dirty="0">
              <a:ea typeface="Calibri" panose="020F0502020204030204" pitchFamily="34" charset="0"/>
              <a:cs typeface="Times New Roman" panose="02020603050405020304" pitchFamily="18" charset="0"/>
            </a:endParaRP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94827C-0CBE-974C-9B68-716C346292FB}" type="slidenum">
              <a:rPr lang="fi-FI" smtClean="0"/>
              <a:t>8</a:t>
            </a:fld>
            <a:endParaRPr lang="fi-FI"/>
          </a:p>
        </p:txBody>
      </p:sp>
    </p:spTree>
    <p:extLst>
      <p:ext uri="{BB962C8B-B14F-4D97-AF65-F5344CB8AC3E}">
        <p14:creationId xmlns:p14="http://schemas.microsoft.com/office/powerpoint/2010/main" val="167697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Tutustutaan oppikirjassa olevaan kaavioon sosiaalisen tuen muodoista, kaavio </a:t>
            </a:r>
            <a:r>
              <a:rPr lang="fi-FI" altLang="en-FI" sz="1200" dirty="0">
                <a:solidFill>
                  <a:srgbClr val="000000"/>
                </a:solidFill>
                <a:ea typeface="Calibri" panose="020F0502020204030204" pitchFamily="34" charset="0"/>
                <a:cs typeface="Times New Roman" panose="02020603050405020304" pitchFamily="18" charset="0"/>
              </a:rPr>
              <a:t>aukeaa digikirjan kautta isona, kun kuvaa napauttaa. </a:t>
            </a:r>
          </a:p>
          <a:p>
            <a:r>
              <a:rPr lang="fi-FI" altLang="en-FI" sz="1200" dirty="0">
                <a:latin typeface="Cambria" panose="02040503050406030204" pitchFamily="18" charset="0"/>
                <a:ea typeface="Calibri" panose="020F0502020204030204" pitchFamily="34" charset="0"/>
                <a:cs typeface="Times New Roman" panose="02020603050405020304" pitchFamily="18" charset="0"/>
              </a:rPr>
              <a:t>Sen jälkeen voidaan tehdä oppitunnin rytmittämiseksi oppikirjan tehtävät 2 ja 3. </a:t>
            </a:r>
            <a:endParaRPr lang="fi-FI" altLang="en-FI" dirty="0"/>
          </a:p>
        </p:txBody>
      </p:sp>
      <p:sp>
        <p:nvSpPr>
          <p:cNvPr id="4" name="Slide Number Placeholder 3"/>
          <p:cNvSpPr>
            <a:spLocks noGrp="1"/>
          </p:cNvSpPr>
          <p:nvPr>
            <p:ph type="sldNum" sz="quarter" idx="5"/>
          </p:nvPr>
        </p:nvSpPr>
        <p:spPr/>
        <p:txBody>
          <a:bodyPr/>
          <a:lstStyle/>
          <a:p>
            <a:fld id="{B094827C-0CBE-974C-9B68-716C346292FB}" type="slidenum">
              <a:rPr lang="fi-FI" smtClean="0"/>
              <a:t>9</a:t>
            </a:fld>
            <a:endParaRPr lang="fi-FI"/>
          </a:p>
        </p:txBody>
      </p:sp>
    </p:spTree>
    <p:extLst>
      <p:ext uri="{BB962C8B-B14F-4D97-AF65-F5344CB8AC3E}">
        <p14:creationId xmlns:p14="http://schemas.microsoft.com/office/powerpoint/2010/main" val="220541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ltLang="en-FI" sz="1200" dirty="0">
                <a:latin typeface="Cambria" panose="02040503050406030204" pitchFamily="18" charset="0"/>
                <a:ea typeface="Calibri" panose="020F0502020204030204" pitchFamily="34" charset="0"/>
                <a:cs typeface="Times New Roman" panose="02020603050405020304" pitchFamily="18" charset="0"/>
              </a:rPr>
              <a:t>Työskentelyidea: Harjoitellaan väitteiden todenperäisyyden arvioimista ja vastausten perustelemista. </a:t>
            </a:r>
          </a:p>
          <a:p>
            <a:r>
              <a:rPr lang="fi-FI" altLang="en-FI" sz="1200" dirty="0">
                <a:latin typeface="Cambria" panose="02040503050406030204" pitchFamily="18" charset="0"/>
                <a:ea typeface="Calibri" panose="020F0502020204030204" pitchFamily="34" charset="0"/>
                <a:cs typeface="Times New Roman" panose="02020603050405020304" pitchFamily="18" charset="0"/>
              </a:rPr>
              <a:t>Pyritään etsimään argumentteja väitteiden puolesta ja vastaan sekä arvioidaan kummat argumentit ovat vakuuttavampia.</a:t>
            </a:r>
          </a:p>
          <a:p>
            <a:endParaRPr lang="fi-FI" altLang="en-FI" sz="1200" dirty="0">
              <a:ea typeface="Calibri" panose="020F0502020204030204" pitchFamily="34" charset="0"/>
              <a:cs typeface="Times New Roman" panose="02020603050405020304" pitchFamily="18" charset="0"/>
            </a:endParaRPr>
          </a:p>
          <a:p>
            <a:endParaRPr lang="fi-FI" altLang="en-FI"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94827C-0CBE-974C-9B68-716C346292FB}" type="slidenum">
              <a:rPr lang="fi-FI" smtClean="0"/>
              <a:t>10</a:t>
            </a:fld>
            <a:endParaRPr lang="fi-FI"/>
          </a:p>
        </p:txBody>
      </p:sp>
    </p:spTree>
    <p:extLst>
      <p:ext uri="{BB962C8B-B14F-4D97-AF65-F5344CB8AC3E}">
        <p14:creationId xmlns:p14="http://schemas.microsoft.com/office/powerpoint/2010/main" val="56253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28.10.2021</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28.10.2021</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teksti, sisä, lattia, kauppa&#10;&#10;Kuvaus luotu automaattisesti">
            <a:extLst>
              <a:ext uri="{FF2B5EF4-FFF2-40B4-BE49-F238E27FC236}">
                <a16:creationId xmlns:a16="http://schemas.microsoft.com/office/drawing/2014/main" id="{5B9C05E6-A93E-477E-9BE3-A0DB86CFE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80"/>
            <a:ext cx="12181627" cy="7049101"/>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5" y="3838354"/>
            <a:ext cx="4962215" cy="2030819"/>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470492" y="4140101"/>
            <a:ext cx="4101509" cy="1631216"/>
          </a:xfrm>
          <a:prstGeom prst="rect">
            <a:avLst/>
          </a:prstGeom>
          <a:noFill/>
        </p:spPr>
        <p:txBody>
          <a:bodyPr wrap="square">
            <a:spAutoFit/>
          </a:bodyPr>
          <a:lstStyle/>
          <a:p>
            <a:r>
              <a:rPr lang="fi-FI" sz="3200" b="1" dirty="0">
                <a:solidFill>
                  <a:schemeClr val="bg1"/>
                </a:solidFill>
                <a:latin typeface="+mj-lt"/>
              </a:rPr>
              <a:t>6. </a:t>
            </a:r>
            <a:r>
              <a:rPr lang="fi-FI" sz="3200" b="1" dirty="0" err="1">
                <a:solidFill>
                  <a:schemeClr val="bg1"/>
                </a:solidFill>
                <a:latin typeface="+mj-lt"/>
              </a:rPr>
              <a:t>Psykososiaalinen</a:t>
            </a:r>
            <a:r>
              <a:rPr lang="fi-FI" sz="3200" b="1" dirty="0">
                <a:solidFill>
                  <a:schemeClr val="bg1"/>
                </a:solidFill>
                <a:latin typeface="+mj-lt"/>
              </a:rPr>
              <a:t> ja kulttuurinen ympäristö</a:t>
            </a:r>
            <a:br>
              <a:rPr lang="fi-FI" sz="3200" b="1" dirty="0">
                <a:solidFill>
                  <a:schemeClr val="bg1"/>
                </a:solidFill>
              </a:rPr>
            </a:br>
            <a:r>
              <a:rPr lang="fi-FI" sz="1600" dirty="0">
                <a:solidFill>
                  <a:schemeClr val="bg1"/>
                </a:solidFill>
              </a:rPr>
              <a:t>s. 89–97</a:t>
            </a:r>
            <a:r>
              <a:rPr lang="fi-FI" sz="3600" dirty="0">
                <a:solidFill>
                  <a:schemeClr val="bg1"/>
                </a:solidFill>
              </a:rPr>
              <a:t> </a:t>
            </a:r>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Väitetyöskentely</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marL="0" indent="0">
              <a:buNone/>
              <a:defRPr/>
            </a:pPr>
            <a:r>
              <a:rPr lang="fi-FI" sz="2800" dirty="0"/>
              <a:t>Arvioi, pitävätkö seuraavat väitteet paikkansa. Perustele vastauksesi monipuolisesti.</a:t>
            </a:r>
          </a:p>
          <a:p>
            <a:pPr marL="385763" indent="-385763">
              <a:buFont typeface="Arial" panose="020B0604020202020204" pitchFamily="34" charset="0"/>
              <a:buAutoNum type="arabicPeriod"/>
              <a:defRPr/>
            </a:pPr>
            <a:r>
              <a:rPr lang="fi-FI" sz="2800" dirty="0"/>
              <a:t>Ihminen tarvitsee sosiaalista tukea vain hankalissa elämäntilanteissa.</a:t>
            </a:r>
          </a:p>
          <a:p>
            <a:pPr marL="385763" indent="-385763">
              <a:buFont typeface="Arial" panose="020B0604020202020204" pitchFamily="34" charset="0"/>
              <a:buAutoNum type="arabicPeriod"/>
              <a:defRPr/>
            </a:pPr>
            <a:r>
              <a:rPr lang="fi-FI" sz="2800" dirty="0"/>
              <a:t>Sosiaalinen tuki edistää vain fyysistä terveyttä.</a:t>
            </a:r>
          </a:p>
          <a:p>
            <a:pPr marL="385763" indent="-385763">
              <a:buFont typeface="Arial" panose="020B0604020202020204" pitchFamily="34" charset="0"/>
              <a:buAutoNum type="arabicPeriod"/>
              <a:defRPr/>
            </a:pPr>
            <a:r>
              <a:rPr lang="fi-FI" sz="2800" dirty="0"/>
              <a:t>Terveydellä ja taiteella ei ole mitään yhteyttä keskenään. </a:t>
            </a:r>
          </a:p>
        </p:txBody>
      </p:sp>
    </p:spTree>
    <p:extLst>
      <p:ext uri="{BB962C8B-B14F-4D97-AF65-F5344CB8AC3E}">
        <p14:creationId xmlns:p14="http://schemas.microsoft.com/office/powerpoint/2010/main" val="392054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14137" y="681037"/>
            <a:ext cx="8006542" cy="1144588"/>
          </a:xfrm>
        </p:spPr>
        <p:txBody>
          <a:bodyPr/>
          <a:lstStyle/>
          <a:p>
            <a:r>
              <a:rPr lang="en-US" altLang="en-FI" dirty="0">
                <a:ea typeface="Calibri" panose="020F0502020204030204" pitchFamily="34" charset="0"/>
                <a:cs typeface="Times New Roman" panose="02020603050405020304" pitchFamily="18" charset="0"/>
              </a:rPr>
              <a:t>Oma </a:t>
            </a:r>
            <a:r>
              <a:rPr lang="en-US" altLang="en-FI" dirty="0" err="1">
                <a:ea typeface="Calibri" panose="020F0502020204030204" pitchFamily="34" charset="0"/>
                <a:cs typeface="Times New Roman" panose="02020603050405020304" pitchFamily="18" charset="0"/>
              </a:rPr>
              <a:t>tärkeä</a:t>
            </a:r>
            <a:r>
              <a:rPr lang="en-US" altLang="en-FI" dirty="0">
                <a:ea typeface="Calibri" panose="020F0502020204030204" pitchFamily="34" charset="0"/>
                <a:cs typeface="Times New Roman" panose="02020603050405020304" pitchFamily="18" charset="0"/>
              </a:rPr>
              <a:t> </a:t>
            </a:r>
            <a:r>
              <a:rPr lang="en-US" altLang="en-FI" dirty="0" err="1">
                <a:ea typeface="Calibri" panose="020F0502020204030204" pitchFamily="34" charset="0"/>
                <a:cs typeface="Times New Roman" panose="02020603050405020304" pitchFamily="18" charset="0"/>
              </a:rPr>
              <a:t>valokuva</a:t>
            </a:r>
            <a:br>
              <a:rPr lang="fi-FI" altLang="en-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52714" y="1694997"/>
            <a:ext cx="5257800" cy="4351338"/>
          </a:xfrm>
        </p:spPr>
        <p:txBody>
          <a:bodyPr/>
          <a:lstStyle/>
          <a:p>
            <a:pPr>
              <a:lnSpc>
                <a:spcPct val="107000"/>
              </a:lnSpc>
              <a:spcAft>
                <a:spcPts val="800"/>
              </a:spcAft>
            </a:pPr>
            <a:r>
              <a:rPr lang="fi-FI" altLang="en-FI" dirty="0">
                <a:ea typeface="Calibri" panose="020F0502020204030204" pitchFamily="34" charset="0"/>
                <a:cs typeface="Times New Roman" panose="02020603050405020304" pitchFamily="18" charset="0"/>
              </a:rPr>
              <a:t>Tuokaa mukaan jokin kuvamuisto viime kesästä, tärkeästä elämäntilanteesta tai mukavasta hetkestä. </a:t>
            </a:r>
          </a:p>
          <a:p>
            <a:pPr>
              <a:lnSpc>
                <a:spcPct val="107000"/>
              </a:lnSpc>
              <a:spcAft>
                <a:spcPts val="800"/>
              </a:spcAft>
            </a:pPr>
            <a:r>
              <a:rPr lang="fi-FI" altLang="en-FI" dirty="0">
                <a:ea typeface="Calibri" panose="020F0502020204030204" pitchFamily="34" charset="0"/>
                <a:cs typeface="Times New Roman" panose="02020603050405020304" pitchFamily="18" charset="0"/>
              </a:rPr>
              <a:t>Katsotaan kuvia yhdessä ja jokainen saa kertoa omasta kuvastaan ja sen voimaannuttavasta merkityksestä. </a:t>
            </a:r>
          </a:p>
          <a:p>
            <a:endParaRPr lang="fi-FI" altLang="en-FI" dirty="0">
              <a:ea typeface="Calibri" panose="020F0502020204030204" pitchFamily="34" charset="0"/>
              <a:cs typeface="Times New Roman" panose="02020603050405020304" pitchFamily="18" charset="0"/>
            </a:endParaRPr>
          </a:p>
        </p:txBody>
      </p:sp>
      <p:pic>
        <p:nvPicPr>
          <p:cNvPr id="7" name="Picture 6" descr="A couple of children playing in a tent in the woods&#10;&#10;Description automatically generated with low confidence">
            <a:extLst>
              <a:ext uri="{FF2B5EF4-FFF2-40B4-BE49-F238E27FC236}">
                <a16:creationId xmlns:a16="http://schemas.microsoft.com/office/drawing/2014/main" id="{3A54B9DC-F781-594C-8B44-54074CB15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286" y="1825625"/>
            <a:ext cx="4572000" cy="3048000"/>
          </a:xfrm>
          <a:prstGeom prst="rect">
            <a:avLst/>
          </a:prstGeom>
        </p:spPr>
      </p:pic>
    </p:spTree>
    <p:extLst>
      <p:ext uri="{BB962C8B-B14F-4D97-AF65-F5344CB8AC3E}">
        <p14:creationId xmlns:p14="http://schemas.microsoft.com/office/powerpoint/2010/main" val="397503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14137" y="681037"/>
            <a:ext cx="8006542" cy="1144588"/>
          </a:xfrm>
        </p:spPr>
        <p:txBody>
          <a:bodyPr/>
          <a:lstStyle/>
          <a:p>
            <a:r>
              <a:rPr lang="fi-FI" altLang="en-FI" dirty="0">
                <a:ea typeface="Calibri" panose="020F0502020204030204" pitchFamily="34" charset="0"/>
                <a:cs typeface="Times New Roman" panose="02020603050405020304" pitchFamily="18" charset="0"/>
              </a:rPr>
              <a:t>Ajatuksia musiikista, valokuvista tai kirjallisuudesta</a:t>
            </a:r>
            <a:br>
              <a:rPr lang="fi-FI" altLang="en-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176670"/>
            <a:ext cx="10515600" cy="4681329"/>
          </a:xfrm>
        </p:spPr>
        <p:txBody>
          <a:bodyPr/>
          <a:lstStyle/>
          <a:p>
            <a:pPr>
              <a:lnSpc>
                <a:spcPct val="107000"/>
              </a:lnSpc>
              <a:spcAft>
                <a:spcPts val="800"/>
              </a:spcAft>
            </a:pPr>
            <a:r>
              <a:rPr lang="fi-FI" altLang="en-FI" sz="2800" dirty="0">
                <a:ea typeface="Calibri" panose="020F0502020204030204" pitchFamily="34" charset="0"/>
                <a:cs typeface="Times New Roman" panose="02020603050405020304" pitchFamily="18" charset="0"/>
              </a:rPr>
              <a:t>Kuunnelkaa tai katselkaa musiikkia, taidekuvia, maisemakuvia tai valokuvia.</a:t>
            </a:r>
          </a:p>
          <a:p>
            <a:pPr>
              <a:lnSpc>
                <a:spcPct val="107000"/>
              </a:lnSpc>
              <a:spcAft>
                <a:spcPts val="800"/>
              </a:spcAft>
            </a:pPr>
            <a:r>
              <a:rPr lang="fi-FI" altLang="en-FI" sz="2800" dirty="0">
                <a:ea typeface="Calibri" panose="020F0502020204030204" pitchFamily="34" charset="0"/>
                <a:cs typeface="Times New Roman" panose="02020603050405020304" pitchFamily="18" charset="0"/>
              </a:rPr>
              <a:t>Jakakaa kokemuksia niiden tuottamista ajatuksista ja siitä, millaisissa tilanteissa ne voisivat olla terveyttä edistäviä. </a:t>
            </a:r>
          </a:p>
          <a:p>
            <a:pPr>
              <a:lnSpc>
                <a:spcPct val="107000"/>
              </a:lnSpc>
              <a:spcAft>
                <a:spcPts val="800"/>
              </a:spcAft>
            </a:pPr>
            <a:r>
              <a:rPr lang="fi-FI" altLang="en-FI" sz="2800" dirty="0">
                <a:ea typeface="Calibri" panose="020F0502020204030204" pitchFamily="34" charset="0"/>
                <a:cs typeface="Times New Roman" panose="02020603050405020304" pitchFamily="18" charset="0"/>
              </a:rPr>
              <a:t>Keskustelkaa: Miten kaunokirjallisuuden lukeminen voi edistää terveyttä?</a:t>
            </a:r>
            <a:endParaRPr lang="fi-FI" altLang="en-FI" sz="2800" dirty="0">
              <a:solidFill>
                <a:srgbClr val="FF0000"/>
              </a:solidFill>
              <a:highlight>
                <a:srgbClr val="FFFF00"/>
              </a:highlight>
              <a:ea typeface="Calibri" panose="020F0502020204030204" pitchFamily="34" charset="0"/>
              <a:cs typeface="Times New Roman" panose="02020603050405020304" pitchFamily="18" charset="0"/>
            </a:endParaRPr>
          </a:p>
          <a:p>
            <a:endParaRPr lang="fi-FI" altLang="en-FI" sz="2800" dirty="0"/>
          </a:p>
        </p:txBody>
      </p:sp>
    </p:spTree>
    <p:extLst>
      <p:ext uri="{BB962C8B-B14F-4D97-AF65-F5344CB8AC3E}">
        <p14:creationId xmlns:p14="http://schemas.microsoft.com/office/powerpoint/2010/main" val="77411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osata määritellä käsite </a:t>
            </a:r>
            <a:r>
              <a:rPr lang="fi-FI" altLang="en-FI" dirty="0" err="1"/>
              <a:t>psykososiaalinen</a:t>
            </a:r>
            <a:r>
              <a:rPr lang="fi-FI" altLang="en-FI" dirty="0"/>
              <a:t> ympäristö</a:t>
            </a:r>
          </a:p>
          <a:p>
            <a:r>
              <a:rPr lang="fi-FI" altLang="en-FI" dirty="0"/>
              <a:t>ymmärtää sosiaalisen perimän yhteys terveyteen</a:t>
            </a:r>
          </a:p>
          <a:p>
            <a:r>
              <a:rPr lang="fi-FI" altLang="en-FI" dirty="0"/>
              <a:t>tietää sosiaalisen tuen muodot</a:t>
            </a:r>
          </a:p>
          <a:p>
            <a:r>
              <a:rPr lang="fi-FI" altLang="en-FI" dirty="0"/>
              <a:t>osata eritellä sosiaalisen tuen muotojen yhteydet terveyteen</a:t>
            </a:r>
          </a:p>
          <a:p>
            <a:r>
              <a:rPr lang="fi-FI" altLang="en-FI" dirty="0"/>
              <a:t>ymmärtää kulttuurin ja terveyden yhteys</a:t>
            </a:r>
          </a:p>
        </p:txBody>
      </p:sp>
    </p:spTree>
    <p:extLst>
      <p:ext uri="{BB962C8B-B14F-4D97-AF65-F5344CB8AC3E}">
        <p14:creationId xmlns:p14="http://schemas.microsoft.com/office/powerpoint/2010/main" val="147071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Kuvapatsaat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t>Jakautukaa ryhmiin. </a:t>
            </a:r>
          </a:p>
          <a:p>
            <a:r>
              <a:rPr lang="fi-FI" altLang="fi-FI" dirty="0"/>
              <a:t>Yksi ryhmän jäsen on kuvataiteilija. Hänen tehtävänsä on muovailla muista ryhmän jäsenistä patsas omasta aiheesta. </a:t>
            </a:r>
          </a:p>
          <a:p>
            <a:r>
              <a:rPr lang="fi-FI" altLang="fi-FI" dirty="0"/>
              <a:t>Hän asettelee ryhmän jäsenet tiettyihin asentoihin ja antaa heille asennot ja ilmeet.</a:t>
            </a:r>
          </a:p>
          <a:p>
            <a:r>
              <a:rPr lang="fi-FI" altLang="fi-FI" dirty="0"/>
              <a:t>Kuvataiteilija voi halutessaan olla itsekin osa patsasta. </a:t>
            </a:r>
          </a:p>
          <a:p>
            <a:r>
              <a:rPr lang="fi-FI" altLang="fi-FI" dirty="0"/>
              <a:t>Sopikaa, ovatko patsaat puhuvia vai mykkiä. </a:t>
            </a:r>
          </a:p>
          <a:p>
            <a:r>
              <a:rPr lang="fi-FI" altLang="fi-FI" dirty="0"/>
              <a:t>Patsasaiheet seuraavassa diassa. </a:t>
            </a:r>
            <a:endParaRPr lang="en-US" altLang="fi-FI" dirty="0"/>
          </a:p>
        </p:txBody>
      </p:sp>
    </p:spTree>
    <p:extLst>
      <p:ext uri="{BB962C8B-B14F-4D97-AF65-F5344CB8AC3E}">
        <p14:creationId xmlns:p14="http://schemas.microsoft.com/office/powerpoint/2010/main" val="281394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Patsasaiheet</a:t>
            </a:r>
            <a:br>
              <a:rPr lang="en-US" altLang="fi-FI" dirty="0"/>
            </a:b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en-FI" dirty="0"/>
              <a:t>Sosiaalinen perimä</a:t>
            </a:r>
          </a:p>
          <a:p>
            <a:r>
              <a:rPr lang="fi-FI" altLang="en-FI" dirty="0"/>
              <a:t>Sosiaalinen tuki</a:t>
            </a:r>
          </a:p>
          <a:p>
            <a:r>
              <a:rPr lang="fi-FI" altLang="en-FI" dirty="0"/>
              <a:t>Kulttuuri</a:t>
            </a:r>
          </a:p>
          <a:p>
            <a:r>
              <a:rPr lang="fi-FI" altLang="en-FI" dirty="0"/>
              <a:t>Kulttuuriympäristö</a:t>
            </a:r>
          </a:p>
          <a:p>
            <a:endParaRPr lang="fi-FI" altLang="en-FI" dirty="0"/>
          </a:p>
        </p:txBody>
      </p:sp>
    </p:spTree>
    <p:extLst>
      <p:ext uri="{BB962C8B-B14F-4D97-AF65-F5344CB8AC3E}">
        <p14:creationId xmlns:p14="http://schemas.microsoft.com/office/powerpoint/2010/main" val="197387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Timanttiruno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a:buNone/>
            </a:pPr>
            <a:r>
              <a:rPr lang="fi-FI" altLang="fi-FI" dirty="0"/>
              <a:t>Laadi timanttiruno annetusta aiheesta:</a:t>
            </a:r>
          </a:p>
          <a:p>
            <a:r>
              <a:rPr lang="fi-FI" altLang="fi-FI" dirty="0"/>
              <a:t>Kirjoita riville 1 </a:t>
            </a:r>
            <a:r>
              <a:rPr lang="fi-FI" altLang="fi-FI" b="1" dirty="0"/>
              <a:t>yksi sana</a:t>
            </a:r>
            <a:r>
              <a:rPr lang="fi-FI" altLang="fi-FI" dirty="0"/>
              <a:t>, joka kuvaa asian olemusta.</a:t>
            </a:r>
            <a:endParaRPr lang="en-US" altLang="fi-FI" dirty="0"/>
          </a:p>
          <a:p>
            <a:r>
              <a:rPr lang="fi-FI" altLang="fi-FI" dirty="0"/>
              <a:t>Kirjoita riville 2 </a:t>
            </a:r>
            <a:r>
              <a:rPr lang="fi-FI" altLang="fi-FI" b="1" dirty="0"/>
              <a:t>kolme verbiä</a:t>
            </a:r>
            <a:r>
              <a:rPr lang="fi-FI" altLang="fi-FI" dirty="0"/>
              <a:t>, jotka kuvaavat aihetta.</a:t>
            </a:r>
            <a:endParaRPr lang="en-US" altLang="fi-FI" dirty="0"/>
          </a:p>
          <a:p>
            <a:r>
              <a:rPr lang="fi-FI" altLang="fi-FI" dirty="0"/>
              <a:t>Kirjoita riville 3 </a:t>
            </a:r>
            <a:r>
              <a:rPr lang="fi-FI" altLang="fi-FI" b="1" dirty="0"/>
              <a:t>kolme adjektiivia</a:t>
            </a:r>
            <a:r>
              <a:rPr lang="fi-FI" altLang="fi-FI" dirty="0"/>
              <a:t>, jotka kuvaavat asian luonnetta.</a:t>
            </a:r>
            <a:endParaRPr lang="en-US" altLang="fi-FI" dirty="0"/>
          </a:p>
          <a:p>
            <a:r>
              <a:rPr lang="fi-FI" altLang="fi-FI" dirty="0"/>
              <a:t>Kirjoita riville </a:t>
            </a:r>
            <a:r>
              <a:rPr lang="en-US" altLang="fi-FI" dirty="0"/>
              <a:t>4 </a:t>
            </a:r>
            <a:r>
              <a:rPr lang="fi-FI" altLang="fi-FI" b="1" dirty="0"/>
              <a:t>nelisanainen lause</a:t>
            </a:r>
            <a:r>
              <a:rPr lang="fi-FI" altLang="fi-FI" dirty="0"/>
              <a:t>, joka on teeman ydin.</a:t>
            </a:r>
            <a:endParaRPr lang="en-US" altLang="fi-FI" dirty="0"/>
          </a:p>
          <a:p>
            <a:r>
              <a:rPr lang="fi-FI" altLang="fi-FI" dirty="0"/>
              <a:t>Kirjoita riville 5 </a:t>
            </a:r>
            <a:r>
              <a:rPr lang="fi-FI" altLang="fi-FI" b="1" dirty="0"/>
              <a:t>yksi sana</a:t>
            </a:r>
            <a:r>
              <a:rPr lang="fi-FI" altLang="fi-FI" dirty="0"/>
              <a:t>, joka tiivistää ajatuksen.</a:t>
            </a:r>
          </a:p>
          <a:p>
            <a:endParaRPr lang="fi-FI" altLang="fi-FI" dirty="0"/>
          </a:p>
        </p:txBody>
      </p:sp>
    </p:spTree>
    <p:extLst>
      <p:ext uri="{BB962C8B-B14F-4D97-AF65-F5344CB8AC3E}">
        <p14:creationId xmlns:p14="http://schemas.microsoft.com/office/powerpoint/2010/main" val="265724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Timanttirunon aiheet</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altLang="fi-FI" dirty="0"/>
              <a:t>Sosiaalinen tuki</a:t>
            </a:r>
          </a:p>
          <a:p>
            <a:r>
              <a:rPr lang="fi-FI" altLang="fi-FI" dirty="0"/>
              <a:t>Sosiaalinen perimä</a:t>
            </a:r>
          </a:p>
          <a:p>
            <a:r>
              <a:rPr lang="fi-FI" altLang="fi-FI" dirty="0"/>
              <a:t>Kulttuurin yhteys terveyteen</a:t>
            </a:r>
          </a:p>
          <a:p>
            <a:r>
              <a:rPr lang="fi-FI" altLang="fi-FI" dirty="0"/>
              <a:t>Taiteen vaikutus terveyteen</a:t>
            </a:r>
          </a:p>
          <a:p>
            <a:endParaRPr lang="fi-FI" altLang="fi-FI" dirty="0"/>
          </a:p>
          <a:p>
            <a:endParaRPr lang="fi-FI" altLang="fi-FI" dirty="0"/>
          </a:p>
        </p:txBody>
      </p:sp>
      <p:pic>
        <p:nvPicPr>
          <p:cNvPr id="4" name="Kuva 1">
            <a:extLst>
              <a:ext uri="{FF2B5EF4-FFF2-40B4-BE49-F238E27FC236}">
                <a16:creationId xmlns:a16="http://schemas.microsoft.com/office/drawing/2014/main" id="{8425B722-7154-484C-BF52-0FDC9130D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5625"/>
            <a:ext cx="4978400" cy="362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78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Keskeistä: </a:t>
            </a:r>
            <a:r>
              <a:rPr lang="fi-FI" altLang="fi-FI" dirty="0" err="1"/>
              <a:t>Psykososiaalinen</a:t>
            </a:r>
            <a:r>
              <a:rPr lang="fi-FI" altLang="fi-FI" dirty="0"/>
              <a:t> ja </a:t>
            </a:r>
            <a:br>
              <a:rPr lang="fi-FI" altLang="fi-FI" dirty="0"/>
            </a:br>
            <a:r>
              <a:rPr lang="fi-FI" altLang="fi-FI" dirty="0"/>
              <a:t>kulttuurinen ympäristö</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43339"/>
            <a:ext cx="10515600" cy="4351338"/>
          </a:xfrm>
        </p:spPr>
        <p:txBody>
          <a:bodyPr/>
          <a:lstStyle/>
          <a:p>
            <a:r>
              <a:rPr lang="fi-FI" altLang="fi-FI" dirty="0"/>
              <a:t>Mitä tarkoitetaan käsitteillä </a:t>
            </a:r>
            <a:r>
              <a:rPr lang="fi-FI" altLang="fi-FI" dirty="0" err="1"/>
              <a:t>psykososiaalinen</a:t>
            </a:r>
            <a:r>
              <a:rPr lang="fi-FI" altLang="fi-FI" dirty="0"/>
              <a:t> ympäristö ja kulttuuriympäristö?</a:t>
            </a:r>
          </a:p>
          <a:p>
            <a:r>
              <a:rPr lang="fi-FI" altLang="fi-FI" dirty="0"/>
              <a:t>sosiaalisen perimän ja sosiaalisen pääoman yhteys terveyteen</a:t>
            </a:r>
          </a:p>
          <a:p>
            <a:r>
              <a:rPr lang="fi-FI" altLang="fi-FI" dirty="0"/>
              <a:t>sosiaalisen tuen muodot ja niiden yhteydet terveyteen</a:t>
            </a:r>
          </a:p>
          <a:p>
            <a:r>
              <a:rPr lang="fi-FI" altLang="fi-FI" dirty="0"/>
              <a:t>kulttuurin ja terveyden yhteys </a:t>
            </a:r>
          </a:p>
          <a:p>
            <a:r>
              <a:rPr lang="fi-FI" altLang="fi-FI" dirty="0"/>
              <a:t>arkisia esimerkkejä kaikista yllä olevista</a:t>
            </a:r>
          </a:p>
        </p:txBody>
      </p:sp>
    </p:spTree>
    <p:extLst>
      <p:ext uri="{BB962C8B-B14F-4D97-AF65-F5344CB8AC3E}">
        <p14:creationId xmlns:p14="http://schemas.microsoft.com/office/powerpoint/2010/main" val="325524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altLang="fi-FI" dirty="0"/>
              <a:t>Ryhmätehtävä: Kannustavat symbolit </a:t>
            </a:r>
            <a:endParaRPr lang="fi-FI" dirty="0"/>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pPr>
              <a:defRPr/>
            </a:pPr>
            <a:r>
              <a:rPr lang="fi-FI" dirty="0"/>
              <a:t>Suunnitelkaa ja piirtäkää symbolimerkki, jolla kannustetaan vaikeassa elämäntilanteessa kamppailevaa.</a:t>
            </a:r>
          </a:p>
          <a:p>
            <a:pPr>
              <a:defRPr/>
            </a:pPr>
            <a:r>
              <a:rPr lang="fi-FI" dirty="0"/>
              <a:t>Kirjoittakaa symbolin viereen kannustuslauseita, jotka sopivat kuvitukseen. Voitte käyttää apuna myös esimerkkejä:</a:t>
            </a:r>
          </a:p>
          <a:p>
            <a:pPr lvl="1">
              <a:defRPr/>
            </a:pPr>
            <a:r>
              <a:rPr lang="fi-FI" sz="2400" dirty="0"/>
              <a:t>Olen valmis kuuntelemaan sinua. </a:t>
            </a:r>
          </a:p>
          <a:p>
            <a:pPr lvl="1">
              <a:defRPr/>
            </a:pPr>
            <a:r>
              <a:rPr lang="fi-FI" sz="2400" dirty="0"/>
              <a:t>Kuljen rinnallasi.</a:t>
            </a:r>
          </a:p>
          <a:p>
            <a:pPr lvl="1">
              <a:defRPr/>
            </a:pPr>
            <a:r>
              <a:rPr lang="fi-FI" sz="2400" dirty="0"/>
              <a:t>Yhdessä puuhailu karkottaa huolen pilviä. </a:t>
            </a:r>
          </a:p>
          <a:p>
            <a:pPr lvl="1">
              <a:defRPr/>
            </a:pPr>
            <a:r>
              <a:rPr lang="fi-FI" sz="2400" dirty="0"/>
              <a:t>Selätetään stressi yhdessä.</a:t>
            </a:r>
          </a:p>
          <a:p>
            <a:pPr lvl="1">
              <a:defRPr/>
            </a:pPr>
            <a:r>
              <a:rPr lang="fi-FI" sz="2400" dirty="0"/>
              <a:t>Tehdään yhdessä huonosta päivästä parempi!</a:t>
            </a:r>
          </a:p>
          <a:p>
            <a:pPr lvl="1">
              <a:defRPr/>
            </a:pPr>
            <a:r>
              <a:rPr lang="fi-FI" sz="2400" dirty="0"/>
              <a:t>Anna surulle aikaa.</a:t>
            </a:r>
          </a:p>
          <a:p>
            <a:pPr>
              <a:defRPr/>
            </a:pPr>
            <a:endParaRPr lang="fi-FI" dirty="0"/>
          </a:p>
        </p:txBody>
      </p:sp>
    </p:spTree>
    <p:extLst>
      <p:ext uri="{BB962C8B-B14F-4D97-AF65-F5344CB8AC3E}">
        <p14:creationId xmlns:p14="http://schemas.microsoft.com/office/powerpoint/2010/main" val="372177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6"/>
            <a:ext cx="8006542" cy="1475481"/>
          </a:xfrm>
        </p:spPr>
        <p:txBody>
          <a:bodyPr/>
          <a:lstStyle/>
          <a:p>
            <a:r>
              <a:rPr lang="fi-FI" altLang="fi-FI" dirty="0"/>
              <a:t>Sosiaalisen tuen muotoja</a:t>
            </a:r>
            <a:br>
              <a:rPr lang="fi-FI" altLang="fi-FI" dirty="0"/>
            </a:br>
            <a:endParaRPr lang="fi-FI" dirty="0"/>
          </a:p>
        </p:txBody>
      </p:sp>
      <p:pic>
        <p:nvPicPr>
          <p:cNvPr id="8" name="Picture 7" descr="Text&#10;&#10;Description automatically generated">
            <a:extLst>
              <a:ext uri="{FF2B5EF4-FFF2-40B4-BE49-F238E27FC236}">
                <a16:creationId xmlns:a16="http://schemas.microsoft.com/office/drawing/2014/main" id="{45FD8120-5145-6F4D-A423-4F26DAF7A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156517"/>
            <a:ext cx="11684000" cy="3852926"/>
          </a:xfrm>
          <a:prstGeom prst="rect">
            <a:avLst/>
          </a:prstGeom>
        </p:spPr>
      </p:pic>
    </p:spTree>
    <p:extLst>
      <p:ext uri="{BB962C8B-B14F-4D97-AF65-F5344CB8AC3E}">
        <p14:creationId xmlns:p14="http://schemas.microsoft.com/office/powerpoint/2010/main" val="165887042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823</Words>
  <Application>Microsoft Office PowerPoint</Application>
  <PresentationFormat>Laajakuva</PresentationFormat>
  <Paragraphs>97</Paragraphs>
  <Slides>12</Slides>
  <Notes>11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12</vt:i4>
      </vt:variant>
    </vt:vector>
  </HeadingPairs>
  <TitlesOfParts>
    <vt:vector size="18" baseType="lpstr">
      <vt:lpstr>Arial</vt:lpstr>
      <vt:lpstr>Calibri</vt:lpstr>
      <vt:lpstr>Calibri Light</vt:lpstr>
      <vt:lpstr>Cambria</vt:lpstr>
      <vt:lpstr>WordVisi_MSFontService</vt:lpstr>
      <vt:lpstr>Office-teema</vt:lpstr>
      <vt:lpstr>PowerPoint-esitys</vt:lpstr>
      <vt:lpstr>Tavoitteet</vt:lpstr>
      <vt:lpstr>Kuvapatsaat</vt:lpstr>
      <vt:lpstr>Patsasaiheet </vt:lpstr>
      <vt:lpstr>Timanttiruno </vt:lpstr>
      <vt:lpstr>Timanttirunon aiheet</vt:lpstr>
      <vt:lpstr>Keskeistä: Psykososiaalinen ja  kulttuurinen ympäristö</vt:lpstr>
      <vt:lpstr>Ryhmätehtävä: Kannustavat symbolit </vt:lpstr>
      <vt:lpstr>Sosiaalisen tuen muotoja </vt:lpstr>
      <vt:lpstr>Väitetyöskentely</vt:lpstr>
      <vt:lpstr>Oma tärkeä valokuva </vt:lpstr>
      <vt:lpstr>Ajatuksia musiikista, valokuvista tai kirjallisuudesta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22</cp:revision>
  <dcterms:created xsi:type="dcterms:W3CDTF">2021-01-17T13:48:37Z</dcterms:created>
  <dcterms:modified xsi:type="dcterms:W3CDTF">2021-10-28T18:17:15Z</dcterms:modified>
</cp:coreProperties>
</file>