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0" r:id="rId5"/>
    <p:sldId id="261" r:id="rId6"/>
    <p:sldId id="273" r:id="rId7"/>
    <p:sldId id="262" r:id="rId8"/>
    <p:sldId id="263" r:id="rId9"/>
    <p:sldId id="264" r:id="rId10"/>
    <p:sldId id="265" r:id="rId11"/>
    <p:sldId id="266" r:id="rId12"/>
    <p:sldId id="267" r:id="rId13"/>
    <p:sldId id="268" r:id="rId14"/>
    <p:sldId id="269" r:id="rId15"/>
    <p:sldId id="270" r:id="rId16"/>
    <p:sldId id="271" r:id="rId17"/>
    <p:sldId id="272"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D7D"/>
    <a:srgbClr val="F3EAF0"/>
    <a:srgbClr val="0BB0BD"/>
    <a:srgbClr val="0CBCC8"/>
    <a:srgbClr val="0AA6B2"/>
    <a:srgbClr val="0A9F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01" autoAdjust="0"/>
    <p:restoredTop sz="87692"/>
  </p:normalViewPr>
  <p:slideViewPr>
    <p:cSldViewPr snapToGrid="0">
      <p:cViewPr varScale="1">
        <p:scale>
          <a:sx n="100" d="100"/>
          <a:sy n="100" d="100"/>
        </p:scale>
        <p:origin x="96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5E9DEB-E460-584A-821E-5C83BE6599E1}" type="datetimeFigureOut">
              <a:rPr lang="fi-FI" smtClean="0"/>
              <a:t>23.10.2021</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1C036-2A2D-0441-9785-EDC1A0E4BB85}" type="slidenum">
              <a:rPr lang="fi-FI" smtClean="0"/>
              <a:t>‹#›</a:t>
            </a:fld>
            <a:endParaRPr lang="fi-FI"/>
          </a:p>
        </p:txBody>
      </p:sp>
    </p:spTree>
    <p:extLst>
      <p:ext uri="{BB962C8B-B14F-4D97-AF65-F5344CB8AC3E}">
        <p14:creationId xmlns:p14="http://schemas.microsoft.com/office/powerpoint/2010/main" val="2019656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dirty="0">
                <a:solidFill>
                  <a:srgbClr val="000000"/>
                </a:solidFill>
                <a:effectLst/>
                <a:latin typeface="Calibri" panose="020F0502020204030204" pitchFamily="34" charset="0"/>
              </a:rPr>
              <a:t>Työskentelyidea: Opiskelija voi esimerkiksi tuntityöskentelyssä tai läksynä täydentää näihin tavoitteisiin keskeiset sisällöt. </a:t>
            </a:r>
            <a:endParaRPr lang="fi-FI" dirty="0"/>
          </a:p>
          <a:p>
            <a:endParaRPr lang="fi-FI" dirty="0"/>
          </a:p>
        </p:txBody>
      </p:sp>
      <p:sp>
        <p:nvSpPr>
          <p:cNvPr id="4" name="Slide Number Placeholder 3"/>
          <p:cNvSpPr>
            <a:spLocks noGrp="1"/>
          </p:cNvSpPr>
          <p:nvPr>
            <p:ph type="sldNum" sz="quarter" idx="5"/>
          </p:nvPr>
        </p:nvSpPr>
        <p:spPr/>
        <p:txBody>
          <a:bodyPr/>
          <a:lstStyle/>
          <a:p>
            <a:fld id="{CDE1C036-2A2D-0441-9785-EDC1A0E4BB85}" type="slidenum">
              <a:rPr lang="fi-FI" smtClean="0"/>
              <a:t>2</a:t>
            </a:fld>
            <a:endParaRPr lang="fi-FI"/>
          </a:p>
        </p:txBody>
      </p:sp>
    </p:spTree>
    <p:extLst>
      <p:ext uri="{BB962C8B-B14F-4D97-AF65-F5344CB8AC3E}">
        <p14:creationId xmlns:p14="http://schemas.microsoft.com/office/powerpoint/2010/main" val="3502679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dirty="0">
                <a:solidFill>
                  <a:srgbClr val="000000"/>
                </a:solidFill>
                <a:effectLst/>
                <a:latin typeface="Calibri" panose="020F0502020204030204" pitchFamily="34" charset="0"/>
              </a:rPr>
              <a:t>Työskentelyidea: </a:t>
            </a:r>
            <a:r>
              <a:rPr lang="fi-FI" sz="1200" dirty="0">
                <a:effectLst/>
                <a:latin typeface="Cambria" panose="02040503050406030204" pitchFamily="18" charset="0"/>
                <a:ea typeface="Calibri" panose="020F0502020204030204" pitchFamily="34" charset="0"/>
                <a:cs typeface="Times New Roman" panose="02020603050405020304" pitchFamily="18" charset="0"/>
              </a:rPr>
              <a:t>Tieteen yleistajuistamista sovelletaan tehtävän avulla.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dirty="0">
              <a:effectLst/>
              <a:latin typeface="Cambria" panose="020405030504060302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effectLst/>
                <a:latin typeface="Cambria" panose="02040503050406030204" pitchFamily="18" charset="0"/>
                <a:ea typeface="Calibri" panose="020F0502020204030204" pitchFamily="34" charset="0"/>
                <a:cs typeface="Times New Roman" panose="02020603050405020304" pitchFamily="18" charset="0"/>
              </a:rPr>
              <a:t>Tehtävä toimii sekä lyhyenä tuntitehtävänä, jossa jokainen opiskelija yksin tai pareittain etsii yhden uutisen, joka käsittelee jotain terveyteen liittyvää tutkimustulosta. Tehtävä toimii hyvin myös mediapäiväkirjamuodossa, jossa seurataan esimerkiksi parin viikon ajan eri medioita ja vertaillaan, mistä tutkimusaiheista ja miten ne uutisoivat tarkasteluajanjaksolla.</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Slide Number Placeholder 3"/>
          <p:cNvSpPr>
            <a:spLocks noGrp="1"/>
          </p:cNvSpPr>
          <p:nvPr>
            <p:ph type="sldNum" sz="quarter" idx="5"/>
          </p:nvPr>
        </p:nvSpPr>
        <p:spPr/>
        <p:txBody>
          <a:bodyPr/>
          <a:lstStyle/>
          <a:p>
            <a:fld id="{CDE1C036-2A2D-0441-9785-EDC1A0E4BB85}" type="slidenum">
              <a:rPr lang="fi-FI" smtClean="0"/>
              <a:t>12</a:t>
            </a:fld>
            <a:endParaRPr lang="fi-FI"/>
          </a:p>
        </p:txBody>
      </p:sp>
    </p:spTree>
    <p:extLst>
      <p:ext uri="{BB962C8B-B14F-4D97-AF65-F5344CB8AC3E}">
        <p14:creationId xmlns:p14="http://schemas.microsoft.com/office/powerpoint/2010/main" val="2420803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i-FI" sz="1200" b="0" i="0" dirty="0">
                <a:solidFill>
                  <a:srgbClr val="000000"/>
                </a:solidFill>
                <a:effectLst/>
                <a:latin typeface="Calibri" panose="020F0502020204030204" pitchFamily="34" charset="0"/>
              </a:rPr>
              <a:t>Työskentelyidea: </a:t>
            </a:r>
            <a:r>
              <a:rPr lang="fi-FI" sz="1200" dirty="0">
                <a:effectLst/>
                <a:latin typeface="Cambria" panose="02040503050406030204" pitchFamily="18" charset="0"/>
                <a:ea typeface="Calibri" panose="020F0502020204030204" pitchFamily="34" charset="0"/>
                <a:cs typeface="Times New Roman" panose="02020603050405020304" pitchFamily="18" charset="0"/>
              </a:rPr>
              <a:t>Riskin käsite on keskeinen terveystiedossa. Siihen tutustutaan oppikirjaa hyödyntäen.</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Slide Number Placeholder 3"/>
          <p:cNvSpPr>
            <a:spLocks noGrp="1"/>
          </p:cNvSpPr>
          <p:nvPr>
            <p:ph type="sldNum" sz="quarter" idx="5"/>
          </p:nvPr>
        </p:nvSpPr>
        <p:spPr/>
        <p:txBody>
          <a:bodyPr/>
          <a:lstStyle/>
          <a:p>
            <a:fld id="{CDE1C036-2A2D-0441-9785-EDC1A0E4BB85}" type="slidenum">
              <a:rPr lang="fi-FI" smtClean="0"/>
              <a:t>13</a:t>
            </a:fld>
            <a:endParaRPr lang="fi-FI"/>
          </a:p>
        </p:txBody>
      </p:sp>
    </p:spTree>
    <p:extLst>
      <p:ext uri="{BB962C8B-B14F-4D97-AF65-F5344CB8AC3E}">
        <p14:creationId xmlns:p14="http://schemas.microsoft.com/office/powerpoint/2010/main" val="3526856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b="0" i="0" dirty="0">
                <a:solidFill>
                  <a:srgbClr val="000000"/>
                </a:solidFill>
                <a:effectLst/>
                <a:latin typeface="Calibri" panose="020F0502020204030204" pitchFamily="34" charset="0"/>
              </a:rPr>
              <a:t>Työskentelyidea: </a:t>
            </a:r>
            <a:r>
              <a:rPr lang="fi-FI" sz="1200" dirty="0">
                <a:effectLst/>
                <a:latin typeface="Cambria" panose="02040503050406030204" pitchFamily="18" charset="0"/>
                <a:ea typeface="Calibri" panose="020F0502020204030204" pitchFamily="34" charset="0"/>
                <a:cs typeface="Times New Roman" panose="02020603050405020304" pitchFamily="18" charset="0"/>
              </a:rPr>
              <a:t>Kerrataan luvun keskeisiä käsitteitä tehtävän avulla. Väärät väittämät korjataan oikeiksi.</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Slide Number Placeholder 3"/>
          <p:cNvSpPr>
            <a:spLocks noGrp="1"/>
          </p:cNvSpPr>
          <p:nvPr>
            <p:ph type="sldNum" sz="quarter" idx="5"/>
          </p:nvPr>
        </p:nvSpPr>
        <p:spPr/>
        <p:txBody>
          <a:bodyPr/>
          <a:lstStyle/>
          <a:p>
            <a:fld id="{CDE1C036-2A2D-0441-9785-EDC1A0E4BB85}" type="slidenum">
              <a:rPr lang="fi-FI" smtClean="0"/>
              <a:t>14</a:t>
            </a:fld>
            <a:endParaRPr lang="fi-FI"/>
          </a:p>
        </p:txBody>
      </p:sp>
    </p:spTree>
    <p:extLst>
      <p:ext uri="{BB962C8B-B14F-4D97-AF65-F5344CB8AC3E}">
        <p14:creationId xmlns:p14="http://schemas.microsoft.com/office/powerpoint/2010/main" val="2301680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b="0" i="0" dirty="0">
                <a:solidFill>
                  <a:srgbClr val="000000"/>
                </a:solidFill>
                <a:effectLst/>
                <a:latin typeface="Calibri" panose="020F0502020204030204" pitchFamily="34" charset="0"/>
              </a:rPr>
              <a:t>Työskentelyidea: Mikäli opiskelijoilla on digikirja, vastaukset voidaan tehdä myös sinne. </a:t>
            </a:r>
            <a:endParaRPr lang="fi-FI" sz="1000" b="0" i="0" dirty="0">
              <a:solidFill>
                <a:srgbClr val="000000"/>
              </a:solidFill>
              <a:effectLst/>
              <a:latin typeface="Segoe UI" panose="020B0502040204020203" pitchFamily="34" charset="0"/>
            </a:endParaRPr>
          </a:p>
          <a:p>
            <a:endParaRPr lang="fi-FI" sz="1000" dirty="0"/>
          </a:p>
        </p:txBody>
      </p:sp>
      <p:sp>
        <p:nvSpPr>
          <p:cNvPr id="4" name="Slide Number Placeholder 3"/>
          <p:cNvSpPr>
            <a:spLocks noGrp="1"/>
          </p:cNvSpPr>
          <p:nvPr>
            <p:ph type="sldNum" sz="quarter" idx="5"/>
          </p:nvPr>
        </p:nvSpPr>
        <p:spPr/>
        <p:txBody>
          <a:bodyPr/>
          <a:lstStyle/>
          <a:p>
            <a:fld id="{CDE1C036-2A2D-0441-9785-EDC1A0E4BB85}" type="slidenum">
              <a:rPr lang="fi-FI" smtClean="0"/>
              <a:t>15</a:t>
            </a:fld>
            <a:endParaRPr lang="fi-FI"/>
          </a:p>
        </p:txBody>
      </p:sp>
    </p:spTree>
    <p:extLst>
      <p:ext uri="{BB962C8B-B14F-4D97-AF65-F5344CB8AC3E}">
        <p14:creationId xmlns:p14="http://schemas.microsoft.com/office/powerpoint/2010/main" val="1780421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b="0" i="0" dirty="0">
                <a:solidFill>
                  <a:srgbClr val="000000"/>
                </a:solidFill>
                <a:effectLst/>
                <a:latin typeface="Calibri" panose="020F0502020204030204" pitchFamily="34" charset="0"/>
              </a:rPr>
              <a:t>Työskentelyidea: Soveltava tehtävä, joka pohjustaa myös yo-kokeisiin tutustumista ja valmistautumista. </a:t>
            </a:r>
            <a:endParaRPr lang="fi-FI" sz="1000" b="0" i="0" dirty="0">
              <a:solidFill>
                <a:srgbClr val="000000"/>
              </a:solidFill>
              <a:effectLst/>
              <a:latin typeface="Segoe UI" panose="020B0502040204020203" pitchFamily="34" charset="0"/>
            </a:endParaRPr>
          </a:p>
          <a:p>
            <a:endParaRPr lang="fi-FI" sz="1000" dirty="0"/>
          </a:p>
        </p:txBody>
      </p:sp>
      <p:sp>
        <p:nvSpPr>
          <p:cNvPr id="4" name="Slide Number Placeholder 3"/>
          <p:cNvSpPr>
            <a:spLocks noGrp="1"/>
          </p:cNvSpPr>
          <p:nvPr>
            <p:ph type="sldNum" sz="quarter" idx="5"/>
          </p:nvPr>
        </p:nvSpPr>
        <p:spPr/>
        <p:txBody>
          <a:bodyPr/>
          <a:lstStyle/>
          <a:p>
            <a:fld id="{CDE1C036-2A2D-0441-9785-EDC1A0E4BB85}" type="slidenum">
              <a:rPr lang="fi-FI" smtClean="0"/>
              <a:t>16</a:t>
            </a:fld>
            <a:endParaRPr lang="fi-FI"/>
          </a:p>
        </p:txBody>
      </p:sp>
    </p:spTree>
    <p:extLst>
      <p:ext uri="{BB962C8B-B14F-4D97-AF65-F5344CB8AC3E}">
        <p14:creationId xmlns:p14="http://schemas.microsoft.com/office/powerpoint/2010/main" val="2481746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000" b="0" i="0" dirty="0">
                <a:solidFill>
                  <a:srgbClr val="000000"/>
                </a:solidFill>
                <a:effectLst/>
                <a:latin typeface="Calibri" panose="020F0502020204030204" pitchFamily="34" charset="0"/>
              </a:rPr>
              <a:t>Työskentelyidea: Tässä oppitunnin aiheen tavoitteet toisella tavalla muotoiltuna. Tätä diaa voi käyttää oppitunnin loppukoontina, läksyn runkona tai muistiinpanotiivistelmänä.   </a:t>
            </a:r>
            <a:endParaRPr lang="fi-FI" sz="1000" dirty="0"/>
          </a:p>
        </p:txBody>
      </p:sp>
      <p:sp>
        <p:nvSpPr>
          <p:cNvPr id="4" name="Slide Number Placeholder 3"/>
          <p:cNvSpPr>
            <a:spLocks noGrp="1"/>
          </p:cNvSpPr>
          <p:nvPr>
            <p:ph type="sldNum" sz="quarter" idx="5"/>
          </p:nvPr>
        </p:nvSpPr>
        <p:spPr/>
        <p:txBody>
          <a:bodyPr/>
          <a:lstStyle/>
          <a:p>
            <a:fld id="{CDE1C036-2A2D-0441-9785-EDC1A0E4BB85}" type="slidenum">
              <a:rPr lang="fi-FI" smtClean="0"/>
              <a:t>17</a:t>
            </a:fld>
            <a:endParaRPr lang="fi-FI"/>
          </a:p>
        </p:txBody>
      </p:sp>
    </p:spTree>
    <p:extLst>
      <p:ext uri="{BB962C8B-B14F-4D97-AF65-F5344CB8AC3E}">
        <p14:creationId xmlns:p14="http://schemas.microsoft.com/office/powerpoint/2010/main" val="3505703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i-FI" sz="1200" b="0" dirty="0">
                <a:effectLst/>
                <a:latin typeface="Cambria" panose="02040503050406030204" pitchFamily="18" charset="0"/>
                <a:ea typeface="Calibri" panose="020F0502020204030204" pitchFamily="34" charset="0"/>
                <a:cs typeface="Times New Roman" panose="02020603050405020304" pitchFamily="18" charset="0"/>
              </a:rPr>
              <a:t>Aloitusideana kuvapohdinta </a:t>
            </a:r>
            <a:endParaRPr lang="fi-FI" sz="12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i-FI" sz="1200" dirty="0">
                <a:effectLst/>
                <a:latin typeface="Cambria" panose="02040503050406030204" pitchFamily="18" charset="0"/>
                <a:ea typeface="Calibri" panose="020F0502020204030204" pitchFamily="34" charset="0"/>
                <a:cs typeface="Times New Roman" panose="02020603050405020304" pitchFamily="18" charset="0"/>
              </a:rPr>
              <a:t>Tunnin aihepiiriin voi lähteä liikkeelle kuvatehtävän avulla. Kosmetiikkaa ja muita tuotteita mainostetaan usein ”tieteellisin faktoin”. Tutkimuksenlukutaito auttaa myös mainonnan kriittisessä lukemisessa. Keskustellaan siitä, mitä tuotteita opiskelijat ovat huomanneet myytävän tieteen avulla.</a:t>
            </a:r>
            <a:endParaRPr lang="fi-FI"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p:txBody>
      </p:sp>
      <p:sp>
        <p:nvSpPr>
          <p:cNvPr id="4" name="Slide Number Placeholder 3"/>
          <p:cNvSpPr>
            <a:spLocks noGrp="1"/>
          </p:cNvSpPr>
          <p:nvPr>
            <p:ph type="sldNum" sz="quarter" idx="5"/>
          </p:nvPr>
        </p:nvSpPr>
        <p:spPr/>
        <p:txBody>
          <a:bodyPr/>
          <a:lstStyle/>
          <a:p>
            <a:fld id="{CDE1C036-2A2D-0441-9785-EDC1A0E4BB85}" type="slidenum">
              <a:rPr lang="fi-FI" smtClean="0"/>
              <a:t>3</a:t>
            </a:fld>
            <a:endParaRPr lang="fi-FI"/>
          </a:p>
        </p:txBody>
      </p:sp>
    </p:spTree>
    <p:extLst>
      <p:ext uri="{BB962C8B-B14F-4D97-AF65-F5344CB8AC3E}">
        <p14:creationId xmlns:p14="http://schemas.microsoft.com/office/powerpoint/2010/main" val="3875983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dirty="0">
                <a:solidFill>
                  <a:srgbClr val="000000"/>
                </a:solidFill>
                <a:effectLst/>
                <a:latin typeface="Calibri" panose="020F0502020204030204" pitchFamily="34" charset="0"/>
              </a:rPr>
              <a:t>Työskentelyidea: Diaa voi käyttää opetuspuheen tukena. Kaavio aukeaa myös digikirjan kautta. </a:t>
            </a:r>
            <a:endParaRPr lang="fi-FI" dirty="0"/>
          </a:p>
          <a:p>
            <a:endParaRPr lang="fi-FI" dirty="0"/>
          </a:p>
        </p:txBody>
      </p:sp>
      <p:sp>
        <p:nvSpPr>
          <p:cNvPr id="4" name="Slide Number Placeholder 3"/>
          <p:cNvSpPr>
            <a:spLocks noGrp="1"/>
          </p:cNvSpPr>
          <p:nvPr>
            <p:ph type="sldNum" sz="quarter" idx="5"/>
          </p:nvPr>
        </p:nvSpPr>
        <p:spPr/>
        <p:txBody>
          <a:bodyPr/>
          <a:lstStyle/>
          <a:p>
            <a:fld id="{CDE1C036-2A2D-0441-9785-EDC1A0E4BB85}" type="slidenum">
              <a:rPr lang="fi-FI" smtClean="0"/>
              <a:t>4</a:t>
            </a:fld>
            <a:endParaRPr lang="fi-FI"/>
          </a:p>
        </p:txBody>
      </p:sp>
    </p:spTree>
    <p:extLst>
      <p:ext uri="{BB962C8B-B14F-4D97-AF65-F5344CB8AC3E}">
        <p14:creationId xmlns:p14="http://schemas.microsoft.com/office/powerpoint/2010/main" val="804874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dirty="0">
                <a:solidFill>
                  <a:srgbClr val="000000"/>
                </a:solidFill>
                <a:effectLst/>
                <a:latin typeface="Calibri" panose="020F0502020204030204" pitchFamily="34" charset="0"/>
              </a:rPr>
              <a:t>Työskentelyidea: Diaa voi käyttää opetuspuheen tukena. Samalla työstetään oppikirjan tekstiä, jolloin se tulee jo oppitunnin aikana kertaalleen tutuksi. </a:t>
            </a:r>
            <a:endParaRPr lang="fi-FI" dirty="0"/>
          </a:p>
        </p:txBody>
      </p:sp>
      <p:sp>
        <p:nvSpPr>
          <p:cNvPr id="4" name="Slide Number Placeholder 3"/>
          <p:cNvSpPr>
            <a:spLocks noGrp="1"/>
          </p:cNvSpPr>
          <p:nvPr>
            <p:ph type="sldNum" sz="quarter" idx="5"/>
          </p:nvPr>
        </p:nvSpPr>
        <p:spPr/>
        <p:txBody>
          <a:bodyPr/>
          <a:lstStyle/>
          <a:p>
            <a:fld id="{CDE1C036-2A2D-0441-9785-EDC1A0E4BB85}" type="slidenum">
              <a:rPr lang="fi-FI" smtClean="0"/>
              <a:t>5</a:t>
            </a:fld>
            <a:endParaRPr lang="fi-FI"/>
          </a:p>
        </p:txBody>
      </p:sp>
    </p:spTree>
    <p:extLst>
      <p:ext uri="{BB962C8B-B14F-4D97-AF65-F5344CB8AC3E}">
        <p14:creationId xmlns:p14="http://schemas.microsoft.com/office/powerpoint/2010/main" val="1651580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dirty="0">
                <a:solidFill>
                  <a:srgbClr val="000000"/>
                </a:solidFill>
                <a:effectLst/>
                <a:latin typeface="Calibri" panose="020F0502020204030204" pitchFamily="34" charset="0"/>
              </a:rPr>
              <a:t>Keskustelu oppikirjan kuvaan liittyen. Kuva aukeaa digikirjan kautta isona, kun kuvaa napauttaa. Vahvistaa terveysosaamisen itsetuntemusta. </a:t>
            </a:r>
            <a:endParaRPr lang="fi-FI" dirty="0"/>
          </a:p>
        </p:txBody>
      </p:sp>
      <p:sp>
        <p:nvSpPr>
          <p:cNvPr id="4" name="Slide Number Placeholder 3"/>
          <p:cNvSpPr>
            <a:spLocks noGrp="1"/>
          </p:cNvSpPr>
          <p:nvPr>
            <p:ph type="sldNum" sz="quarter" idx="5"/>
          </p:nvPr>
        </p:nvSpPr>
        <p:spPr/>
        <p:txBody>
          <a:bodyPr/>
          <a:lstStyle/>
          <a:p>
            <a:fld id="{CDE1C036-2A2D-0441-9785-EDC1A0E4BB85}" type="slidenum">
              <a:rPr lang="fi-FI" smtClean="0"/>
              <a:t>7</a:t>
            </a:fld>
            <a:endParaRPr lang="fi-FI"/>
          </a:p>
        </p:txBody>
      </p:sp>
    </p:spTree>
    <p:extLst>
      <p:ext uri="{BB962C8B-B14F-4D97-AF65-F5344CB8AC3E}">
        <p14:creationId xmlns:p14="http://schemas.microsoft.com/office/powerpoint/2010/main" val="4030470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dirty="0">
                <a:solidFill>
                  <a:srgbClr val="000000"/>
                </a:solidFill>
                <a:effectLst/>
                <a:latin typeface="Calibri" panose="020F0502020204030204" pitchFamily="34" charset="0"/>
              </a:rPr>
              <a:t>Työskentelyidea: Diaa voi käyttää opetuspuheen tukena. Samalla työstetään oppikirjan tekstiä, jolloin se tulee jo oppitunnin aikana kertaalleen tutuksi. </a:t>
            </a:r>
            <a:endParaRPr lang="fi-FI" dirty="0"/>
          </a:p>
          <a:p>
            <a:endParaRPr lang="fi-FI" dirty="0"/>
          </a:p>
        </p:txBody>
      </p:sp>
      <p:sp>
        <p:nvSpPr>
          <p:cNvPr id="4" name="Slide Number Placeholder 3"/>
          <p:cNvSpPr>
            <a:spLocks noGrp="1"/>
          </p:cNvSpPr>
          <p:nvPr>
            <p:ph type="sldNum" sz="quarter" idx="5"/>
          </p:nvPr>
        </p:nvSpPr>
        <p:spPr/>
        <p:txBody>
          <a:bodyPr/>
          <a:lstStyle/>
          <a:p>
            <a:fld id="{CDE1C036-2A2D-0441-9785-EDC1A0E4BB85}" type="slidenum">
              <a:rPr lang="fi-FI" smtClean="0"/>
              <a:t>8</a:t>
            </a:fld>
            <a:endParaRPr lang="fi-FI"/>
          </a:p>
        </p:txBody>
      </p:sp>
    </p:spTree>
    <p:extLst>
      <p:ext uri="{BB962C8B-B14F-4D97-AF65-F5344CB8AC3E}">
        <p14:creationId xmlns:p14="http://schemas.microsoft.com/office/powerpoint/2010/main" val="1201188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dirty="0">
                <a:solidFill>
                  <a:srgbClr val="000000"/>
                </a:solidFill>
                <a:effectLst/>
                <a:latin typeface="Calibri" panose="020F0502020204030204" pitchFamily="34" charset="0"/>
              </a:rPr>
              <a:t>Työskentelyidea: Diaa voi käyttää opetuspuheen tukena. </a:t>
            </a:r>
            <a:endParaRPr lang="fi-FI" dirty="0"/>
          </a:p>
        </p:txBody>
      </p:sp>
      <p:sp>
        <p:nvSpPr>
          <p:cNvPr id="4" name="Slide Number Placeholder 3"/>
          <p:cNvSpPr>
            <a:spLocks noGrp="1"/>
          </p:cNvSpPr>
          <p:nvPr>
            <p:ph type="sldNum" sz="quarter" idx="5"/>
          </p:nvPr>
        </p:nvSpPr>
        <p:spPr/>
        <p:txBody>
          <a:bodyPr/>
          <a:lstStyle/>
          <a:p>
            <a:fld id="{CDE1C036-2A2D-0441-9785-EDC1A0E4BB85}" type="slidenum">
              <a:rPr lang="fi-FI" smtClean="0"/>
              <a:t>9</a:t>
            </a:fld>
            <a:endParaRPr lang="fi-FI"/>
          </a:p>
        </p:txBody>
      </p:sp>
    </p:spTree>
    <p:extLst>
      <p:ext uri="{BB962C8B-B14F-4D97-AF65-F5344CB8AC3E}">
        <p14:creationId xmlns:p14="http://schemas.microsoft.com/office/powerpoint/2010/main" val="3644260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sz="1200" b="0" i="0" dirty="0">
                <a:solidFill>
                  <a:srgbClr val="000000"/>
                </a:solidFill>
                <a:effectLst/>
                <a:latin typeface="Calibri" panose="020F0502020204030204" pitchFamily="34" charset="0"/>
              </a:rPr>
              <a:t>Työskentelyidea: Työstetään oppikirjan tekstiä, jolloin se tulee jo oppitunnin aikana kertaalleen tutuksi. </a:t>
            </a:r>
            <a:endParaRPr lang="fi-FI" dirty="0"/>
          </a:p>
        </p:txBody>
      </p:sp>
      <p:sp>
        <p:nvSpPr>
          <p:cNvPr id="4" name="Slide Number Placeholder 3"/>
          <p:cNvSpPr>
            <a:spLocks noGrp="1"/>
          </p:cNvSpPr>
          <p:nvPr>
            <p:ph type="sldNum" sz="quarter" idx="5"/>
          </p:nvPr>
        </p:nvSpPr>
        <p:spPr/>
        <p:txBody>
          <a:bodyPr/>
          <a:lstStyle/>
          <a:p>
            <a:fld id="{CDE1C036-2A2D-0441-9785-EDC1A0E4BB85}" type="slidenum">
              <a:rPr lang="fi-FI" smtClean="0"/>
              <a:t>10</a:t>
            </a:fld>
            <a:endParaRPr lang="fi-FI"/>
          </a:p>
        </p:txBody>
      </p:sp>
    </p:spTree>
    <p:extLst>
      <p:ext uri="{BB962C8B-B14F-4D97-AF65-F5344CB8AC3E}">
        <p14:creationId xmlns:p14="http://schemas.microsoft.com/office/powerpoint/2010/main" val="2261286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dirty="0">
                <a:solidFill>
                  <a:srgbClr val="000000"/>
                </a:solidFill>
                <a:effectLst/>
                <a:latin typeface="Calibri" panose="020F0502020204030204" pitchFamily="34" charset="0"/>
              </a:rPr>
              <a:t>Työskentelyidea: Diaa voi käyttää opetuspuheen tukena. Samalla työstetään oppikirjan tekstiä, jolloin se tulee jo oppitunnin aikana kertaalleen tutuksi. </a:t>
            </a:r>
            <a:endParaRPr lang="fi-FI" dirty="0"/>
          </a:p>
          <a:p>
            <a:endParaRPr lang="fi-FI" dirty="0"/>
          </a:p>
        </p:txBody>
      </p:sp>
      <p:sp>
        <p:nvSpPr>
          <p:cNvPr id="4" name="Slide Number Placeholder 3"/>
          <p:cNvSpPr>
            <a:spLocks noGrp="1"/>
          </p:cNvSpPr>
          <p:nvPr>
            <p:ph type="sldNum" sz="quarter" idx="5"/>
          </p:nvPr>
        </p:nvSpPr>
        <p:spPr/>
        <p:txBody>
          <a:bodyPr/>
          <a:lstStyle/>
          <a:p>
            <a:fld id="{CDE1C036-2A2D-0441-9785-EDC1A0E4BB85}" type="slidenum">
              <a:rPr lang="fi-FI" smtClean="0"/>
              <a:t>11</a:t>
            </a:fld>
            <a:endParaRPr lang="fi-FI"/>
          </a:p>
        </p:txBody>
      </p:sp>
    </p:spTree>
    <p:extLst>
      <p:ext uri="{BB962C8B-B14F-4D97-AF65-F5344CB8AC3E}">
        <p14:creationId xmlns:p14="http://schemas.microsoft.com/office/powerpoint/2010/main" val="40530008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F37D7D"/>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425362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FD2E36-BBF9-4904-98F1-C77B4F84612E}"/>
              </a:ext>
            </a:extLst>
          </p:cNvPr>
          <p:cNvSpPr>
            <a:spLocks noGrp="1"/>
          </p:cNvSpPr>
          <p:nvPr>
            <p:ph type="title"/>
          </p:nvPr>
        </p:nvSpPr>
        <p:spPr>
          <a:xfrm>
            <a:off x="839788" y="365125"/>
            <a:ext cx="10515600" cy="1325563"/>
          </a:xfrm>
          <a:prstGeom prst="rect">
            <a:avLst/>
          </a:prstGeom>
        </p:spPr>
        <p:txBody>
          <a:bodyPr/>
          <a:lstStyle/>
          <a:p>
            <a:r>
              <a:rPr lang="fi-FI"/>
              <a:t>Muokkaa ots. perustyyl. napsautt.</a:t>
            </a:r>
          </a:p>
        </p:txBody>
      </p:sp>
      <p:sp>
        <p:nvSpPr>
          <p:cNvPr id="3" name="Tekstin paikkamerkki 2">
            <a:extLst>
              <a:ext uri="{FF2B5EF4-FFF2-40B4-BE49-F238E27FC236}">
                <a16:creationId xmlns:a16="http://schemas.microsoft.com/office/drawing/2014/main" id="{56EA30FE-BE06-4509-949A-EA585778D93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28302042-C949-49D4-8A7A-785498DDF968}"/>
              </a:ext>
            </a:extLst>
          </p:cNvPr>
          <p:cNvSpPr>
            <a:spLocks noGrp="1"/>
          </p:cNvSpPr>
          <p:nvPr>
            <p:ph sz="half" idx="2"/>
          </p:nvPr>
        </p:nvSpPr>
        <p:spPr>
          <a:xfrm>
            <a:off x="839788" y="2505075"/>
            <a:ext cx="5157787"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854EB793-69B5-49E5-8227-ECFA957577A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3A245563-3544-49A0-B157-A8939DBC1697}"/>
              </a:ext>
            </a:extLst>
          </p:cNvPr>
          <p:cNvSpPr>
            <a:spLocks noGrp="1"/>
          </p:cNvSpPr>
          <p:nvPr>
            <p:ph sz="quarter" idx="4"/>
          </p:nvPr>
        </p:nvSpPr>
        <p:spPr>
          <a:xfrm>
            <a:off x="6172200" y="2505075"/>
            <a:ext cx="5183188" cy="3684588"/>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CA4324F7-43F2-40E5-B3AA-D96F98715A2B}"/>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8" name="Alatunnisteen paikkamerkki 7">
            <a:extLst>
              <a:ext uri="{FF2B5EF4-FFF2-40B4-BE49-F238E27FC236}">
                <a16:creationId xmlns:a16="http://schemas.microsoft.com/office/drawing/2014/main" id="{CDEA8882-87E5-4C0D-9F1F-9839DB0731F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BA62994A-A842-4CBA-823F-945C4A69DE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152764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4661D2-7224-4F9A-B736-6C3E2C8B49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B95CB3B1-6F1A-48B6-8031-739C030E3FE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906EC43-8DA3-4D2C-B1A1-900BC852DD8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C7707861-BAA0-431C-A90F-41F924CEAACD}"/>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6" name="Alatunnisteen paikkamerkki 5">
            <a:extLst>
              <a:ext uri="{FF2B5EF4-FFF2-40B4-BE49-F238E27FC236}">
                <a16:creationId xmlns:a16="http://schemas.microsoft.com/office/drawing/2014/main" id="{0C840B81-A229-4825-8358-6C7DC58406F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7BE06604-6EFC-4C20-8100-D09E7271D61E}"/>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479799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E5BD885-34A5-4BAF-9488-481A66963C8E}"/>
              </a:ext>
            </a:extLst>
          </p:cNvPr>
          <p:cNvSpPr>
            <a:spLocks noGrp="1"/>
          </p:cNvSpPr>
          <p:nvPr>
            <p:ph type="title"/>
          </p:nvPr>
        </p:nvSpPr>
        <p:spPr>
          <a:xfrm>
            <a:off x="838200" y="365125"/>
            <a:ext cx="10515600" cy="1325563"/>
          </a:xfrm>
          <a:prstGeom prst="rect">
            <a:avLst/>
          </a:prstGeom>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A8FCCCDA-8770-48F2-B414-6293146A6E9A}"/>
              </a:ext>
            </a:extLst>
          </p:cNvPr>
          <p:cNvSpPr>
            <a:spLocks noGrp="1"/>
          </p:cNvSpPr>
          <p:nvPr>
            <p:ph type="body" orient="vert" idx="1"/>
          </p:nvPr>
        </p:nvSpPr>
        <p:spPr>
          <a:xfrm>
            <a:off x="838200" y="1825625"/>
            <a:ext cx="10515600" cy="43513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20088B1-616C-438D-ABA1-E1A27A60DD00}"/>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5" name="Alatunnisteen paikkamerkki 4">
            <a:extLst>
              <a:ext uri="{FF2B5EF4-FFF2-40B4-BE49-F238E27FC236}">
                <a16:creationId xmlns:a16="http://schemas.microsoft.com/office/drawing/2014/main" id="{70A4C2E6-9B47-4747-BE74-A719F2B54F0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3647CD2-7414-476C-88FC-3101EBA03AC1}"/>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439647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8CF46460-F1E1-483B-ADAE-69E7D38074A1}"/>
              </a:ext>
            </a:extLst>
          </p:cNvPr>
          <p:cNvSpPr>
            <a:spLocks noGrp="1"/>
          </p:cNvSpPr>
          <p:nvPr>
            <p:ph type="title" orient="vert"/>
          </p:nvPr>
        </p:nvSpPr>
        <p:spPr>
          <a:xfrm>
            <a:off x="8724900" y="365125"/>
            <a:ext cx="2628900" cy="5811838"/>
          </a:xfrm>
          <a:prstGeom prst="rect">
            <a:avLst/>
          </a:prstGeo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5E51AFD-8413-4AF9-9B04-2675FA90451E}"/>
              </a:ext>
            </a:extLst>
          </p:cNvPr>
          <p:cNvSpPr>
            <a:spLocks noGrp="1"/>
          </p:cNvSpPr>
          <p:nvPr>
            <p:ph type="body" orient="vert" idx="1"/>
          </p:nvPr>
        </p:nvSpPr>
        <p:spPr>
          <a:xfrm>
            <a:off x="838200" y="365125"/>
            <a:ext cx="7734300" cy="5811838"/>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3F7BE06B-364D-44D8-9C25-304112413148}"/>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5" name="Alatunnisteen paikkamerkki 4">
            <a:extLst>
              <a:ext uri="{FF2B5EF4-FFF2-40B4-BE49-F238E27FC236}">
                <a16:creationId xmlns:a16="http://schemas.microsoft.com/office/drawing/2014/main" id="{4FDED13F-0612-4830-92E0-8263B3DEB3F6}"/>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2620DAD-B353-46F3-8289-ADEA010430B7}"/>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3964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AF7B15-CC6F-4818-BDEA-09B6BAD60E20}"/>
              </a:ext>
            </a:extLst>
          </p:cNvPr>
          <p:cNvSpPr>
            <a:spLocks noGrp="1"/>
          </p:cNvSpPr>
          <p:nvPr>
            <p:ph type="ctrTitle" hasCustomPrompt="1"/>
          </p:nvPr>
        </p:nvSpPr>
        <p:spPr>
          <a:xfrm>
            <a:off x="2209800" y="2408064"/>
            <a:ext cx="7281950" cy="1388227"/>
          </a:xfrm>
          <a:prstGeom prst="rect">
            <a:avLst/>
          </a:prstGeom>
        </p:spPr>
        <p:txBody>
          <a:bodyPr anchor="b"/>
          <a:lstStyle>
            <a:lvl1pPr algn="ctr">
              <a:defRPr sz="3600" b="1">
                <a:solidFill>
                  <a:srgbClr val="F37D7D"/>
                </a:solidFill>
              </a:defRPr>
            </a:lvl1pPr>
          </a:lstStyle>
          <a:p>
            <a:r>
              <a:rPr lang="fi-FI" dirty="0"/>
              <a:t>9. Painonhallinta on osa kokonaisterveyttä</a:t>
            </a:r>
          </a:p>
        </p:txBody>
      </p:sp>
      <p:sp>
        <p:nvSpPr>
          <p:cNvPr id="3" name="Alaotsikko 2">
            <a:extLst>
              <a:ext uri="{FF2B5EF4-FFF2-40B4-BE49-F238E27FC236}">
                <a16:creationId xmlns:a16="http://schemas.microsoft.com/office/drawing/2014/main" id="{C1BD9A12-2AF8-4BEF-B06A-5540FA5874B8}"/>
              </a:ext>
            </a:extLst>
          </p:cNvPr>
          <p:cNvSpPr>
            <a:spLocks noGrp="1"/>
          </p:cNvSpPr>
          <p:nvPr>
            <p:ph type="subTitle" idx="1" hasCustomPrompt="1"/>
          </p:nvPr>
        </p:nvSpPr>
        <p:spPr>
          <a:xfrm>
            <a:off x="4865716" y="4624506"/>
            <a:ext cx="1970117" cy="504449"/>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s. xx–xx </a:t>
            </a:r>
          </a:p>
        </p:txBody>
      </p:sp>
      <p:sp>
        <p:nvSpPr>
          <p:cNvPr id="4" name="Päivämäärän paikkamerkki 3">
            <a:extLst>
              <a:ext uri="{FF2B5EF4-FFF2-40B4-BE49-F238E27FC236}">
                <a16:creationId xmlns:a16="http://schemas.microsoft.com/office/drawing/2014/main" id="{EF3EB81D-F14F-4B75-85A9-0F4B27303258}"/>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5" name="Alatunnisteen paikkamerkki 4">
            <a:extLst>
              <a:ext uri="{FF2B5EF4-FFF2-40B4-BE49-F238E27FC236}">
                <a16:creationId xmlns:a16="http://schemas.microsoft.com/office/drawing/2014/main" id="{8D3323A6-7D91-481D-BEF8-0DA7A427434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BDDEC8CA-FA6F-4C48-AB70-B15789C8B962}"/>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7" name="Kuva 6">
            <a:extLst>
              <a:ext uri="{FF2B5EF4-FFF2-40B4-BE49-F238E27FC236}">
                <a16:creationId xmlns:a16="http://schemas.microsoft.com/office/drawing/2014/main" id="{B7A54338-2B0B-4DD6-BBC6-3D712C62E7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2783389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5" name="Kuva 4">
            <a:extLst>
              <a:ext uri="{FF2B5EF4-FFF2-40B4-BE49-F238E27FC236}">
                <a16:creationId xmlns:a16="http://schemas.microsoft.com/office/drawing/2014/main" id="{637E8CB8-3982-4A8B-B232-06DC79A09C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1254"/>
            <a:ext cx="12190476" cy="952381"/>
          </a:xfrm>
          <a:prstGeom prst="rect">
            <a:avLst/>
          </a:prstGeom>
        </p:spPr>
      </p:pic>
    </p:spTree>
    <p:extLst>
      <p:ext uri="{BB962C8B-B14F-4D97-AF65-F5344CB8AC3E}">
        <p14:creationId xmlns:p14="http://schemas.microsoft.com/office/powerpoint/2010/main" val="1259864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8A35A6A-FE81-4DAE-B6E3-8DC038FD0621}"/>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3" name="Alatunnisteen paikkamerkki 2">
            <a:extLst>
              <a:ext uri="{FF2B5EF4-FFF2-40B4-BE49-F238E27FC236}">
                <a16:creationId xmlns:a16="http://schemas.microsoft.com/office/drawing/2014/main" id="{B12D473B-A9B8-4172-80ED-3D28061A354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75E74F76-861F-4CE7-A4B8-766547C20435}"/>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1550162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spTree>
    <p:extLst>
      <p:ext uri="{BB962C8B-B14F-4D97-AF65-F5344CB8AC3E}">
        <p14:creationId xmlns:p14="http://schemas.microsoft.com/office/powerpoint/2010/main" val="320209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39FB83-A6EF-4067-A915-F2D9CC5F30FE}"/>
              </a:ext>
            </a:extLst>
          </p:cNvPr>
          <p:cNvSpPr>
            <a:spLocks noGrp="1"/>
          </p:cNvSpPr>
          <p:nvPr>
            <p:ph type="title"/>
          </p:nvPr>
        </p:nvSpPr>
        <p:spPr>
          <a:xfrm>
            <a:off x="838200" y="590204"/>
            <a:ext cx="8297487" cy="748146"/>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Päivämäärän paikkamerkki 2">
            <a:extLst>
              <a:ext uri="{FF2B5EF4-FFF2-40B4-BE49-F238E27FC236}">
                <a16:creationId xmlns:a16="http://schemas.microsoft.com/office/drawing/2014/main" id="{C8DAB12D-A851-48BC-B768-7E2AD1C41FFA}"/>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4" name="Alatunnisteen paikkamerkki 3">
            <a:extLst>
              <a:ext uri="{FF2B5EF4-FFF2-40B4-BE49-F238E27FC236}">
                <a16:creationId xmlns:a16="http://schemas.microsoft.com/office/drawing/2014/main" id="{AB8E6FBE-9391-43FB-BC33-14F53349A31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EB088C-9649-40C9-9C0E-258DBF8EDC33}"/>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6" name="Kuva 5">
            <a:extLst>
              <a:ext uri="{FF2B5EF4-FFF2-40B4-BE49-F238E27FC236}">
                <a16:creationId xmlns:a16="http://schemas.microsoft.com/office/drawing/2014/main" id="{09AC2636-DB6D-47DA-ABC0-06D566320A9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296315"/>
            <a:ext cx="12190476" cy="952381"/>
          </a:xfrm>
          <a:prstGeom prst="rect">
            <a:avLst/>
          </a:prstGeom>
        </p:spPr>
      </p:pic>
    </p:spTree>
    <p:extLst>
      <p:ext uri="{BB962C8B-B14F-4D97-AF65-F5344CB8AC3E}">
        <p14:creationId xmlns:p14="http://schemas.microsoft.com/office/powerpoint/2010/main" val="66138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1DDCD-AC04-4793-BBF4-71867EA13527}"/>
              </a:ext>
            </a:extLst>
          </p:cNvPr>
          <p:cNvSpPr>
            <a:spLocks noGrp="1"/>
          </p:cNvSpPr>
          <p:nvPr>
            <p:ph type="title"/>
          </p:nvPr>
        </p:nvSpPr>
        <p:spPr>
          <a:xfrm>
            <a:off x="838200" y="681037"/>
            <a:ext cx="8006542" cy="648394"/>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23BCCD30-1922-4578-AE6D-5B4F05A33C66}"/>
              </a:ext>
            </a:extLst>
          </p:cNvPr>
          <p:cNvSpPr>
            <a:spLocks noGrp="1"/>
          </p:cNvSpPr>
          <p:nvPr>
            <p:ph idx="1"/>
          </p:nvPr>
        </p:nvSpPr>
        <p:spPr>
          <a:xfrm>
            <a:off x="838200" y="1825625"/>
            <a:ext cx="105156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5D63FED2-242D-4FBE-B1E9-14956FB54360}"/>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5" name="Alatunnisteen paikkamerkki 4">
            <a:extLst>
              <a:ext uri="{FF2B5EF4-FFF2-40B4-BE49-F238E27FC236}">
                <a16:creationId xmlns:a16="http://schemas.microsoft.com/office/drawing/2014/main" id="{CA56EC18-1D6C-461F-B3E9-EE69AA41AECA}"/>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63720B1-DD22-42DB-AE31-C462A1063AF5}"/>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7" name="Kuva 6">
            <a:extLst>
              <a:ext uri="{FF2B5EF4-FFF2-40B4-BE49-F238E27FC236}">
                <a16:creationId xmlns:a16="http://schemas.microsoft.com/office/drawing/2014/main" id="{DD3CB4E0-D0C5-405A-93AC-DCBC7F5784B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602101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EF23294-35CE-48A1-88F0-38A58D8EDE61}"/>
              </a:ext>
            </a:extLst>
          </p:cNvPr>
          <p:cNvSpPr>
            <a:spLocks noGrp="1"/>
          </p:cNvSpPr>
          <p:nvPr>
            <p:ph type="title"/>
          </p:nvPr>
        </p:nvSpPr>
        <p:spPr>
          <a:xfrm>
            <a:off x="838200" y="614506"/>
            <a:ext cx="8530244" cy="707217"/>
          </a:xfrm>
          <a:prstGeom prst="rect">
            <a:avLst/>
          </a:prstGeom>
        </p:spPr>
        <p:txBody>
          <a:bodyPr/>
          <a:lstStyle>
            <a:lvl1pPr>
              <a:defRPr sz="3600" b="1">
                <a:solidFill>
                  <a:srgbClr val="F37D7D"/>
                </a:solidFill>
                <a:latin typeface="Cambria" panose="02040503050406030204" pitchFamily="18" charset="0"/>
                <a:ea typeface="Cambria" panose="02040503050406030204" pitchFamily="18"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0779A6EB-3477-4ED6-A634-DE36267E1554}"/>
              </a:ext>
            </a:extLst>
          </p:cNvPr>
          <p:cNvSpPr>
            <a:spLocks noGrp="1"/>
          </p:cNvSpPr>
          <p:nvPr>
            <p:ph sz="half" idx="1"/>
          </p:nvPr>
        </p:nvSpPr>
        <p:spPr>
          <a:xfrm>
            <a:off x="838200" y="1825625"/>
            <a:ext cx="41148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a:extLst>
              <a:ext uri="{FF2B5EF4-FFF2-40B4-BE49-F238E27FC236}">
                <a16:creationId xmlns:a16="http://schemas.microsoft.com/office/drawing/2014/main" id="{9701211A-EC42-4309-A115-E20D1F5D3937}"/>
              </a:ext>
            </a:extLst>
          </p:cNvPr>
          <p:cNvSpPr>
            <a:spLocks noGrp="1"/>
          </p:cNvSpPr>
          <p:nvPr>
            <p:ph sz="half" idx="2"/>
          </p:nvPr>
        </p:nvSpPr>
        <p:spPr>
          <a:xfrm>
            <a:off x="5253644" y="1822450"/>
            <a:ext cx="4114800" cy="4351338"/>
          </a:xfrm>
          <a:prstGeom prst="rect">
            <a:avLst/>
          </a:prstGeom>
        </p:spPr>
        <p:txBody>
          <a:bodyPr/>
          <a:lstStyle>
            <a:lvl1pPr>
              <a:buClr>
                <a:srgbClr val="F37D7D"/>
              </a:buClr>
              <a:defRPr sz="2400">
                <a:latin typeface="Cambria" panose="02040503050406030204" pitchFamily="18" charset="0"/>
                <a:ea typeface="Cambria" panose="02040503050406030204" pitchFamily="18" charset="0"/>
              </a:defRPr>
            </a:lvl1pPr>
            <a:lvl2pPr>
              <a:buClr>
                <a:srgbClr val="F37D7D"/>
              </a:buClr>
              <a:defRPr sz="2000">
                <a:latin typeface="Cambria" panose="02040503050406030204" pitchFamily="18" charset="0"/>
                <a:ea typeface="Cambria" panose="02040503050406030204" pitchFamily="18" charset="0"/>
              </a:defRPr>
            </a:lvl2pPr>
            <a:lvl3pPr>
              <a:buClr>
                <a:srgbClr val="F37D7D"/>
              </a:buClr>
              <a:defRPr sz="1800">
                <a:latin typeface="Cambria" panose="02040503050406030204" pitchFamily="18" charset="0"/>
                <a:ea typeface="Cambria" panose="02040503050406030204" pitchFamily="18" charset="0"/>
              </a:defRPr>
            </a:lvl3pPr>
            <a:lvl4pPr>
              <a:buClr>
                <a:srgbClr val="F37D7D"/>
              </a:buClr>
              <a:defRPr sz="1600">
                <a:latin typeface="Cambria" panose="02040503050406030204" pitchFamily="18" charset="0"/>
                <a:ea typeface="Cambria" panose="02040503050406030204" pitchFamily="18" charset="0"/>
              </a:defRPr>
            </a:lvl4pPr>
            <a:lvl5pPr>
              <a:buClr>
                <a:srgbClr val="F37D7D"/>
              </a:buClr>
              <a:defRPr sz="1600">
                <a:latin typeface="Cambria" panose="02040503050406030204" pitchFamily="18" charset="0"/>
                <a:ea typeface="Cambria" panose="02040503050406030204" pitchFamily="18" charset="0"/>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4">
            <a:extLst>
              <a:ext uri="{FF2B5EF4-FFF2-40B4-BE49-F238E27FC236}">
                <a16:creationId xmlns:a16="http://schemas.microsoft.com/office/drawing/2014/main" id="{095839E9-D083-4236-9BDE-D6B72C5EA04B}"/>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6" name="Alatunnisteen paikkamerkki 5">
            <a:extLst>
              <a:ext uri="{FF2B5EF4-FFF2-40B4-BE49-F238E27FC236}">
                <a16:creationId xmlns:a16="http://schemas.microsoft.com/office/drawing/2014/main" id="{70456637-770C-4C99-B82F-C1398D46E1D7}"/>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B287A58-A86A-493A-ACE8-7F12E63123D1}"/>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8" name="Kuva 7">
            <a:extLst>
              <a:ext uri="{FF2B5EF4-FFF2-40B4-BE49-F238E27FC236}">
                <a16:creationId xmlns:a16="http://schemas.microsoft.com/office/drawing/2014/main" id="{4A18D34D-A3B5-4A18-952D-CE4E16D3F3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329567"/>
            <a:ext cx="12190476" cy="952381"/>
          </a:xfrm>
          <a:prstGeom prst="rect">
            <a:avLst/>
          </a:prstGeom>
        </p:spPr>
      </p:pic>
    </p:spTree>
    <p:extLst>
      <p:ext uri="{BB962C8B-B14F-4D97-AF65-F5344CB8AC3E}">
        <p14:creationId xmlns:p14="http://schemas.microsoft.com/office/powerpoint/2010/main" val="435453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F2C8CD-24F2-41D7-9240-6752546EE6CE}"/>
              </a:ext>
            </a:extLst>
          </p:cNvPr>
          <p:cNvSpPr>
            <a:spLocks noGrp="1"/>
          </p:cNvSpPr>
          <p:nvPr>
            <p:ph type="title"/>
          </p:nvPr>
        </p:nvSpPr>
        <p:spPr>
          <a:xfrm>
            <a:off x="839788" y="457200"/>
            <a:ext cx="3932237" cy="989215"/>
          </a:xfrm>
          <a:prstGeom prst="rect">
            <a:avLst/>
          </a:prstGeom>
        </p:spPr>
        <p:txBody>
          <a:bodyPr anchor="b"/>
          <a:lstStyle>
            <a:lvl1pPr>
              <a:defRPr sz="2800" b="1">
                <a:solidFill>
                  <a:srgbClr val="F37D7D"/>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Kuvan paikkamerkki 2">
            <a:extLst>
              <a:ext uri="{FF2B5EF4-FFF2-40B4-BE49-F238E27FC236}">
                <a16:creationId xmlns:a16="http://schemas.microsoft.com/office/drawing/2014/main" id="{B164A279-E548-48E7-9CD9-97733A91C550}"/>
              </a:ext>
            </a:extLst>
          </p:cNvPr>
          <p:cNvSpPr>
            <a:spLocks noGrp="1"/>
          </p:cNvSpPr>
          <p:nvPr>
            <p:ph type="pic" idx="1"/>
          </p:nvPr>
        </p:nvSpPr>
        <p:spPr>
          <a:xfrm>
            <a:off x="5183188" y="1712422"/>
            <a:ext cx="6172200" cy="414862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E5EF0974-CE96-4EDA-B09F-55E616CE10C9}"/>
              </a:ext>
            </a:extLst>
          </p:cNvPr>
          <p:cNvSpPr>
            <a:spLocks noGrp="1"/>
          </p:cNvSpPr>
          <p:nvPr>
            <p:ph type="body" sz="half" idx="2" hasCustomPrompt="1"/>
          </p:nvPr>
        </p:nvSpPr>
        <p:spPr>
          <a:xfrm>
            <a:off x="839788" y="1712422"/>
            <a:ext cx="3932237" cy="4156566"/>
          </a:xfrm>
          <a:prstGeom prst="rect">
            <a:avLst/>
          </a:prstGeom>
        </p:spPr>
        <p:txBody>
          <a:bodyPr/>
          <a:lstStyle>
            <a:lvl1pPr marL="0" indent="0">
              <a:buClr>
                <a:srgbClr val="F37D7D"/>
              </a:buClr>
              <a:buFont typeface="Arial" panose="020B0604020202020204" pitchFamily="34" charset="0"/>
              <a:buChar char="•"/>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 Muokkaa tekstin perustyylejä napsauttamalla</a:t>
            </a:r>
          </a:p>
        </p:txBody>
      </p:sp>
      <p:sp>
        <p:nvSpPr>
          <p:cNvPr id="5" name="Päivämäärän paikkamerkki 4">
            <a:extLst>
              <a:ext uri="{FF2B5EF4-FFF2-40B4-BE49-F238E27FC236}">
                <a16:creationId xmlns:a16="http://schemas.microsoft.com/office/drawing/2014/main" id="{FFA1213A-E730-40E5-A4FE-320D23973789}"/>
              </a:ext>
            </a:extLst>
          </p:cNvPr>
          <p:cNvSpPr>
            <a:spLocks noGrp="1"/>
          </p:cNvSpPr>
          <p:nvPr>
            <p:ph type="dt" sz="half" idx="10"/>
          </p:nvPr>
        </p:nvSpPr>
        <p:spPr/>
        <p:txBody>
          <a:bodyPr/>
          <a:lstStyle/>
          <a:p>
            <a:fld id="{4364331F-21CE-4DED-BEFB-2B09E2366F59}" type="datetimeFigureOut">
              <a:rPr lang="fi-FI" smtClean="0"/>
              <a:t>23.10.2021</a:t>
            </a:fld>
            <a:endParaRPr lang="fi-FI"/>
          </a:p>
        </p:txBody>
      </p:sp>
      <p:sp>
        <p:nvSpPr>
          <p:cNvPr id="6" name="Alatunnisteen paikkamerkki 5">
            <a:extLst>
              <a:ext uri="{FF2B5EF4-FFF2-40B4-BE49-F238E27FC236}">
                <a16:creationId xmlns:a16="http://schemas.microsoft.com/office/drawing/2014/main" id="{570BA50D-0409-4907-83D3-527079E0342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D5B8E45A-2E55-4D53-A669-37B0BC2AE8DC}"/>
              </a:ext>
            </a:extLst>
          </p:cNvPr>
          <p:cNvSpPr>
            <a:spLocks noGrp="1"/>
          </p:cNvSpPr>
          <p:nvPr>
            <p:ph type="sldNum" sz="quarter" idx="12"/>
          </p:nvPr>
        </p:nvSpPr>
        <p:spPr/>
        <p:txBody>
          <a:bodyPr/>
          <a:lstStyle/>
          <a:p>
            <a:fld id="{F99B51B2-0609-401D-B546-AAB1E0AB521B}" type="slidenum">
              <a:rPr lang="fi-FI" smtClean="0"/>
              <a:t>‹#›</a:t>
            </a:fld>
            <a:endParaRPr lang="fi-FI"/>
          </a:p>
        </p:txBody>
      </p:sp>
      <p:pic>
        <p:nvPicPr>
          <p:cNvPr id="8" name="Kuva 7">
            <a:extLst>
              <a:ext uri="{FF2B5EF4-FFF2-40B4-BE49-F238E27FC236}">
                <a16:creationId xmlns:a16="http://schemas.microsoft.com/office/drawing/2014/main" id="{91B868B3-683A-484A-9237-1F759270198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24" y="6296315"/>
            <a:ext cx="12190476" cy="952381"/>
          </a:xfrm>
          <a:prstGeom prst="rect">
            <a:avLst/>
          </a:prstGeom>
        </p:spPr>
      </p:pic>
    </p:spTree>
    <p:extLst>
      <p:ext uri="{BB962C8B-B14F-4D97-AF65-F5344CB8AC3E}">
        <p14:creationId xmlns:p14="http://schemas.microsoft.com/office/powerpoint/2010/main" val="272801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76EA86A2-B0D6-434B-B28F-88F4176A31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4364331F-21CE-4DED-BEFB-2B09E2366F59}" type="datetimeFigureOut">
              <a:rPr lang="fi-FI" smtClean="0"/>
              <a:pPr/>
              <a:t>23.10.2021</a:t>
            </a:fld>
            <a:endParaRPr lang="fi-FI"/>
          </a:p>
        </p:txBody>
      </p:sp>
      <p:sp>
        <p:nvSpPr>
          <p:cNvPr id="5" name="Alatunnisteen paikkamerkki 4">
            <a:extLst>
              <a:ext uri="{FF2B5EF4-FFF2-40B4-BE49-F238E27FC236}">
                <a16:creationId xmlns:a16="http://schemas.microsoft.com/office/drawing/2014/main" id="{E5AC0CC5-903F-4B16-88E5-B9B8B16F1E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i-FI"/>
          </a:p>
        </p:txBody>
      </p:sp>
      <p:sp>
        <p:nvSpPr>
          <p:cNvPr id="6" name="Dian numeron paikkamerkki 5">
            <a:extLst>
              <a:ext uri="{FF2B5EF4-FFF2-40B4-BE49-F238E27FC236}">
                <a16:creationId xmlns:a16="http://schemas.microsoft.com/office/drawing/2014/main" id="{A6B2E57A-AC33-4A63-9BAB-311723DD38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F99B51B2-0609-401D-B546-AAB1E0AB521B}" type="slidenum">
              <a:rPr lang="fi-FI" smtClean="0"/>
              <a:pPr/>
              <a:t>‹#›</a:t>
            </a:fld>
            <a:endParaRPr lang="fi-FI"/>
          </a:p>
        </p:txBody>
      </p:sp>
      <p:pic>
        <p:nvPicPr>
          <p:cNvPr id="12" name="Kuva 11">
            <a:extLst>
              <a:ext uri="{FF2B5EF4-FFF2-40B4-BE49-F238E27FC236}">
                <a16:creationId xmlns:a16="http://schemas.microsoft.com/office/drawing/2014/main" id="{30F1F6E2-BBDF-4D87-93F9-429A3743EC82}"/>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10062361" y="-16625"/>
            <a:ext cx="2137417" cy="1706273"/>
          </a:xfrm>
          <a:prstGeom prst="rect">
            <a:avLst/>
          </a:prstGeom>
        </p:spPr>
      </p:pic>
    </p:spTree>
    <p:extLst>
      <p:ext uri="{BB962C8B-B14F-4D97-AF65-F5344CB8AC3E}">
        <p14:creationId xmlns:p14="http://schemas.microsoft.com/office/powerpoint/2010/main" val="3493134491"/>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5" r:id="rId3"/>
    <p:sldLayoutId id="2147483660" r:id="rId4"/>
    <p:sldLayoutId id="2147483654" r:id="rId5"/>
    <p:sldLayoutId id="2147483661" r:id="rId6"/>
    <p:sldLayoutId id="2147483650" r:id="rId7"/>
    <p:sldLayoutId id="2147483652" r:id="rId8"/>
    <p:sldLayoutId id="2147483657" r:id="rId9"/>
    <p:sldLayoutId id="2147483653" r:id="rId10"/>
    <p:sldLayoutId id="2147483656"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yle.fi/aihe/abitreenit/terveystieto"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itting at a table outside&#10;&#10;Description automatically generated with low confidence">
            <a:extLst>
              <a:ext uri="{FF2B5EF4-FFF2-40B4-BE49-F238E27FC236}">
                <a16:creationId xmlns:a16="http://schemas.microsoft.com/office/drawing/2014/main" id="{D04E89D7-D6DB-7841-8BEF-9C69B4CFA684}"/>
              </a:ext>
            </a:extLst>
          </p:cNvPr>
          <p:cNvPicPr>
            <a:picLocks noChangeAspect="1"/>
          </p:cNvPicPr>
          <p:nvPr/>
        </p:nvPicPr>
        <p:blipFill rotWithShape="1">
          <a:blip r:embed="rId2">
            <a:extLst>
              <a:ext uri="{28A0092B-C50C-407E-A947-70E740481C1C}">
                <a14:useLocalDpi xmlns:a14="http://schemas.microsoft.com/office/drawing/2010/main" val="0"/>
              </a:ext>
            </a:extLst>
          </a:blip>
          <a:srcRect l="1" t="10030" r="-86" b="730"/>
          <a:stretch/>
        </p:blipFill>
        <p:spPr>
          <a:xfrm>
            <a:off x="0" y="-16778"/>
            <a:ext cx="12192000" cy="7247312"/>
          </a:xfrm>
          <a:prstGeom prst="rect">
            <a:avLst/>
          </a:prstGeom>
        </p:spPr>
      </p:pic>
      <p:sp>
        <p:nvSpPr>
          <p:cNvPr id="21" name="Suorakulmio: Vastakkaiset kulmat pyöristetty 20">
            <a:extLst>
              <a:ext uri="{FF2B5EF4-FFF2-40B4-BE49-F238E27FC236}">
                <a16:creationId xmlns:a16="http://schemas.microsoft.com/office/drawing/2014/main" id="{38FCEC07-333C-4D97-8FD0-A5C6A32E3CB9}"/>
              </a:ext>
            </a:extLst>
          </p:cNvPr>
          <p:cNvSpPr/>
          <p:nvPr/>
        </p:nvSpPr>
        <p:spPr>
          <a:xfrm>
            <a:off x="-308345" y="3838354"/>
            <a:ext cx="4962215" cy="2030819"/>
          </a:xfrm>
          <a:prstGeom prst="round2Diag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Kuva 9">
            <a:extLst>
              <a:ext uri="{FF2B5EF4-FFF2-40B4-BE49-F238E27FC236}">
                <a16:creationId xmlns:a16="http://schemas.microsoft.com/office/drawing/2014/main" id="{6B049331-77CA-4C15-8C6B-1374D0A033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195808" y="-16779"/>
            <a:ext cx="2985819" cy="2383541"/>
          </a:xfrm>
          <a:prstGeom prst="rect">
            <a:avLst/>
          </a:prstGeom>
        </p:spPr>
      </p:pic>
      <p:sp>
        <p:nvSpPr>
          <p:cNvPr id="18" name="Tekstiruutu 17">
            <a:extLst>
              <a:ext uri="{FF2B5EF4-FFF2-40B4-BE49-F238E27FC236}">
                <a16:creationId xmlns:a16="http://schemas.microsoft.com/office/drawing/2014/main" id="{0E84BF11-22B3-430E-9C26-C294FAF8BACC}"/>
              </a:ext>
            </a:extLst>
          </p:cNvPr>
          <p:cNvSpPr txBox="1"/>
          <p:nvPr/>
        </p:nvSpPr>
        <p:spPr>
          <a:xfrm>
            <a:off x="470492" y="4140101"/>
            <a:ext cx="4101509" cy="1815882"/>
          </a:xfrm>
          <a:prstGeom prst="rect">
            <a:avLst/>
          </a:prstGeom>
          <a:noFill/>
        </p:spPr>
        <p:txBody>
          <a:bodyPr wrap="square">
            <a:spAutoFit/>
          </a:bodyPr>
          <a:lstStyle/>
          <a:p>
            <a:r>
              <a:rPr lang="fi-FI" sz="3200" b="1" dirty="0">
                <a:solidFill>
                  <a:schemeClr val="bg1"/>
                </a:solidFill>
                <a:latin typeface="+mj-lt"/>
              </a:rPr>
              <a:t>4. Tiedon luotettavuus ja arviointi </a:t>
            </a:r>
            <a:br>
              <a:rPr lang="fi-FI" sz="3200" b="1" dirty="0">
                <a:solidFill>
                  <a:schemeClr val="bg1"/>
                </a:solidFill>
              </a:rPr>
            </a:br>
            <a:r>
              <a:rPr lang="fi-FI" sz="1600" dirty="0">
                <a:solidFill>
                  <a:schemeClr val="bg1"/>
                </a:solidFill>
              </a:rPr>
              <a:t>s. 51–65</a:t>
            </a:r>
          </a:p>
          <a:p>
            <a:endParaRPr lang="fi-FI" sz="3200" dirty="0"/>
          </a:p>
        </p:txBody>
      </p:sp>
      <p:sp>
        <p:nvSpPr>
          <p:cNvPr id="16" name="Suorakulmio: Vastakkaiset kulmat pyöristetty 15">
            <a:extLst>
              <a:ext uri="{FF2B5EF4-FFF2-40B4-BE49-F238E27FC236}">
                <a16:creationId xmlns:a16="http://schemas.microsoft.com/office/drawing/2014/main" id="{72368B97-E7C4-4FAB-8C64-799FB814EC69}"/>
              </a:ext>
            </a:extLst>
          </p:cNvPr>
          <p:cNvSpPr/>
          <p:nvPr/>
        </p:nvSpPr>
        <p:spPr>
          <a:xfrm>
            <a:off x="-925033" y="4890977"/>
            <a:ext cx="45719" cy="5094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9354535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Tutki taulukkoa</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23686" y="1825625"/>
            <a:ext cx="7834539" cy="4351338"/>
          </a:xfrm>
        </p:spPr>
        <p:txBody>
          <a:bodyPr/>
          <a:lstStyle/>
          <a:p>
            <a:r>
              <a:rPr lang="fi-FI" dirty="0"/>
              <a:t>Tutki oppikirjasta taulukkoa </a:t>
            </a:r>
            <a:r>
              <a:rPr lang="fi-FI" i="1" dirty="0"/>
              <a:t>Aineistonkeruumenetelmien edut ja heikkoudet.</a:t>
            </a:r>
          </a:p>
          <a:p>
            <a:pPr lvl="1"/>
            <a:r>
              <a:rPr lang="fi-FI" sz="2400" dirty="0"/>
              <a:t>Mitä etuja ja heikkouksia eri tiedonkeruumenetelmillä on?</a:t>
            </a:r>
          </a:p>
          <a:p>
            <a:pPr lvl="1"/>
            <a:r>
              <a:rPr lang="fi-FI" sz="2400" dirty="0"/>
              <a:t>Miksi tiedonkeruumenetelmiä on monia erilaisia?</a:t>
            </a:r>
          </a:p>
          <a:p>
            <a:pPr lvl="1"/>
            <a:r>
              <a:rPr lang="fi-FI" sz="2400" dirty="0"/>
              <a:t>Miten päätetään, mikä on paras tiedonkeruumenetelmä?</a:t>
            </a:r>
          </a:p>
        </p:txBody>
      </p:sp>
    </p:spTree>
    <p:extLst>
      <p:ext uri="{BB962C8B-B14F-4D97-AF65-F5344CB8AC3E}">
        <p14:creationId xmlns:p14="http://schemas.microsoft.com/office/powerpoint/2010/main" val="1733299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Selitä, miten tulosten analysointiin liittyy:</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2086883"/>
            <a:ext cx="8006542" cy="4351338"/>
          </a:xfrm>
        </p:spPr>
        <p:txBody>
          <a:bodyPr/>
          <a:lstStyle/>
          <a:p>
            <a:r>
              <a:rPr lang="fi-FI" dirty="0"/>
              <a:t>vertaisarviointi</a:t>
            </a:r>
          </a:p>
          <a:p>
            <a:r>
              <a:rPr lang="fi-FI" dirty="0"/>
              <a:t>tutkijan sidonnaisuudet</a:t>
            </a:r>
          </a:p>
          <a:p>
            <a:r>
              <a:rPr lang="fi-FI" dirty="0"/>
              <a:t>kato</a:t>
            </a:r>
          </a:p>
          <a:p>
            <a:r>
              <a:rPr lang="fi-FI" dirty="0"/>
              <a:t>sekoittava tekijä </a:t>
            </a:r>
          </a:p>
          <a:p>
            <a:r>
              <a:rPr lang="fi-FI" dirty="0"/>
              <a:t>harha </a:t>
            </a:r>
          </a:p>
          <a:p>
            <a:pPr lvl="1"/>
            <a:r>
              <a:rPr lang="fi-FI" dirty="0"/>
              <a:t>valikoitumisharha</a:t>
            </a:r>
          </a:p>
          <a:p>
            <a:pPr lvl="1"/>
            <a:r>
              <a:rPr lang="fi-FI" dirty="0"/>
              <a:t>mittausharha </a:t>
            </a:r>
          </a:p>
          <a:p>
            <a:r>
              <a:rPr lang="fi-FI" dirty="0"/>
              <a:t>sattuma </a:t>
            </a:r>
          </a:p>
        </p:txBody>
      </p:sp>
      <p:pic>
        <p:nvPicPr>
          <p:cNvPr id="4" name="Picture 3" descr="A few people in a lab&#10;&#10;Description automatically generated with medium confidence">
            <a:extLst>
              <a:ext uri="{FF2B5EF4-FFF2-40B4-BE49-F238E27FC236}">
                <a16:creationId xmlns:a16="http://schemas.microsoft.com/office/drawing/2014/main" id="{E2B8B93A-777E-DC42-9357-8641437DF6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915" y="2086883"/>
            <a:ext cx="5877476" cy="3297917"/>
          </a:xfrm>
          <a:prstGeom prst="rect">
            <a:avLst/>
          </a:prstGeom>
        </p:spPr>
      </p:pic>
    </p:spTree>
    <p:extLst>
      <p:ext uri="{BB962C8B-B14F-4D97-AF65-F5344CB8AC3E}">
        <p14:creationId xmlns:p14="http://schemas.microsoft.com/office/powerpoint/2010/main" val="2560408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457201"/>
            <a:ext cx="8006542" cy="648394"/>
          </a:xfrm>
        </p:spPr>
        <p:txBody>
          <a:bodyPr/>
          <a:lstStyle/>
          <a:p>
            <a:r>
              <a:rPr lang="fi-FI" dirty="0"/>
              <a:t>Tieteen yleistajuistaminen</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533524"/>
            <a:ext cx="10947400" cy="4867275"/>
          </a:xfrm>
        </p:spPr>
        <p:txBody>
          <a:bodyPr/>
          <a:lstStyle/>
          <a:p>
            <a:pPr marL="0" indent="0">
              <a:buNone/>
            </a:pPr>
            <a:r>
              <a:rPr lang="fi-FI" sz="2000" dirty="0"/>
              <a:t>Tarkastele, millaisia terveystutkimusten tuloksia on uutisoitu mediassa viime aikoina. </a:t>
            </a:r>
          </a:p>
          <a:p>
            <a:pPr marL="0" indent="0">
              <a:buNone/>
            </a:pPr>
            <a:r>
              <a:rPr lang="fi-FI" sz="2000" dirty="0"/>
              <a:t>Etsi vastauksia seuraaviin kysymyksiin lukiessasi tutkimusuutisia mediassa:</a:t>
            </a:r>
          </a:p>
          <a:p>
            <a:r>
              <a:rPr lang="fi-FI" sz="2000" dirty="0"/>
              <a:t>Mikä oli tutkimusongelma?</a:t>
            </a:r>
          </a:p>
          <a:p>
            <a:r>
              <a:rPr lang="fi-FI" sz="2000" dirty="0"/>
              <a:t>Mitä tutkimuksessa pyrittiin saamaan selville?</a:t>
            </a:r>
          </a:p>
          <a:p>
            <a:r>
              <a:rPr lang="fi-FI" sz="2000" dirty="0"/>
              <a:t>Mitä tutkimuksen toteuttamisesta kerrotaan?</a:t>
            </a:r>
          </a:p>
          <a:p>
            <a:r>
              <a:rPr lang="fi-FI" sz="2000" dirty="0"/>
              <a:t>Keitä tutkimukseen osallistui?</a:t>
            </a:r>
          </a:p>
          <a:p>
            <a:r>
              <a:rPr lang="fi-FI" sz="2000" dirty="0"/>
              <a:t>Mitä tiedonkeruutapoja käytettiin?</a:t>
            </a:r>
          </a:p>
          <a:p>
            <a:r>
              <a:rPr lang="fi-FI" sz="2000" dirty="0"/>
              <a:t>Millaista tutkimusasetelmaa käytettiin?</a:t>
            </a:r>
          </a:p>
          <a:p>
            <a:r>
              <a:rPr lang="fi-FI" sz="2000" dirty="0"/>
              <a:t>Millaisia tuloksia saatiin?</a:t>
            </a:r>
          </a:p>
          <a:p>
            <a:r>
              <a:rPr lang="fi-FI" sz="2000" dirty="0"/>
              <a:t>Mitä johtopäätöksiä voidaan tehdä? Ovatko uutisoidut johtopäätökset perusteltuja, yksinkertaistettuja tai liioiteltuja? </a:t>
            </a:r>
          </a:p>
          <a:p>
            <a:r>
              <a:rPr lang="fi-FI" sz="2000" dirty="0"/>
              <a:t>Onko tutkimus toteutettu eettisesti kestävällä tavalla? </a:t>
            </a:r>
          </a:p>
        </p:txBody>
      </p:sp>
    </p:spTree>
    <p:extLst>
      <p:ext uri="{BB962C8B-B14F-4D97-AF65-F5344CB8AC3E}">
        <p14:creationId xmlns:p14="http://schemas.microsoft.com/office/powerpoint/2010/main" val="1087345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Merkittävä vai mitätön riski?</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52714" y="1825625"/>
            <a:ext cx="7739743" cy="4351338"/>
          </a:xfrm>
        </p:spPr>
        <p:txBody>
          <a:bodyPr/>
          <a:lstStyle/>
          <a:p>
            <a:r>
              <a:rPr lang="fi-FI" dirty="0"/>
              <a:t>Lue tai kuuntele oppikirjasta teksti </a:t>
            </a:r>
            <a:r>
              <a:rPr lang="fi-FI" i="1" dirty="0"/>
              <a:t>Riskin arviointi</a:t>
            </a:r>
            <a:r>
              <a:rPr lang="fi-FI" dirty="0"/>
              <a:t>. </a:t>
            </a:r>
          </a:p>
          <a:p>
            <a:r>
              <a:rPr lang="fi-FI" dirty="0"/>
              <a:t>Selitä, mitä riskin käsite tarkoittaa. </a:t>
            </a:r>
          </a:p>
          <a:p>
            <a:r>
              <a:rPr lang="fi-FI" dirty="0"/>
              <a:t>Miksi riski on keskeinen käsite terveystiedossa?</a:t>
            </a:r>
          </a:p>
          <a:p>
            <a:r>
              <a:rPr lang="fi-FI" dirty="0"/>
              <a:t>Selitä suhteellisen ja absoluuttisen riskin ero. </a:t>
            </a:r>
          </a:p>
        </p:txBody>
      </p:sp>
    </p:spTree>
    <p:extLst>
      <p:ext uri="{BB962C8B-B14F-4D97-AF65-F5344CB8AC3E}">
        <p14:creationId xmlns:p14="http://schemas.microsoft.com/office/powerpoint/2010/main" val="157580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Oikein vai väärin? </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dirty="0"/>
              <a:t>Validiteetti tarkoittaa sitä, että tutkimusmenetelmä mittaa niitä asioita, joita on tarkoitus mitata. </a:t>
            </a:r>
          </a:p>
          <a:p>
            <a:r>
              <a:rPr lang="fi-FI" dirty="0"/>
              <a:t>Reliabiliteetti tarkoittaa pätevyyttä. </a:t>
            </a:r>
          </a:p>
          <a:p>
            <a:r>
              <a:rPr lang="fi-FI" dirty="0"/>
              <a:t>Jos eri mittauskerroilla saadaan sama tulos, tutkimuksessa toteutuu reliabiliteetti. </a:t>
            </a:r>
          </a:p>
          <a:p>
            <a:r>
              <a:rPr lang="fi-FI" dirty="0"/>
              <a:t>Vertaisarviointia käytetään harvoin tieteellisen tutkimuksen raportoinnissa.</a:t>
            </a:r>
          </a:p>
          <a:p>
            <a:r>
              <a:rPr lang="fi-FI" dirty="0"/>
              <a:t>Laadullisessa tutkimuksessa tutkija pysyttelee täysin objektiivisena. </a:t>
            </a:r>
          </a:p>
          <a:p>
            <a:r>
              <a:rPr lang="fi-FI" dirty="0"/>
              <a:t>Kyselyssä tutkittava voi kaunistella asioita. </a:t>
            </a:r>
          </a:p>
          <a:p>
            <a:r>
              <a:rPr lang="fi-FI" dirty="0"/>
              <a:t>Haastattelu on helppo toteuttaa suurelle joukolle. </a:t>
            </a:r>
          </a:p>
          <a:p>
            <a:r>
              <a:rPr lang="fi-FI" dirty="0"/>
              <a:t>Terveystutkimuksissa sekoittavia tekijöitä on harvoin. </a:t>
            </a:r>
          </a:p>
          <a:p>
            <a:endParaRPr lang="fi-FI" dirty="0"/>
          </a:p>
        </p:txBody>
      </p:sp>
      <p:sp>
        <p:nvSpPr>
          <p:cNvPr id="4" name="Tekstiruutu 5">
            <a:extLst>
              <a:ext uri="{FF2B5EF4-FFF2-40B4-BE49-F238E27FC236}">
                <a16:creationId xmlns:a16="http://schemas.microsoft.com/office/drawing/2014/main" id="{F668F0BA-201F-F545-8D9A-A426181DC8DC}"/>
              </a:ext>
            </a:extLst>
          </p:cNvPr>
          <p:cNvSpPr txBox="1"/>
          <p:nvPr/>
        </p:nvSpPr>
        <p:spPr>
          <a:xfrm>
            <a:off x="11353800" y="1821925"/>
            <a:ext cx="1389619" cy="4355038"/>
          </a:xfrm>
          <a:prstGeom prst="rect">
            <a:avLst/>
          </a:prstGeom>
          <a:noFill/>
        </p:spPr>
        <p:txBody>
          <a:bodyPr wrap="square" rtlCol="0">
            <a:spAutoFit/>
          </a:bodyPr>
          <a:lstStyle/>
          <a:p>
            <a:pPr>
              <a:spcBef>
                <a:spcPts val="1200"/>
              </a:spcBef>
              <a:spcAft>
                <a:spcPts val="1200"/>
              </a:spcAft>
            </a:pPr>
            <a:r>
              <a:rPr lang="fi-FI" sz="1900" b="1" dirty="0">
                <a:solidFill>
                  <a:srgbClr val="F37D7D"/>
                </a:solidFill>
                <a:latin typeface="Cambria" panose="02040503050406030204" pitchFamily="18" charset="0"/>
              </a:rPr>
              <a:t>O</a:t>
            </a:r>
          </a:p>
          <a:p>
            <a:pPr>
              <a:spcBef>
                <a:spcPts val="1200"/>
              </a:spcBef>
              <a:spcAft>
                <a:spcPts val="1200"/>
              </a:spcAft>
            </a:pPr>
            <a:r>
              <a:rPr lang="fi-FI" sz="1900" b="1" dirty="0">
                <a:latin typeface="Cambria" panose="02040503050406030204" pitchFamily="18" charset="0"/>
              </a:rPr>
              <a:t>V</a:t>
            </a:r>
            <a:endParaRPr lang="fi-FI" sz="1900" b="1" dirty="0">
              <a:solidFill>
                <a:srgbClr val="5D9835"/>
              </a:solidFill>
              <a:latin typeface="Cambria" panose="02040503050406030204" pitchFamily="18" charset="0"/>
            </a:endParaRPr>
          </a:p>
          <a:p>
            <a:pPr>
              <a:spcBef>
                <a:spcPts val="1200"/>
              </a:spcBef>
              <a:spcAft>
                <a:spcPts val="1200"/>
              </a:spcAft>
            </a:pPr>
            <a:r>
              <a:rPr lang="fi-FI" sz="1900" b="1" dirty="0">
                <a:solidFill>
                  <a:srgbClr val="F37D7D"/>
                </a:solidFill>
                <a:latin typeface="Cambria" panose="02040503050406030204" pitchFamily="18" charset="0"/>
              </a:rPr>
              <a:t>O</a:t>
            </a:r>
          </a:p>
          <a:p>
            <a:pPr>
              <a:spcBef>
                <a:spcPts val="1200"/>
              </a:spcBef>
              <a:spcAft>
                <a:spcPts val="1200"/>
              </a:spcAft>
            </a:pPr>
            <a:r>
              <a:rPr lang="fi-FI" sz="1900" b="1" dirty="0">
                <a:latin typeface="Cambria" panose="02040503050406030204" pitchFamily="18" charset="0"/>
              </a:rPr>
              <a:t>V</a:t>
            </a:r>
          </a:p>
          <a:p>
            <a:pPr>
              <a:spcBef>
                <a:spcPts val="1200"/>
              </a:spcBef>
              <a:spcAft>
                <a:spcPts val="1000"/>
              </a:spcAft>
            </a:pPr>
            <a:r>
              <a:rPr lang="fi-FI" sz="1900" b="1" dirty="0">
                <a:latin typeface="Cambria" panose="02040503050406030204" pitchFamily="18" charset="0"/>
              </a:rPr>
              <a:t>V</a:t>
            </a:r>
          </a:p>
          <a:p>
            <a:pPr>
              <a:spcBef>
                <a:spcPts val="1200"/>
              </a:spcBef>
              <a:spcAft>
                <a:spcPts val="1000"/>
              </a:spcAft>
            </a:pPr>
            <a:r>
              <a:rPr lang="fi-FI" sz="1900" b="1" dirty="0">
                <a:solidFill>
                  <a:srgbClr val="F37D7D"/>
                </a:solidFill>
                <a:latin typeface="Cambria" panose="02040503050406030204" pitchFamily="18" charset="0"/>
              </a:rPr>
              <a:t>O</a:t>
            </a:r>
          </a:p>
          <a:p>
            <a:pPr>
              <a:spcBef>
                <a:spcPts val="500"/>
              </a:spcBef>
              <a:spcAft>
                <a:spcPts val="500"/>
              </a:spcAft>
            </a:pPr>
            <a:r>
              <a:rPr lang="fi-FI" sz="1900" b="1" dirty="0">
                <a:latin typeface="Cambria" panose="02040503050406030204" pitchFamily="18" charset="0"/>
              </a:rPr>
              <a:t>V</a:t>
            </a:r>
          </a:p>
          <a:p>
            <a:pPr>
              <a:spcBef>
                <a:spcPts val="500"/>
              </a:spcBef>
              <a:spcAft>
                <a:spcPts val="500"/>
              </a:spcAft>
            </a:pPr>
            <a:r>
              <a:rPr lang="fi-FI" sz="1900" b="1" dirty="0">
                <a:latin typeface="Cambria" panose="02040503050406030204" pitchFamily="18" charset="0"/>
              </a:rPr>
              <a:t>V</a:t>
            </a:r>
          </a:p>
        </p:txBody>
      </p:sp>
    </p:spTree>
    <p:extLst>
      <p:ext uri="{BB962C8B-B14F-4D97-AF65-F5344CB8AC3E}">
        <p14:creationId xmlns:p14="http://schemas.microsoft.com/office/powerpoint/2010/main" val="120450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Tehtävä oppikirjasta</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4923971" cy="4351338"/>
          </a:xfrm>
        </p:spPr>
        <p:txBody>
          <a:bodyPr/>
          <a:lstStyle/>
          <a:p>
            <a:pPr marL="0" indent="0">
              <a:buNone/>
            </a:pPr>
            <a:r>
              <a:rPr lang="fi-FI" dirty="0"/>
              <a:t>3. Teet tutkimusta 3–5-vuotiaista lapsista havainnoimalla päiväkodin toimintaa ja haastattelemalla työntekijöitä. </a:t>
            </a:r>
          </a:p>
          <a:p>
            <a:r>
              <a:rPr lang="fi-FI" dirty="0"/>
              <a:t>Mitä etuja ja haittoja kyseisiin aineistonkeruumenetelmiin liittyy tutkimuksen luotettavuuden näkökulmasta?</a:t>
            </a:r>
          </a:p>
        </p:txBody>
      </p:sp>
      <p:pic>
        <p:nvPicPr>
          <p:cNvPr id="6" name="Picture 5" descr="A picture containing person, sitting, indoor, child&#10;&#10;Description automatically generated">
            <a:extLst>
              <a:ext uri="{FF2B5EF4-FFF2-40B4-BE49-F238E27FC236}">
                <a16:creationId xmlns:a16="http://schemas.microsoft.com/office/drawing/2014/main" id="{AAD08265-288F-1648-8A4B-17A6FB37BC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825624"/>
            <a:ext cx="4923970" cy="3282647"/>
          </a:xfrm>
          <a:prstGeom prst="rect">
            <a:avLst/>
          </a:prstGeom>
        </p:spPr>
      </p:pic>
    </p:spTree>
    <p:extLst>
      <p:ext uri="{BB962C8B-B14F-4D97-AF65-F5344CB8AC3E}">
        <p14:creationId xmlns:p14="http://schemas.microsoft.com/office/powerpoint/2010/main" val="1990590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Tehtävä </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dirty="0"/>
              <a:t>Käy tutustumassa terveystiedon reaalikokeen kysymyksiin </a:t>
            </a:r>
            <a:r>
              <a:rPr lang="fi-FI" dirty="0">
                <a:hlinkClick r:id="rId3"/>
              </a:rPr>
              <a:t>Ylen abitreenit -sivustolla</a:t>
            </a:r>
            <a:r>
              <a:rPr lang="fi-FI" dirty="0"/>
              <a:t>. </a:t>
            </a:r>
          </a:p>
          <a:p>
            <a:r>
              <a:rPr lang="fi-FI" dirty="0"/>
              <a:t>Mieti, millaiseen tiedonkäsittelyyn sinun tulisi harjaantua tämän opintojakson aikana. </a:t>
            </a:r>
          </a:p>
          <a:p>
            <a:r>
              <a:rPr lang="fi-FI" dirty="0"/>
              <a:t>Laadi tämän pohdinnan pohjalta yksi koekysymys jostakin keskeisestä päälukuun I liittyvästä aiheesta. </a:t>
            </a:r>
          </a:p>
          <a:p>
            <a:r>
              <a:rPr lang="fi-FI" dirty="0"/>
              <a:t>Kirjoita tiivis mallivastaus tähän kysymykseen.</a:t>
            </a:r>
          </a:p>
          <a:p>
            <a:r>
              <a:rPr lang="fi-FI" dirty="0"/>
              <a:t>Voitte myös vastata pareittain toisenne kysymyksiin. </a:t>
            </a:r>
          </a:p>
          <a:p>
            <a:pPr marL="0" indent="0">
              <a:buNone/>
            </a:pPr>
            <a:br>
              <a:rPr lang="fi-FI" dirty="0"/>
            </a:br>
            <a:endParaRPr lang="fi-FI" dirty="0"/>
          </a:p>
        </p:txBody>
      </p:sp>
    </p:spTree>
    <p:extLst>
      <p:ext uri="{BB962C8B-B14F-4D97-AF65-F5344CB8AC3E}">
        <p14:creationId xmlns:p14="http://schemas.microsoft.com/office/powerpoint/2010/main" val="3125471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Keskeistä: Tiedon luotettavuus ja arviointi</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10515600" cy="4351338"/>
          </a:xfrm>
        </p:spPr>
        <p:txBody>
          <a:bodyPr/>
          <a:lstStyle/>
          <a:p>
            <a:r>
              <a:rPr lang="fi-FI" dirty="0"/>
              <a:t>ajattelun vinoumat</a:t>
            </a:r>
          </a:p>
          <a:p>
            <a:r>
              <a:rPr lang="fi-FI" dirty="0"/>
              <a:t>tutkimuksen arviointikriteerit määrällisessä ja laadullisessa tutkimuksessa </a:t>
            </a:r>
          </a:p>
          <a:p>
            <a:r>
              <a:rPr lang="fi-FI" dirty="0"/>
              <a:t>tutkimuksen vertaisarviointi</a:t>
            </a:r>
          </a:p>
          <a:p>
            <a:r>
              <a:rPr lang="fi-FI" dirty="0"/>
              <a:t>aineistonkeruumenetelmien soveltuvuus erilaisissa tutkimusaiheissa</a:t>
            </a:r>
          </a:p>
          <a:p>
            <a:r>
              <a:rPr lang="fi-FI" dirty="0"/>
              <a:t>tuloksia vääristävien tekijöiden tunnistaminen</a:t>
            </a:r>
          </a:p>
          <a:p>
            <a:r>
              <a:rPr lang="fi-FI" dirty="0"/>
              <a:t>yleistajuistamisen ja tiedeviestinnän haasteet</a:t>
            </a:r>
          </a:p>
          <a:p>
            <a:r>
              <a:rPr lang="fi-FI" dirty="0"/>
              <a:t>riskin käsite ja merkitys terveystieteellisessä tutkimuksessa</a:t>
            </a:r>
          </a:p>
        </p:txBody>
      </p:sp>
    </p:spTree>
    <p:extLst>
      <p:ext uri="{BB962C8B-B14F-4D97-AF65-F5344CB8AC3E}">
        <p14:creationId xmlns:p14="http://schemas.microsoft.com/office/powerpoint/2010/main" val="2909628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Tavoitteet</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5257800" cy="4351338"/>
          </a:xfrm>
        </p:spPr>
        <p:txBody>
          <a:bodyPr/>
          <a:lstStyle/>
          <a:p>
            <a:r>
              <a:rPr lang="fi-FI" dirty="0"/>
              <a:t>osata eritellä ajatteluun liittyviä vinoumia</a:t>
            </a:r>
          </a:p>
          <a:p>
            <a:r>
              <a:rPr lang="fi-FI" dirty="0"/>
              <a:t>osata vertailla terveyttä käsittelevän tiedon eri lähteiden luotettavuutta</a:t>
            </a:r>
          </a:p>
          <a:p>
            <a:r>
              <a:rPr lang="fi-FI" dirty="0"/>
              <a:t>ymmärtää tutkimustiedon arvioinnin kriteereitä</a:t>
            </a:r>
          </a:p>
        </p:txBody>
      </p:sp>
      <p:pic>
        <p:nvPicPr>
          <p:cNvPr id="6" name="Kuva 5" descr="Kuva, joka sisältää kohteen henkilö, sisä, seinä&#10;&#10;Kuvaus luotu automaattisesti">
            <a:extLst>
              <a:ext uri="{FF2B5EF4-FFF2-40B4-BE49-F238E27FC236}">
                <a16:creationId xmlns:a16="http://schemas.microsoft.com/office/drawing/2014/main" id="{E402C800-AE29-463A-B929-28BBFF97B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6100" y="1905000"/>
            <a:ext cx="4572000" cy="3048000"/>
          </a:xfrm>
          <a:prstGeom prst="rect">
            <a:avLst/>
          </a:prstGeom>
        </p:spPr>
      </p:pic>
    </p:spTree>
    <p:extLst>
      <p:ext uri="{BB962C8B-B14F-4D97-AF65-F5344CB8AC3E}">
        <p14:creationId xmlns:p14="http://schemas.microsoft.com/office/powerpoint/2010/main" val="1470716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Kuva 4">
            <a:extLst>
              <a:ext uri="{FF2B5EF4-FFF2-40B4-BE49-F238E27FC236}">
                <a16:creationId xmlns:a16="http://schemas.microsoft.com/office/drawing/2014/main" id="{14F10DEB-09CB-1349-97F6-D43BE55EB0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268" y="1295771"/>
            <a:ext cx="6539538" cy="4721773"/>
          </a:xfrm>
          <a:prstGeom prst="rect">
            <a:avLst/>
          </a:prstGeom>
        </p:spPr>
      </p:pic>
      <p:sp>
        <p:nvSpPr>
          <p:cNvPr id="9" name="Suorakulmio 5">
            <a:extLst>
              <a:ext uri="{FF2B5EF4-FFF2-40B4-BE49-F238E27FC236}">
                <a16:creationId xmlns:a16="http://schemas.microsoft.com/office/drawing/2014/main" id="{CB421400-AE38-814A-B15D-192A09726045}"/>
              </a:ext>
            </a:extLst>
          </p:cNvPr>
          <p:cNvSpPr/>
          <p:nvPr/>
        </p:nvSpPr>
        <p:spPr>
          <a:xfrm>
            <a:off x="5347043" y="1643056"/>
            <a:ext cx="4221892" cy="1458098"/>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latin typeface="Cambria" panose="02040503050406030204" pitchFamily="18" charset="0"/>
              </a:rPr>
              <a:t>Kosmetiikkaa ja monia muita tuotteita mainostetaan usein ”tieteellisin faktoin”. Tutkimuksenlukutaito auttaa myös mainonnan kriittisessä lukemisessa.</a:t>
            </a:r>
          </a:p>
        </p:txBody>
      </p:sp>
      <p:sp>
        <p:nvSpPr>
          <p:cNvPr id="10" name="Ellipsi 6">
            <a:extLst>
              <a:ext uri="{FF2B5EF4-FFF2-40B4-BE49-F238E27FC236}">
                <a16:creationId xmlns:a16="http://schemas.microsoft.com/office/drawing/2014/main" id="{8974E03D-1AD6-E04E-A14E-EC1AA0CF7857}"/>
              </a:ext>
            </a:extLst>
          </p:cNvPr>
          <p:cNvSpPr/>
          <p:nvPr/>
        </p:nvSpPr>
        <p:spPr>
          <a:xfrm>
            <a:off x="9144000" y="3756847"/>
            <a:ext cx="2331308" cy="2215978"/>
          </a:xfrm>
          <a:prstGeom prst="ellipse">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latin typeface="Cambria" panose="02040503050406030204" pitchFamily="18" charset="0"/>
              </a:rPr>
              <a:t>Mitä tuotteita olet huomannut myytävän tieteen avulla?</a:t>
            </a:r>
          </a:p>
        </p:txBody>
      </p:sp>
    </p:spTree>
    <p:extLst>
      <p:ext uri="{BB962C8B-B14F-4D97-AF65-F5344CB8AC3E}">
        <p14:creationId xmlns:p14="http://schemas.microsoft.com/office/powerpoint/2010/main" val="174164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Terveyden monilukutaito</a:t>
            </a:r>
          </a:p>
        </p:txBody>
      </p:sp>
      <p:pic>
        <p:nvPicPr>
          <p:cNvPr id="6" name="Picture 2">
            <a:extLst>
              <a:ext uri="{FF2B5EF4-FFF2-40B4-BE49-F238E27FC236}">
                <a16:creationId xmlns:a16="http://schemas.microsoft.com/office/drawing/2014/main" id="{E4151447-DBC5-034B-AACC-1D296945D262}"/>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7411"/>
          <a:stretch/>
        </p:blipFill>
        <p:spPr bwMode="auto">
          <a:xfrm>
            <a:off x="1363633" y="1329432"/>
            <a:ext cx="7758235" cy="4923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286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Ajattelun vinoumat</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199" y="1825625"/>
            <a:ext cx="8784771" cy="4351338"/>
          </a:xfrm>
        </p:spPr>
        <p:txBody>
          <a:bodyPr/>
          <a:lstStyle/>
          <a:p>
            <a:r>
              <a:rPr lang="fi-FI" dirty="0"/>
              <a:t>Ajattelun vääristymiä, jotka johtuvat ihmisen taipumuksesta hahmottaa ja painottaa tietyllä tavalla havaintoja, tietoa ja tulkintoja</a:t>
            </a:r>
          </a:p>
          <a:p>
            <a:pPr lvl="1"/>
            <a:r>
              <a:rPr lang="fi-FI" dirty="0"/>
              <a:t>Yksimielisyysharha</a:t>
            </a:r>
          </a:p>
          <a:p>
            <a:pPr lvl="1"/>
            <a:r>
              <a:rPr lang="fi-FI" dirty="0"/>
              <a:t>Vahvistusharha</a:t>
            </a:r>
          </a:p>
          <a:p>
            <a:pPr lvl="1"/>
            <a:r>
              <a:rPr lang="fi-FI" dirty="0"/>
              <a:t>Ylivertaisuusvinouma</a:t>
            </a:r>
          </a:p>
          <a:p>
            <a:pPr lvl="1"/>
            <a:r>
              <a:rPr lang="fi-FI" dirty="0"/>
              <a:t>Negatiivisuusharha  </a:t>
            </a:r>
          </a:p>
          <a:p>
            <a:r>
              <a:rPr lang="fi-FI" b="1" dirty="0">
                <a:solidFill>
                  <a:srgbClr val="F37D7D"/>
                </a:solidFill>
              </a:rPr>
              <a:t>Selvitä oppikirjasta, mitä näillä tarkoitetaan. Keksi myös esimerkkejä. </a:t>
            </a:r>
          </a:p>
          <a:p>
            <a:endParaRPr lang="fi-FI" dirty="0"/>
          </a:p>
        </p:txBody>
      </p:sp>
    </p:spTree>
    <p:extLst>
      <p:ext uri="{BB962C8B-B14F-4D97-AF65-F5344CB8AC3E}">
        <p14:creationId xmlns:p14="http://schemas.microsoft.com/office/powerpoint/2010/main" val="2406379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6E9B1A9-6FE3-4C6D-81EC-61702D2085E8}"/>
              </a:ext>
            </a:extLst>
          </p:cNvPr>
          <p:cNvSpPr>
            <a:spLocks noGrp="1"/>
          </p:cNvSpPr>
          <p:nvPr>
            <p:ph type="title"/>
          </p:nvPr>
        </p:nvSpPr>
        <p:spPr>
          <a:xfrm>
            <a:off x="838200" y="590203"/>
            <a:ext cx="8297487" cy="1171921"/>
          </a:xfrm>
        </p:spPr>
        <p:txBody>
          <a:bodyPr/>
          <a:lstStyle/>
          <a:p>
            <a:r>
              <a:rPr lang="fi-FI" dirty="0" err="1"/>
              <a:t>Dunning</a:t>
            </a:r>
            <a:r>
              <a:rPr lang="fi-FI" dirty="0"/>
              <a:t>-Kruger-ilmiö eli</a:t>
            </a:r>
            <a:br>
              <a:rPr lang="fi-FI" dirty="0"/>
            </a:br>
            <a:r>
              <a:rPr lang="fi-FI" dirty="0"/>
              <a:t>ylivertaisuusvinouma</a:t>
            </a:r>
          </a:p>
        </p:txBody>
      </p:sp>
      <p:pic>
        <p:nvPicPr>
          <p:cNvPr id="4" name="Kuva 3">
            <a:extLst>
              <a:ext uri="{FF2B5EF4-FFF2-40B4-BE49-F238E27FC236}">
                <a16:creationId xmlns:a16="http://schemas.microsoft.com/office/drawing/2014/main" id="{49343987-A899-412B-B05B-D31F432A1D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177" y="1961571"/>
            <a:ext cx="5878032" cy="4306226"/>
          </a:xfrm>
          <a:prstGeom prst="rect">
            <a:avLst/>
          </a:prstGeom>
        </p:spPr>
      </p:pic>
    </p:spTree>
    <p:extLst>
      <p:ext uri="{BB962C8B-B14F-4D97-AF65-F5344CB8AC3E}">
        <p14:creationId xmlns:p14="http://schemas.microsoft.com/office/powerpoint/2010/main" val="2828618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Tehtävä </a:t>
            </a:r>
          </a:p>
        </p:txBody>
      </p:sp>
      <p:sp>
        <p:nvSpPr>
          <p:cNvPr id="3" name="Sisällön paikkamerkki 2">
            <a:extLst>
              <a:ext uri="{FF2B5EF4-FFF2-40B4-BE49-F238E27FC236}">
                <a16:creationId xmlns:a16="http://schemas.microsoft.com/office/drawing/2014/main" id="{89C6E9E4-2410-480E-BC2E-EA82994DD68A}"/>
              </a:ext>
            </a:extLst>
          </p:cNvPr>
          <p:cNvSpPr>
            <a:spLocks noGrp="1"/>
          </p:cNvSpPr>
          <p:nvPr>
            <p:ph idx="1"/>
          </p:nvPr>
        </p:nvSpPr>
        <p:spPr>
          <a:xfrm>
            <a:off x="838200" y="1825625"/>
            <a:ext cx="4169229" cy="4351338"/>
          </a:xfrm>
        </p:spPr>
        <p:txBody>
          <a:bodyPr/>
          <a:lstStyle/>
          <a:p>
            <a:r>
              <a:rPr lang="fi-FI" dirty="0"/>
              <a:t>Millaisia ajattelun vinoumia tunnistat omassa ajattelussasi?</a:t>
            </a:r>
          </a:p>
          <a:p>
            <a:endParaRPr lang="fi-FI" dirty="0"/>
          </a:p>
          <a:p>
            <a:endParaRPr lang="fi-FI" dirty="0"/>
          </a:p>
        </p:txBody>
      </p:sp>
      <p:pic>
        <p:nvPicPr>
          <p:cNvPr id="4" name="Picture 2">
            <a:extLst>
              <a:ext uri="{FF2B5EF4-FFF2-40B4-BE49-F238E27FC236}">
                <a16:creationId xmlns:a16="http://schemas.microsoft.com/office/drawing/2014/main" id="{2D956441-7879-F44C-AA04-3955BB2FCC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6132" y="1825625"/>
            <a:ext cx="5585791" cy="3723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829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Tutkimuksen arvioinnin käsitteitä</a:t>
            </a:r>
          </a:p>
        </p:txBody>
      </p:sp>
      <p:sp>
        <p:nvSpPr>
          <p:cNvPr id="4" name="Content Placeholder 3">
            <a:extLst>
              <a:ext uri="{FF2B5EF4-FFF2-40B4-BE49-F238E27FC236}">
                <a16:creationId xmlns:a16="http://schemas.microsoft.com/office/drawing/2014/main" id="{A86C399F-1E65-D74A-A3A1-6C3043949C54}"/>
              </a:ext>
            </a:extLst>
          </p:cNvPr>
          <p:cNvSpPr>
            <a:spLocks noGrp="1"/>
          </p:cNvSpPr>
          <p:nvPr>
            <p:ph idx="1"/>
          </p:nvPr>
        </p:nvSpPr>
        <p:spPr>
          <a:xfrm>
            <a:off x="838200" y="1933073"/>
            <a:ext cx="4359442" cy="3939089"/>
          </a:xfrm>
        </p:spPr>
        <p:txBody>
          <a:bodyPr/>
          <a:lstStyle/>
          <a:p>
            <a:pPr marL="0" indent="0">
              <a:buNone/>
            </a:pPr>
            <a:r>
              <a:rPr lang="fi-FI" b="1" dirty="0"/>
              <a:t>Määrällinen tutkimus</a:t>
            </a:r>
          </a:p>
          <a:p>
            <a:r>
              <a:rPr lang="fi-FI" dirty="0"/>
              <a:t>validiteetti eli pätevyys</a:t>
            </a:r>
          </a:p>
          <a:p>
            <a:r>
              <a:rPr lang="fi-FI" dirty="0"/>
              <a:t>reliabiliteetti eli luotettavuus</a:t>
            </a:r>
          </a:p>
          <a:p>
            <a:endParaRPr lang="fi-FI" dirty="0"/>
          </a:p>
        </p:txBody>
      </p:sp>
      <p:sp>
        <p:nvSpPr>
          <p:cNvPr id="7" name="Content Placeholder 3">
            <a:extLst>
              <a:ext uri="{FF2B5EF4-FFF2-40B4-BE49-F238E27FC236}">
                <a16:creationId xmlns:a16="http://schemas.microsoft.com/office/drawing/2014/main" id="{7EBF0832-91B8-1B42-9EC5-ACD8C111BEB0}"/>
              </a:ext>
            </a:extLst>
          </p:cNvPr>
          <p:cNvSpPr txBox="1">
            <a:spLocks/>
          </p:cNvSpPr>
          <p:nvPr/>
        </p:nvSpPr>
        <p:spPr>
          <a:xfrm>
            <a:off x="5602228" y="1933073"/>
            <a:ext cx="4013720" cy="3939089"/>
          </a:xfrm>
          <a:prstGeom prst="rect">
            <a:avLst/>
          </a:prstGeom>
        </p:spPr>
        <p:txBody>
          <a:bodyPr/>
          <a:lstStyle>
            <a:lvl1pPr marL="228600" indent="-228600" algn="l" defTabSz="914400" rtl="0" eaLnBrk="1" latinLnBrk="0" hangingPunct="1">
              <a:lnSpc>
                <a:spcPct val="90000"/>
              </a:lnSpc>
              <a:spcBef>
                <a:spcPts val="1000"/>
              </a:spcBef>
              <a:buClr>
                <a:srgbClr val="F37D7D"/>
              </a:buClr>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Clr>
                <a:srgbClr val="F37D7D"/>
              </a:buClr>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Clr>
                <a:srgbClr val="F37D7D"/>
              </a:buClr>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Clr>
                <a:srgbClr val="F37D7D"/>
              </a:buClr>
              <a:buFont typeface="Arial" panose="020B0604020202020204" pitchFamily="34" charset="0"/>
              <a:buChar char="•"/>
              <a:defRPr sz="16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Clr>
                <a:srgbClr val="F37D7D"/>
              </a:buClr>
              <a:buFont typeface="Arial" panose="020B0604020202020204" pitchFamily="34" charset="0"/>
              <a:buChar char="•"/>
              <a:defRPr sz="16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i-FI" b="1" dirty="0"/>
              <a:t>Laadullinen tutkimus</a:t>
            </a:r>
          </a:p>
          <a:p>
            <a:r>
              <a:rPr lang="fi-FI" dirty="0"/>
              <a:t>siirrettävyys</a:t>
            </a:r>
          </a:p>
          <a:p>
            <a:r>
              <a:rPr lang="fi-FI" dirty="0"/>
              <a:t>totuudellisuus</a:t>
            </a:r>
          </a:p>
          <a:p>
            <a:r>
              <a:rPr lang="fi-FI" dirty="0"/>
              <a:t>vahvistettavuus</a:t>
            </a:r>
          </a:p>
          <a:p>
            <a:r>
              <a:rPr lang="fi-FI" dirty="0"/>
              <a:t>uskottavuus </a:t>
            </a:r>
          </a:p>
          <a:p>
            <a:endParaRPr lang="fi-FI" dirty="0"/>
          </a:p>
        </p:txBody>
      </p:sp>
      <p:sp>
        <p:nvSpPr>
          <p:cNvPr id="8" name="Ellipsi 7">
            <a:extLst>
              <a:ext uri="{FF2B5EF4-FFF2-40B4-BE49-F238E27FC236}">
                <a16:creationId xmlns:a16="http://schemas.microsoft.com/office/drawing/2014/main" id="{0772EF1A-34A2-A741-BC38-459FF4A676A8}"/>
              </a:ext>
            </a:extLst>
          </p:cNvPr>
          <p:cNvSpPr/>
          <p:nvPr/>
        </p:nvSpPr>
        <p:spPr>
          <a:xfrm>
            <a:off x="8808631" y="3235116"/>
            <a:ext cx="2545169" cy="2467594"/>
          </a:xfrm>
          <a:prstGeom prst="ellipse">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dirty="0">
                <a:latin typeface="Cambria" panose="02040503050406030204" pitchFamily="18" charset="0"/>
              </a:rPr>
              <a:t>Tutustu käsitteisiin ja selitä ne parillesi.</a:t>
            </a:r>
          </a:p>
        </p:txBody>
      </p:sp>
    </p:spTree>
    <p:extLst>
      <p:ext uri="{BB962C8B-B14F-4D97-AF65-F5344CB8AC3E}">
        <p14:creationId xmlns:p14="http://schemas.microsoft.com/office/powerpoint/2010/main" val="3134746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a:extLst>
              <a:ext uri="{FF2B5EF4-FFF2-40B4-BE49-F238E27FC236}">
                <a16:creationId xmlns:a16="http://schemas.microsoft.com/office/drawing/2014/main" id="{FE78DB75-43BE-4354-B7B7-E2CAE715E745}"/>
              </a:ext>
            </a:extLst>
          </p:cNvPr>
          <p:cNvSpPr>
            <a:spLocks noGrp="1"/>
          </p:cNvSpPr>
          <p:nvPr>
            <p:ph type="title"/>
          </p:nvPr>
        </p:nvSpPr>
        <p:spPr>
          <a:xfrm>
            <a:off x="838200" y="681037"/>
            <a:ext cx="8006542" cy="648394"/>
          </a:xfrm>
        </p:spPr>
        <p:txBody>
          <a:bodyPr/>
          <a:lstStyle/>
          <a:p>
            <a:r>
              <a:rPr lang="fi-FI" dirty="0"/>
              <a:t>Luotettavuus ja pätevyys</a:t>
            </a:r>
          </a:p>
        </p:txBody>
      </p:sp>
      <p:pic>
        <p:nvPicPr>
          <p:cNvPr id="6" name="Kuva 8">
            <a:extLst>
              <a:ext uri="{FF2B5EF4-FFF2-40B4-BE49-F238E27FC236}">
                <a16:creationId xmlns:a16="http://schemas.microsoft.com/office/drawing/2014/main" id="{2F01498D-2A65-D745-AA2E-0E3271177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862" y="1679619"/>
            <a:ext cx="2369108" cy="2299257"/>
          </a:xfrm>
          <a:prstGeom prst="rect">
            <a:avLst/>
          </a:prstGeom>
        </p:spPr>
      </p:pic>
      <p:sp>
        <p:nvSpPr>
          <p:cNvPr id="7" name="Suorakulmio 11">
            <a:extLst>
              <a:ext uri="{FF2B5EF4-FFF2-40B4-BE49-F238E27FC236}">
                <a16:creationId xmlns:a16="http://schemas.microsoft.com/office/drawing/2014/main" id="{C549C137-47D6-8B46-AFF9-D6AA126CAE39}"/>
              </a:ext>
            </a:extLst>
          </p:cNvPr>
          <p:cNvSpPr/>
          <p:nvPr/>
        </p:nvSpPr>
        <p:spPr>
          <a:xfrm>
            <a:off x="760820" y="4052624"/>
            <a:ext cx="2177192" cy="733167"/>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latin typeface="Cambria" panose="02040503050406030204" pitchFamily="18" charset="0"/>
              </a:rPr>
              <a:t>Ei luotettavaa eikä pätevää</a:t>
            </a:r>
          </a:p>
        </p:txBody>
      </p:sp>
      <p:pic>
        <p:nvPicPr>
          <p:cNvPr id="8" name="Kuva 9">
            <a:extLst>
              <a:ext uri="{FF2B5EF4-FFF2-40B4-BE49-F238E27FC236}">
                <a16:creationId xmlns:a16="http://schemas.microsoft.com/office/drawing/2014/main" id="{36CD3C82-5F9A-1C4B-A08F-293EEA2E3E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4217" y="1679619"/>
            <a:ext cx="2380957" cy="2299257"/>
          </a:xfrm>
          <a:prstGeom prst="rect">
            <a:avLst/>
          </a:prstGeom>
        </p:spPr>
      </p:pic>
      <p:sp>
        <p:nvSpPr>
          <p:cNvPr id="9" name="Suorakulmio 12">
            <a:extLst>
              <a:ext uri="{FF2B5EF4-FFF2-40B4-BE49-F238E27FC236}">
                <a16:creationId xmlns:a16="http://schemas.microsoft.com/office/drawing/2014/main" id="{0D408023-31FA-C247-9CBB-3A6D9BD5150A}"/>
              </a:ext>
            </a:extLst>
          </p:cNvPr>
          <p:cNvSpPr/>
          <p:nvPr/>
        </p:nvSpPr>
        <p:spPr>
          <a:xfrm>
            <a:off x="3676099" y="4052625"/>
            <a:ext cx="2177192" cy="733167"/>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latin typeface="Cambria" panose="02040503050406030204" pitchFamily="18" charset="0"/>
              </a:rPr>
              <a:t>Luotettavaa mutta ei pätevää</a:t>
            </a:r>
          </a:p>
        </p:txBody>
      </p:sp>
      <p:pic>
        <p:nvPicPr>
          <p:cNvPr id="10" name="Kuva 10">
            <a:extLst>
              <a:ext uri="{FF2B5EF4-FFF2-40B4-BE49-F238E27FC236}">
                <a16:creationId xmlns:a16="http://schemas.microsoft.com/office/drawing/2014/main" id="{C720F336-41AD-7549-99D5-D8CFA67E54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0224" y="1679619"/>
            <a:ext cx="2421807" cy="2299257"/>
          </a:xfrm>
          <a:prstGeom prst="rect">
            <a:avLst/>
          </a:prstGeom>
        </p:spPr>
      </p:pic>
      <p:sp>
        <p:nvSpPr>
          <p:cNvPr id="11" name="Suorakulmio 13">
            <a:extLst>
              <a:ext uri="{FF2B5EF4-FFF2-40B4-BE49-F238E27FC236}">
                <a16:creationId xmlns:a16="http://schemas.microsoft.com/office/drawing/2014/main" id="{3B3281F8-AA4B-464A-92D1-C4A0EDE3E63F}"/>
              </a:ext>
            </a:extLst>
          </p:cNvPr>
          <p:cNvSpPr/>
          <p:nvPr/>
        </p:nvSpPr>
        <p:spPr>
          <a:xfrm>
            <a:off x="6732531" y="4052625"/>
            <a:ext cx="2177192" cy="733167"/>
          </a:xfrm>
          <a:prstGeom prst="rect">
            <a:avLst/>
          </a:prstGeom>
          <a:solidFill>
            <a:srgbClr val="F3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latin typeface="Cambria" panose="02040503050406030204" pitchFamily="18" charset="0"/>
              </a:rPr>
              <a:t>Luotettavaa ja pätevää</a:t>
            </a:r>
          </a:p>
        </p:txBody>
      </p:sp>
    </p:spTree>
    <p:extLst>
      <p:ext uri="{BB962C8B-B14F-4D97-AF65-F5344CB8AC3E}">
        <p14:creationId xmlns:p14="http://schemas.microsoft.com/office/powerpoint/2010/main" val="364176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Lst>
  </p:timing>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TotalTime>
  <Words>801</Words>
  <Application>Microsoft Office PowerPoint</Application>
  <PresentationFormat>Laajakuva</PresentationFormat>
  <Paragraphs>131</Paragraphs>
  <Slides>17</Slides>
  <Notes>15</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17</vt:i4>
      </vt:variant>
    </vt:vector>
  </HeadingPairs>
  <TitlesOfParts>
    <vt:vector size="23" baseType="lpstr">
      <vt:lpstr>Arial</vt:lpstr>
      <vt:lpstr>Calibri</vt:lpstr>
      <vt:lpstr>Calibri Light</vt:lpstr>
      <vt:lpstr>Cambria</vt:lpstr>
      <vt:lpstr>Segoe UI</vt:lpstr>
      <vt:lpstr>Office-teema</vt:lpstr>
      <vt:lpstr>PowerPoint-esitys</vt:lpstr>
      <vt:lpstr>Tavoitteet</vt:lpstr>
      <vt:lpstr>PowerPoint-esitys</vt:lpstr>
      <vt:lpstr>Terveyden monilukutaito</vt:lpstr>
      <vt:lpstr>Ajattelun vinoumat</vt:lpstr>
      <vt:lpstr>Dunning-Kruger-ilmiö eli ylivertaisuusvinouma</vt:lpstr>
      <vt:lpstr>Tehtävä </vt:lpstr>
      <vt:lpstr>Tutkimuksen arvioinnin käsitteitä</vt:lpstr>
      <vt:lpstr>Luotettavuus ja pätevyys</vt:lpstr>
      <vt:lpstr>Tutki taulukkoa</vt:lpstr>
      <vt:lpstr>Selitä, miten tulosten analysointiin liittyy:</vt:lpstr>
      <vt:lpstr>Tieteen yleistajuistaminen</vt:lpstr>
      <vt:lpstr>Merkittävä vai mitätön riski?</vt:lpstr>
      <vt:lpstr>Oikein vai väärin? </vt:lpstr>
      <vt:lpstr>Tehtävä oppikirjasta</vt:lpstr>
      <vt:lpstr>Tehtävä </vt:lpstr>
      <vt:lpstr>Keskeistä: Tiedon luotettavuus ja arviointi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Tiia Kähärä</dc:creator>
  <cp:lastModifiedBy>Tiia Kähärä</cp:lastModifiedBy>
  <cp:revision>23</cp:revision>
  <dcterms:created xsi:type="dcterms:W3CDTF">2021-01-17T13:48:37Z</dcterms:created>
  <dcterms:modified xsi:type="dcterms:W3CDTF">2021-10-23T09:36:25Z</dcterms:modified>
</cp:coreProperties>
</file>