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76000"/>
  </p:normalViewPr>
  <p:slideViewPr>
    <p:cSldViewPr snapToGrid="0">
      <p:cViewPr varScale="1">
        <p:scale>
          <a:sx n="86" d="100"/>
          <a:sy n="86" d="100"/>
        </p:scale>
        <p:origin x="15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EF2F4-4085-3C48-B04D-5B1CA4BFBD7C}" type="datetimeFigureOut">
              <a:rPr lang="fi-FI" smtClean="0"/>
              <a:t>23.10.2021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321EB-22C4-3E44-9F7B-2E1741A4FBC9}" type="slidenum">
              <a:rPr lang="fi-FI" smtClean="0"/>
              <a:t>‹#›</a:t>
            </a:fld>
            <a:endParaRPr lang="fi-FI"/>
          </a:p>
        </p:txBody>
      </p:sp>
    </p:spTree>
    <p:extLst>
      <p:ext uri="{BB962C8B-B14F-4D97-AF65-F5344CB8AC3E}">
        <p14:creationId xmlns:p14="http://schemas.microsoft.com/office/powerpoint/2010/main" val="157333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Työskentelyidea: </a:t>
            </a:r>
            <a:r>
              <a:rPr lang="fi-FI" sz="1200" dirty="0" err="1">
                <a:latin typeface="Cambria" panose="02040503050406030204" pitchFamily="18" charset="0"/>
                <a:ea typeface="Calibri" panose="020F0502020204030204" pitchFamily="34" charset="0"/>
                <a:cs typeface="Times New Roman" panose="02020603050405020304" pitchFamily="18" charset="0"/>
              </a:rPr>
              <a:t>Kahoot</a:t>
            </a:r>
            <a:r>
              <a:rPr lang="fi-FI" sz="1200" dirty="0">
                <a:latin typeface="Cambria" panose="02040503050406030204" pitchFamily="18" charset="0"/>
                <a:ea typeface="Calibri" panose="020F0502020204030204" pitchFamily="34" charset="0"/>
                <a:cs typeface="Times New Roman" panose="02020603050405020304" pitchFamily="18" charset="0"/>
              </a:rPr>
              <a:t>-kysely</a:t>
            </a:r>
          </a:p>
          <a:p>
            <a:pPr marL="457200">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a:t>
            </a:r>
            <a:endParaRPr lang="fi-FI" sz="1200" dirty="0">
              <a:ea typeface="Calibri" panose="020F0502020204030204" pitchFamily="34" charset="0"/>
              <a:cs typeface="Times New Roman" panose="02020603050405020304" pitchFamily="18" charset="0"/>
            </a:endParaRPr>
          </a:p>
          <a:p>
            <a:pPr marL="457200">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Tehdään </a:t>
            </a:r>
            <a:r>
              <a:rPr lang="fi-FI" sz="1200" dirty="0" err="1">
                <a:latin typeface="Cambria" panose="02040503050406030204" pitchFamily="18" charset="0"/>
                <a:ea typeface="Calibri" panose="020F0502020204030204" pitchFamily="34" charset="0"/>
                <a:cs typeface="Times New Roman" panose="02020603050405020304" pitchFamily="18" charset="0"/>
              </a:rPr>
              <a:t>Kahoot</a:t>
            </a:r>
            <a:r>
              <a:rPr lang="fi-FI" sz="1200" dirty="0">
                <a:latin typeface="Cambria" panose="02040503050406030204" pitchFamily="18" charset="0"/>
                <a:ea typeface="Calibri" panose="020F0502020204030204" pitchFamily="34" charset="0"/>
                <a:cs typeface="Times New Roman" panose="02020603050405020304" pitchFamily="18" charset="0"/>
              </a:rPr>
              <a:t>-alustalla mielipidekysely siitä., miten terveysviestintä näkyy opiskelijoiden arjessa ja kuinka paljon he seuraavat terveysviestintää. Jokaisen kysymyksen jälkeen keskustellaan teemasta lyhyesti ja opiskelijat voivat täydentää tai perustella vastauksiaan. Voidaan myös pohtia, onko luokan tulos yllättävä vai odotuksenmukainen. </a:t>
            </a:r>
          </a:p>
          <a:p>
            <a:pPr marL="457200">
              <a:lnSpc>
                <a:spcPct val="107000"/>
              </a:lnSpc>
              <a:spcAft>
                <a:spcPts val="800"/>
              </a:spcAft>
              <a:defRPr/>
            </a:pPr>
            <a:endParaRPr lang="fi-FI" sz="1200" dirty="0">
              <a:latin typeface="Cambria" panose="02040503050406030204" pitchFamily="18" charset="0"/>
              <a:ea typeface="Calibri" panose="020F0502020204030204" pitchFamily="34" charset="0"/>
              <a:cs typeface="Times New Roman" panose="02020603050405020304" pitchFamily="18" charset="0"/>
            </a:endParaRPr>
          </a:p>
          <a:p>
            <a:pPr marL="457200">
              <a:lnSpc>
                <a:spcPct val="107000"/>
              </a:lnSpc>
              <a:spcAft>
                <a:spcPts val="800"/>
              </a:spcAft>
              <a:defRPr/>
            </a:pPr>
            <a:r>
              <a:rPr lang="fi-FI" sz="1200" dirty="0" err="1">
                <a:latin typeface="Cambria" panose="02040503050406030204" pitchFamily="18" charset="0"/>
                <a:ea typeface="Calibri" panose="020F0502020204030204" pitchFamily="34" charset="0"/>
                <a:cs typeface="Times New Roman" panose="02020603050405020304" pitchFamily="18" charset="0"/>
              </a:rPr>
              <a:t>Kahoot</a:t>
            </a:r>
            <a:r>
              <a:rPr lang="fi-FI" sz="1200" dirty="0">
                <a:latin typeface="Cambria" panose="02040503050406030204" pitchFamily="18" charset="0"/>
                <a:ea typeface="Calibri" panose="020F0502020204030204" pitchFamily="34" charset="0"/>
                <a:cs typeface="Times New Roman" panose="02020603050405020304" pitchFamily="18" charset="0"/>
              </a:rPr>
              <a:t>-kyselyn väitteet ovat seuraavat:</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Olen lukenut kuluneen viikon aikana ainakin yhden terveyteen liittyvän uutisen.</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Katson mielelläni terveysviihdettä, esimerkiksi sairaalasarjoja. </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Kiinnitän viikoittain huomiota siihen, että mainoksissa käytetään terveyttä myynnin edistäjänä.</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Olen nähnyt alkoholimainoksia viimeisen viikon aikana.</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Olen huomannut näkemissäni elokuvissa terveysaiheista tuotesijoittelua.</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Osaan saman tien nimetä mainoksen, jossa esiintyy joku julkisuuden henkilö.</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Mielestäni terveyttä käytetään mainoskeinona paljon. </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Seuraan terveysaiheista blogia tai </a:t>
            </a:r>
            <a:r>
              <a:rPr lang="fi-FI" sz="1200" dirty="0" err="1">
                <a:latin typeface="Cambria" panose="02040503050406030204" pitchFamily="18" charset="0"/>
                <a:ea typeface="Calibri" panose="020F0502020204030204" pitchFamily="34" charset="0"/>
                <a:cs typeface="Times New Roman" panose="02020603050405020304" pitchFamily="18" charset="0"/>
              </a:rPr>
              <a:t>vlogia</a:t>
            </a:r>
            <a:r>
              <a:rPr lang="fi-FI" sz="1200" dirty="0">
                <a:latin typeface="Cambria" panose="02040503050406030204" pitchFamily="18" charset="0"/>
                <a:ea typeface="Calibri" panose="020F0502020204030204" pitchFamily="34" charset="0"/>
                <a:cs typeface="Times New Roman" panose="02020603050405020304" pitchFamily="18" charset="0"/>
              </a:rPr>
              <a:t>.</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Vaihdan kavereiden kanssa säännöllisesti terveysvinkkejä. </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Arjessa minulle tärkein terveystiedon lähde on uutiset.</a:t>
            </a:r>
            <a:endParaRPr lang="fi-FI" sz="1200" dirty="0">
              <a:ea typeface="Calibri" panose="020F0502020204030204" pitchFamily="34" charset="0"/>
              <a:cs typeface="Times New Roman" panose="02020603050405020304" pitchFamily="18" charset="0"/>
            </a:endParaRPr>
          </a:p>
          <a:p>
            <a:pPr>
              <a:defRPr/>
            </a:pPr>
            <a:endParaRPr lang="fi-FI" dirty="0"/>
          </a:p>
          <a:p>
            <a:endParaRPr 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3</a:t>
            </a:fld>
            <a:endParaRPr lang="fi-FI"/>
          </a:p>
        </p:txBody>
      </p:sp>
    </p:spTree>
    <p:extLst>
      <p:ext uri="{BB962C8B-B14F-4D97-AF65-F5344CB8AC3E}">
        <p14:creationId xmlns:p14="http://schemas.microsoft.com/office/powerpoint/2010/main" val="136646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12</a:t>
            </a:fld>
            <a:endParaRPr lang="fi-FI"/>
          </a:p>
        </p:txBody>
      </p:sp>
    </p:spTree>
    <p:extLst>
      <p:ext uri="{BB962C8B-B14F-4D97-AF65-F5344CB8AC3E}">
        <p14:creationId xmlns:p14="http://schemas.microsoft.com/office/powerpoint/2010/main" val="263457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200" dirty="0">
                <a:solidFill>
                  <a:srgbClr val="000000"/>
                </a:solidFill>
              </a:rPr>
              <a:t>Työskentelyidea: Tehtävä rytmittämään oppituntia. Tavoitteena myös tukea tiedon hakua ja terveysosaamisen kriittistä ajattelua. </a:t>
            </a:r>
            <a:r>
              <a:rPr lang="fi-FI" altLang="fi-FI" sz="1200" dirty="0">
                <a:latin typeface="Cambria" panose="02040503050406030204" pitchFamily="18" charset="0"/>
                <a:ea typeface="Calibri" panose="020F0502020204030204" pitchFamily="34" charset="0"/>
                <a:cs typeface="Times New Roman" panose="02020603050405020304" pitchFamily="18" charset="0"/>
              </a:rPr>
              <a:t>Kuvien kautta tulee käytyä läpi terveysviestinnän keskeisimmät tekstilajit.</a:t>
            </a:r>
            <a:endParaRPr lang="fi-FI" altLang="fi-FI" sz="1200" dirty="0">
              <a:ea typeface="Calibri" panose="020F0502020204030204" pitchFamily="34" charset="0"/>
              <a:cs typeface="Times New Roman" panose="02020603050405020304" pitchFamily="18" charset="0"/>
            </a:endParaRPr>
          </a:p>
          <a:p>
            <a:endParaRPr lang="fi-FI" altLang="fi-FI" dirty="0">
              <a:solidFill>
                <a:srgbClr val="000000"/>
              </a:solidFill>
              <a:latin typeface="Segoe UI" panose="020B0502040204020203" pitchFamily="34" charset="0"/>
            </a:endParaRPr>
          </a:p>
          <a:p>
            <a:r>
              <a:rPr lang="fi-FI" altLang="fi-FI" sz="1200" dirty="0">
                <a:solidFill>
                  <a:srgbClr val="000000"/>
                </a:solidFill>
              </a:rPr>
              <a:t> </a:t>
            </a:r>
            <a:endParaRPr lang="fi-FI" altLang="fi-FI" dirty="0">
              <a:solidFill>
                <a:srgbClr val="000000"/>
              </a:solidFill>
              <a:latin typeface="Segoe UI" panose="020B0502040204020203" pitchFamily="34" charset="0"/>
            </a:endParaRPr>
          </a:p>
          <a:p>
            <a:endParaRPr lang="fi-FI" alt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13</a:t>
            </a:fld>
            <a:endParaRPr lang="fi-FI"/>
          </a:p>
        </p:txBody>
      </p:sp>
    </p:spTree>
    <p:extLst>
      <p:ext uri="{BB962C8B-B14F-4D97-AF65-F5344CB8AC3E}">
        <p14:creationId xmlns:p14="http://schemas.microsoft.com/office/powerpoint/2010/main" val="37104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14</a:t>
            </a:fld>
            <a:endParaRPr lang="fi-FI"/>
          </a:p>
        </p:txBody>
      </p:sp>
    </p:spTree>
    <p:extLst>
      <p:ext uri="{BB962C8B-B14F-4D97-AF65-F5344CB8AC3E}">
        <p14:creationId xmlns:p14="http://schemas.microsoft.com/office/powerpoint/2010/main" val="30969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solidFill>
                  <a:srgbClr val="000000"/>
                </a:solidFill>
              </a:rPr>
              <a:t>Työskentelyidea: Tehtävä rytmittämään oppituntia. Tavoitteena myös tukea mediakriittisyyttä ja terveysosaamisen kriittistä ajattelua. </a:t>
            </a:r>
            <a:r>
              <a:rPr lang="fi-FI" altLang="fi-FI" sz="1800" dirty="0">
                <a:latin typeface="Cambria" panose="02040503050406030204" pitchFamily="18" charset="0"/>
                <a:ea typeface="Calibri" panose="020F0502020204030204" pitchFamily="34" charset="0"/>
                <a:cs typeface="Times New Roman" panose="02020603050405020304" pitchFamily="18" charset="0"/>
              </a:rPr>
              <a:t>Kuvien kautta tulee käytyä läpi terveysviestinnän keskeisimmät tekstilajit.</a:t>
            </a:r>
            <a:endParaRPr lang="fi-FI" altLang="fi-FI" sz="1800" dirty="0">
              <a:ea typeface="Calibri" panose="020F0502020204030204" pitchFamily="34" charset="0"/>
              <a:cs typeface="Times New Roman" panose="02020603050405020304" pitchFamily="18" charset="0"/>
            </a:endParaRPr>
          </a:p>
          <a:p>
            <a:endParaRPr lang="fi-FI" altLang="fi-FI" dirty="0">
              <a:solidFill>
                <a:srgbClr val="000000"/>
              </a:solidFill>
              <a:latin typeface="Segoe UI" panose="020B0502040204020203" pitchFamily="34" charset="0"/>
            </a:endParaRPr>
          </a:p>
          <a:p>
            <a:endParaRPr lang="fi-FI" alt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15</a:t>
            </a:fld>
            <a:endParaRPr lang="fi-FI"/>
          </a:p>
        </p:txBody>
      </p:sp>
    </p:spTree>
    <p:extLst>
      <p:ext uri="{BB962C8B-B14F-4D97-AF65-F5344CB8AC3E}">
        <p14:creationId xmlns:p14="http://schemas.microsoft.com/office/powerpoint/2010/main" val="267341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16</a:t>
            </a:fld>
            <a:endParaRPr lang="fi-FI"/>
          </a:p>
        </p:txBody>
      </p:sp>
    </p:spTree>
    <p:extLst>
      <p:ext uri="{BB962C8B-B14F-4D97-AF65-F5344CB8AC3E}">
        <p14:creationId xmlns:p14="http://schemas.microsoft.com/office/powerpoint/2010/main" val="183359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solidFill>
                  <a:srgbClr val="000000"/>
                </a:solidFill>
              </a:rPr>
              <a:t>Työskentelyidea: Tehtävä rytmittämään oppituntia. Tavoitteena myös tukea  terveyden monilukutaitoa ja terveysosaamisen kriittistä ajattelua. </a:t>
            </a:r>
            <a:r>
              <a:rPr lang="fi-FI" altLang="fi-FI" sz="1800" dirty="0">
                <a:latin typeface="Cambria" panose="02040503050406030204" pitchFamily="18" charset="0"/>
                <a:ea typeface="Calibri" panose="020F0502020204030204" pitchFamily="34" charset="0"/>
                <a:cs typeface="Times New Roman" panose="02020603050405020304" pitchFamily="18" charset="0"/>
              </a:rPr>
              <a:t>Kuvien kautta tulee käytyä läpi terveysviestinnän keskeisimmät tekstilajit.</a:t>
            </a:r>
            <a:endParaRPr lang="fi-FI" altLang="fi-FI" sz="1800" dirty="0">
              <a:ea typeface="Calibri" panose="020F0502020204030204" pitchFamily="34" charset="0"/>
              <a:cs typeface="Times New Roman" panose="02020603050405020304" pitchFamily="18" charset="0"/>
            </a:endParaRPr>
          </a:p>
          <a:p>
            <a:endParaRPr lang="fi-FI" altLang="fi-FI" dirty="0">
              <a:solidFill>
                <a:srgbClr val="000000"/>
              </a:solidFill>
              <a:latin typeface="Segoe UI" panose="020B0502040204020203" pitchFamily="34" charset="0"/>
            </a:endParaRPr>
          </a:p>
          <a:p>
            <a:endParaRPr lang="fi-FI" alt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17</a:t>
            </a:fld>
            <a:endParaRPr lang="fi-FI"/>
          </a:p>
        </p:txBody>
      </p:sp>
    </p:spTree>
    <p:extLst>
      <p:ext uri="{BB962C8B-B14F-4D97-AF65-F5344CB8AC3E}">
        <p14:creationId xmlns:p14="http://schemas.microsoft.com/office/powerpoint/2010/main" val="126723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solidFill>
                  <a:srgbClr val="000000"/>
                </a:solidFill>
              </a:rPr>
              <a:t>Työskentelyidea: Tehtävä rytmittämään oppituntia. Tavoitteena myös tukea terveyden monilukutaitoa ja terveysosaamisen kriittistä ajattelua. </a:t>
            </a:r>
            <a:r>
              <a:rPr lang="fi-FI" altLang="fi-FI" sz="1800" dirty="0">
                <a:latin typeface="Cambria" panose="02040503050406030204" pitchFamily="18" charset="0"/>
                <a:ea typeface="Calibri" panose="020F0502020204030204" pitchFamily="34" charset="0"/>
                <a:cs typeface="Times New Roman" panose="02020603050405020304" pitchFamily="18" charset="0"/>
              </a:rPr>
              <a:t>Kuvien kautta tulee käytyä läpi terveysviestinnän keskeisimmät tekstilajit.</a:t>
            </a:r>
            <a:endParaRPr lang="fi-FI" altLang="fi-FI" sz="1800" dirty="0">
              <a:ea typeface="Calibri" panose="020F0502020204030204" pitchFamily="34" charset="0"/>
              <a:cs typeface="Times New Roman" panose="02020603050405020304" pitchFamily="18" charset="0"/>
            </a:endParaRPr>
          </a:p>
          <a:p>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18</a:t>
            </a:fld>
            <a:endParaRPr lang="fi-FI"/>
          </a:p>
        </p:txBody>
      </p:sp>
    </p:spTree>
    <p:extLst>
      <p:ext uri="{BB962C8B-B14F-4D97-AF65-F5344CB8AC3E}">
        <p14:creationId xmlns:p14="http://schemas.microsoft.com/office/powerpoint/2010/main" val="115264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solidFill>
                  <a:srgbClr val="000000"/>
                </a:solidFill>
              </a:rPr>
              <a:t>Työskentelyidea: Tehtävä rytmittämään oppituntia. Tavoitteena myös tukea terveyden monilukutaitoa ja terveysosaamisen kriittistä ajattelua. </a:t>
            </a:r>
            <a:r>
              <a:rPr lang="fi-FI" altLang="fi-FI" sz="1800" dirty="0">
                <a:latin typeface="Cambria" panose="02040503050406030204" pitchFamily="18" charset="0"/>
                <a:ea typeface="Calibri" panose="020F0502020204030204" pitchFamily="34" charset="0"/>
                <a:cs typeface="Times New Roman" panose="02020603050405020304" pitchFamily="18" charset="0"/>
              </a:rPr>
              <a:t>Kuvien kautta tulee käytyä läpi terveysviestinnän keskeisimmät tekstilajit.</a:t>
            </a:r>
            <a:endParaRPr lang="fi-FI" altLang="fi-FI" sz="1800" dirty="0">
              <a:ea typeface="Calibri" panose="020F0502020204030204" pitchFamily="34" charset="0"/>
              <a:cs typeface="Times New Roman" panose="02020603050405020304" pitchFamily="18" charset="0"/>
            </a:endParaRPr>
          </a:p>
          <a:p>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19</a:t>
            </a:fld>
            <a:endParaRPr lang="fi-FI"/>
          </a:p>
        </p:txBody>
      </p:sp>
    </p:spTree>
    <p:extLst>
      <p:ext uri="{BB962C8B-B14F-4D97-AF65-F5344CB8AC3E}">
        <p14:creationId xmlns:p14="http://schemas.microsoft.com/office/powerpoint/2010/main" val="274444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20</a:t>
            </a:fld>
            <a:endParaRPr lang="fi-FI"/>
          </a:p>
        </p:txBody>
      </p:sp>
    </p:spTree>
    <p:extLst>
      <p:ext uri="{BB962C8B-B14F-4D97-AF65-F5344CB8AC3E}">
        <p14:creationId xmlns:p14="http://schemas.microsoft.com/office/powerpoint/2010/main" val="295924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solidFill>
                  <a:srgbClr val="000000"/>
                </a:solidFill>
              </a:rPr>
              <a:t>Työskentelyidea: Tehtävä rytmittämään oppituntia. Tavoitteena myös tukea terveyden monilukutaitoa ja terveysosaamisen kriittistä ajattelua. </a:t>
            </a:r>
            <a:r>
              <a:rPr lang="fi-FI" altLang="fi-FI" sz="1800" dirty="0">
                <a:latin typeface="Cambria" panose="02040503050406030204" pitchFamily="18" charset="0"/>
                <a:ea typeface="Calibri" panose="020F0502020204030204" pitchFamily="34" charset="0"/>
                <a:cs typeface="Times New Roman" panose="02020603050405020304" pitchFamily="18" charset="0"/>
              </a:rPr>
              <a:t>Kuvien kautta tulee käytyä läpi terveysviestinnän keskeisimmät tekstilajit</a:t>
            </a:r>
            <a:endParaRPr lang="fi-FI" altLang="fi-FI" sz="18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A8321EB-22C4-3E44-9F7B-2E1741A4FBC9}" type="slidenum">
              <a:rPr lang="fi-FI" smtClean="0"/>
              <a:t>21</a:t>
            </a:fld>
            <a:endParaRPr lang="fi-FI"/>
          </a:p>
        </p:txBody>
      </p:sp>
    </p:spTree>
    <p:extLst>
      <p:ext uri="{BB962C8B-B14F-4D97-AF65-F5344CB8AC3E}">
        <p14:creationId xmlns:p14="http://schemas.microsoft.com/office/powerpoint/2010/main" val="41294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Työskentelyidea: Viivi ja Wagner -sarjakuvan analysointi alkumotivointina. </a:t>
            </a:r>
          </a:p>
          <a:p>
            <a:pPr marL="457200">
              <a:lnSpc>
                <a:spcPct val="107000"/>
              </a:lnSpc>
              <a:defRPr/>
            </a:pPr>
            <a:endParaRPr lang="fi-FI" sz="1200" dirty="0">
              <a:ea typeface="Calibri" panose="020F0502020204030204" pitchFamily="34" charset="0"/>
              <a:cs typeface="Times New Roman" panose="02020603050405020304" pitchFamily="18" charset="0"/>
            </a:endParaRPr>
          </a:p>
          <a:p>
            <a:pPr marL="457200">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Luetaan Viivi ja Wagner -sarjakuva ja pohditaan, mitä yleistä ilmiötä se kuvaa. </a:t>
            </a:r>
          </a:p>
          <a:p>
            <a:pPr marL="457200">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Voidaan keskustella esimerkiksi siitä, miksi suurin osa tunnistaa usein mainosten katteettomat lupaukset, mutta ostaa tuotetta silti. </a:t>
            </a:r>
            <a:endParaRPr lang="fi-FI" sz="1200" dirty="0">
              <a:ea typeface="Calibri" panose="020F0502020204030204" pitchFamily="34" charset="0"/>
              <a:cs typeface="Times New Roman" panose="02020603050405020304" pitchFamily="18" charset="0"/>
            </a:endParaRPr>
          </a:p>
          <a:p>
            <a:pPr>
              <a:defRPr/>
            </a:pPr>
            <a:endParaRPr 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4</a:t>
            </a:fld>
            <a:endParaRPr lang="fi-FI"/>
          </a:p>
        </p:txBody>
      </p:sp>
    </p:spTree>
    <p:extLst>
      <p:ext uri="{BB962C8B-B14F-4D97-AF65-F5344CB8AC3E}">
        <p14:creationId xmlns:p14="http://schemas.microsoft.com/office/powerpoint/2010/main" val="136449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Tässä oppitunnin aiheen tavoitteet toisella tavalla muotoiltuna. Tätä diaa voi käyttää oppitunnin loppukoontina, läksyn runkona tai muistiinpanotiivistelmänä.   </a:t>
            </a:r>
          </a:p>
          <a:p>
            <a:endParaRPr lang="fi-FI" altLang="en-FI" sz="1800" dirty="0">
              <a:solidFill>
                <a:srgbClr val="000000"/>
              </a:solidFill>
              <a:latin typeface="Segoe UI" panose="020B0502040204020203" pitchFamily="34" charset="0"/>
            </a:endParaRPr>
          </a:p>
          <a:p>
            <a:r>
              <a:rPr lang="fi-FI" altLang="en-FI" sz="1200" dirty="0">
                <a:latin typeface="Cambria" panose="02040503050406030204" pitchFamily="18" charset="0"/>
                <a:ea typeface="Calibri" panose="020F0502020204030204" pitchFamily="34" charset="0"/>
                <a:cs typeface="Times New Roman" panose="02020603050405020304" pitchFamily="18" charset="0"/>
              </a:rPr>
              <a:t>Keskeiset asiat voidaan käydä läpi esimerkiksi siten, että jokainen opiskelija tai opiskelijapari saa yhden näkökulmista. He lukevat vastuualueensa oppikirjasta ja valmistautuvat kertomaan aiheensa keskeiset asiat. Opettaja täydentää tarvittaessa. Näin pääasiat tulevat työstettyä aktiivisesti yhdessä toimien. </a:t>
            </a:r>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22</a:t>
            </a:fld>
            <a:endParaRPr lang="fi-FI"/>
          </a:p>
        </p:txBody>
      </p:sp>
    </p:spTree>
    <p:extLst>
      <p:ext uri="{BB962C8B-B14F-4D97-AF65-F5344CB8AC3E}">
        <p14:creationId xmlns:p14="http://schemas.microsoft.com/office/powerpoint/2010/main" val="190455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8A8321EB-22C4-3E44-9F7B-2E1741A4FBC9}" type="slidenum">
              <a:rPr lang="fi-FI" smtClean="0"/>
              <a:t>23</a:t>
            </a:fld>
            <a:endParaRPr lang="fi-FI"/>
          </a:p>
        </p:txBody>
      </p:sp>
    </p:spTree>
    <p:extLst>
      <p:ext uri="{BB962C8B-B14F-4D97-AF65-F5344CB8AC3E}">
        <p14:creationId xmlns:p14="http://schemas.microsoft.com/office/powerpoint/2010/main" val="3943788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a:pPr>
            <a:r>
              <a:rPr lang="fi-FI" sz="1200" dirty="0">
                <a:solidFill>
                  <a:srgbClr val="000000"/>
                </a:solidFill>
              </a:rPr>
              <a:t>Työskentelyidea: </a:t>
            </a:r>
            <a:r>
              <a:rPr lang="fi-FI" sz="1200" dirty="0">
                <a:latin typeface="Cambria" panose="02040503050406030204" pitchFamily="18" charset="0"/>
                <a:ea typeface="Calibri" panose="020F0502020204030204" pitchFamily="34" charset="0"/>
                <a:cs typeface="Times New Roman" panose="02020603050405020304" pitchFamily="18" charset="0"/>
              </a:rPr>
              <a:t>Väitetyöskentely </a:t>
            </a:r>
          </a:p>
          <a:p>
            <a:pPr>
              <a:lnSpc>
                <a:spcPct val="107000"/>
              </a:lnSpc>
              <a:spcAft>
                <a:spcPts val="800"/>
              </a:spcAft>
              <a:defRPr/>
            </a:pPr>
            <a:endParaRPr lang="fi-FI" sz="1200" dirty="0">
              <a:ea typeface="Calibri" panose="020F0502020204030204" pitchFamily="34" charset="0"/>
              <a:cs typeface="Times New Roman" panose="02020603050405020304" pitchFamily="18" charset="0"/>
            </a:endParaRPr>
          </a:p>
          <a:p>
            <a:pPr>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Väitetyöskentelyn avulla voidaan kerrata luvun keskeisiä sisältöjä ja harjoitella oman mielipiteen perustelemista. </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Jakaudutaan 3–4  opiskelijan ryhmiin. Jokainen ryhmä saa pelilaudan eli A3-paperin, johon on tehty jana, jonka toisessa päässä lukee ”samaa mieltä” ja toisessa päässä ”eri mieltä”. </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Opettaja näyttää väitteen kerrallaan. Jokainen ryhmän jäsen miettii, mitä mieltä on väitteestä ja laittaa pelimerkkinsä (kynän, kumin tms.) valitsemalleen kohdalle mielipidejanaa. Sen jälkeen jokainen perustelee vuorotellen oman näkemyksensä. Lopuksi käydään yhteiskeskustelua.</a:t>
            </a:r>
            <a:endParaRPr lang="fi-FI" sz="1200" dirty="0">
              <a:ea typeface="Calibri" panose="020F0502020204030204" pitchFamily="34" charset="0"/>
              <a:cs typeface="Times New Roman" panose="02020603050405020304" pitchFamily="18" charset="0"/>
            </a:endParaRPr>
          </a:p>
          <a:p>
            <a:pPr>
              <a:defRPr/>
            </a:pPr>
            <a:endParaRPr 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24</a:t>
            </a:fld>
            <a:endParaRPr lang="fi-FI"/>
          </a:p>
        </p:txBody>
      </p:sp>
    </p:spTree>
    <p:extLst>
      <p:ext uri="{BB962C8B-B14F-4D97-AF65-F5344CB8AC3E}">
        <p14:creationId xmlns:p14="http://schemas.microsoft.com/office/powerpoint/2010/main" val="67910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defRPr/>
            </a:pPr>
            <a:r>
              <a:rPr lang="fi-FI" dirty="0"/>
              <a:t>Aloitusideana </a:t>
            </a:r>
            <a:r>
              <a:rPr lang="fi-FI" sz="1200" dirty="0">
                <a:latin typeface="Cambria" panose="02040503050406030204" pitchFamily="18" charset="0"/>
                <a:cs typeface="Times New Roman" panose="02020603050405020304" pitchFamily="18" charset="0"/>
              </a:rPr>
              <a:t>p</a:t>
            </a:r>
            <a:r>
              <a:rPr lang="fi-FI" sz="1200" dirty="0">
                <a:latin typeface="Cambria" panose="02040503050406030204" pitchFamily="18" charset="0"/>
                <a:ea typeface="Calibri" panose="020F0502020204030204" pitchFamily="34" charset="0"/>
                <a:cs typeface="Times New Roman" panose="02020603050405020304" pitchFamily="18" charset="0"/>
              </a:rPr>
              <a:t>aripohdinta</a:t>
            </a:r>
          </a:p>
          <a:p>
            <a:pPr marL="457200">
              <a:lnSpc>
                <a:spcPct val="107000"/>
              </a:lnSpc>
              <a:defRPr/>
            </a:pPr>
            <a:endParaRPr lang="fi-FI" sz="1200" dirty="0">
              <a:ea typeface="Calibri" panose="020F0502020204030204" pitchFamily="34" charset="0"/>
              <a:cs typeface="Times New Roman" panose="02020603050405020304" pitchFamily="18" charset="0"/>
            </a:endParaRPr>
          </a:p>
          <a:p>
            <a:pPr marL="457200">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Tunnin aiheeseen voi johdatella parikeskustelulla, jossa opiskelijat pohtivat pareittain, millaista terveysviestintää he ovat nähneet ja millaisia ajatuksia se on heissä herättänyt. Lopuksi voidaan koota parien ajatuksia yhteen koko ryhmän kesken.</a:t>
            </a:r>
            <a:endParaRPr lang="fi-FI" sz="1200" dirty="0">
              <a:ea typeface="Calibri" panose="020F0502020204030204" pitchFamily="34" charset="0"/>
              <a:cs typeface="Times New Roman" panose="02020603050405020304" pitchFamily="18" charset="0"/>
            </a:endParaRPr>
          </a:p>
          <a:p>
            <a:pPr>
              <a:defRPr/>
            </a:pPr>
            <a:endParaRPr 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5</a:t>
            </a:fld>
            <a:endParaRPr lang="fi-FI"/>
          </a:p>
        </p:txBody>
      </p:sp>
    </p:spTree>
    <p:extLst>
      <p:ext uri="{BB962C8B-B14F-4D97-AF65-F5344CB8AC3E}">
        <p14:creationId xmlns:p14="http://schemas.microsoft.com/office/powerpoint/2010/main" val="328664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200" dirty="0">
                <a:solidFill>
                  <a:srgbClr val="000000"/>
                </a:solidFill>
              </a:rPr>
              <a:t>Työskentelyidea: Diaa voi käyttää keskustelevan opetuspuheen tukena. Kaavio aukeaa myös digikirjan kautta. </a:t>
            </a:r>
            <a:endParaRPr lang="fi-FI" alt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6</a:t>
            </a:fld>
            <a:endParaRPr lang="fi-FI"/>
          </a:p>
        </p:txBody>
      </p:sp>
    </p:spTree>
    <p:extLst>
      <p:ext uri="{BB962C8B-B14F-4D97-AF65-F5344CB8AC3E}">
        <p14:creationId xmlns:p14="http://schemas.microsoft.com/office/powerpoint/2010/main" val="212956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200" dirty="0">
                <a:latin typeface="Cambria" panose="02040503050406030204" pitchFamily="18" charset="0"/>
                <a:ea typeface="Calibri" panose="020F0502020204030204" pitchFamily="34" charset="0"/>
                <a:cs typeface="Times New Roman" panose="02020603050405020304" pitchFamily="18" charset="0"/>
              </a:rPr>
              <a:t>Työskentelyidea: Media-analyysi on tärkeä taito sekä arkielämässä että ylioppilaskirjoituksissa. Tähän on koottu neljä erilaista media-analyysitehtävää. Niistä voidaan valita yksi tai useampi itsenäisesti tehtäväksi tai tehtäviä voi jakaa ryhmien kesken. </a:t>
            </a:r>
          </a:p>
          <a:p>
            <a:endParaRPr lang="fi-FI" altLang="fi-FI" sz="1200" dirty="0">
              <a:latin typeface="Cambria" panose="02040503050406030204" pitchFamily="18" charset="0"/>
              <a:ea typeface="Calibri" panose="020F0502020204030204" pitchFamily="34" charset="0"/>
              <a:cs typeface="Times New Roman" panose="02020603050405020304" pitchFamily="18" charset="0"/>
            </a:endParaRPr>
          </a:p>
          <a:p>
            <a:r>
              <a:rPr lang="fi-FI" altLang="fi-FI" sz="1200" dirty="0">
                <a:latin typeface="Cambria" panose="02040503050406030204" pitchFamily="18" charset="0"/>
                <a:ea typeface="Calibri" panose="020F0502020204030204" pitchFamily="34" charset="0"/>
                <a:cs typeface="Times New Roman" panose="02020603050405020304" pitchFamily="18" charset="0"/>
              </a:rPr>
              <a:t>Jos aiheeseen halutaan syventyä kunnolla, voidaan tehtävä antaa kurssin alussa ja pidentää mediaseurantajakso esimerkiksi kuukaudeksi, jolloin saadaan tarkempaa kokonaiskuvaa siitä, millaiset terveysaiheet ovat juuri nyt esillä mediassa, sosiaalisessa mediassa ja mainonnassa. Tämä tehtävä voidaan liittää myös osaksi kurssin arviointia. </a:t>
            </a:r>
            <a:endParaRPr lang="fi-FI" altLang="fi-FI" sz="1200" dirty="0">
              <a:ea typeface="Calibri" panose="020F0502020204030204" pitchFamily="34" charset="0"/>
              <a:cs typeface="Times New Roman" panose="02020603050405020304" pitchFamily="18" charset="0"/>
            </a:endParaRPr>
          </a:p>
          <a:p>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A8321EB-22C4-3E44-9F7B-2E1741A4FBC9}" type="slidenum">
              <a:rPr lang="fi-FI" smtClean="0"/>
              <a:t>7</a:t>
            </a:fld>
            <a:endParaRPr lang="fi-FI"/>
          </a:p>
        </p:txBody>
      </p:sp>
    </p:spTree>
    <p:extLst>
      <p:ext uri="{BB962C8B-B14F-4D97-AF65-F5344CB8AC3E}">
        <p14:creationId xmlns:p14="http://schemas.microsoft.com/office/powerpoint/2010/main" val="420109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latin typeface="Cambria" panose="02040503050406030204" pitchFamily="18" charset="0"/>
                <a:ea typeface="Calibri" panose="020F0502020204030204" pitchFamily="34" charset="0"/>
                <a:cs typeface="Times New Roman" panose="02020603050405020304" pitchFamily="18" charset="0"/>
              </a:rPr>
              <a:t>Työskentelyidea: Media-analyysi on tärkeä taito sekä arkielämässä että ylioppilaskirjoituksissa. Tähän on koottu neljä erilaista media-analyysitehtävää. Niistä voidaan valita yksi tai useampi itsenäisesti tehtäväksi tai tehtäviä voi jakaa ryhmien kesken. </a:t>
            </a:r>
          </a:p>
          <a:p>
            <a:endParaRPr lang="fi-FI" altLang="fi-FI" dirty="0">
              <a:latin typeface="Cambria" panose="02040503050406030204" pitchFamily="18" charset="0"/>
              <a:ea typeface="Calibri" panose="020F0502020204030204" pitchFamily="34" charset="0"/>
              <a:cs typeface="Times New Roman" panose="02020603050405020304" pitchFamily="18" charset="0"/>
            </a:endParaRPr>
          </a:p>
          <a:p>
            <a:r>
              <a:rPr lang="fi-FI" altLang="fi-FI" dirty="0">
                <a:latin typeface="Cambria" panose="02040503050406030204" pitchFamily="18" charset="0"/>
                <a:ea typeface="Calibri" panose="020F0502020204030204" pitchFamily="34" charset="0"/>
                <a:cs typeface="Times New Roman" panose="02020603050405020304" pitchFamily="18" charset="0"/>
              </a:rPr>
              <a:t>Jos aiheeseen halutaan syventyä kunnolla, voidaan tehtävä antaa kurssin alussa ja pidentää mediaseurantajakso esimerkiksi kuukaudeksi, jolloin saadaan tarkempaa kokonaiskuvaa siitä, millaiset terveysaiheet ovat juuri nyt esillä mediassa, sosiaalisessa mediassa ja mainonnassa. Tämä tehtävä voidaan liittää myös osaksi kurssin arviointia. </a:t>
            </a:r>
            <a:endParaRPr lang="fi-FI" altLang="fi-FI" dirty="0">
              <a:ea typeface="Calibri" panose="020F0502020204030204" pitchFamily="34" charset="0"/>
              <a:cs typeface="Times New Roman" panose="02020603050405020304" pitchFamily="18" charset="0"/>
            </a:endParaRPr>
          </a:p>
          <a:p>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A8321EB-22C4-3E44-9F7B-2E1741A4FBC9}" type="slidenum">
              <a:rPr lang="fi-FI" smtClean="0"/>
              <a:t>8</a:t>
            </a:fld>
            <a:endParaRPr lang="fi-FI"/>
          </a:p>
        </p:txBody>
      </p:sp>
    </p:spTree>
    <p:extLst>
      <p:ext uri="{BB962C8B-B14F-4D97-AF65-F5344CB8AC3E}">
        <p14:creationId xmlns:p14="http://schemas.microsoft.com/office/powerpoint/2010/main" val="405062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latin typeface="Cambria" panose="02040503050406030204" pitchFamily="18" charset="0"/>
                <a:ea typeface="Calibri" panose="020F0502020204030204" pitchFamily="34" charset="0"/>
                <a:cs typeface="Times New Roman" panose="02020603050405020304" pitchFamily="18" charset="0"/>
              </a:rPr>
              <a:t>Työskentelyidea: Media-analyysi on tärkeä taito sekä arkielämässä että ylioppilaskirjoituksissa. Tähän on koottu neljä erilaista media-analyysitehtävää. Niistä voidaan valita yksi tai useampi itsenäisesti tehtäväksi tai tehtäviä voi jakaa ryhmien kesken. </a:t>
            </a:r>
          </a:p>
          <a:p>
            <a:endParaRPr lang="fi-FI" altLang="fi-FI" dirty="0">
              <a:latin typeface="Cambria" panose="02040503050406030204" pitchFamily="18" charset="0"/>
              <a:ea typeface="Calibri" panose="020F0502020204030204" pitchFamily="34" charset="0"/>
              <a:cs typeface="Times New Roman" panose="02020603050405020304" pitchFamily="18" charset="0"/>
            </a:endParaRPr>
          </a:p>
          <a:p>
            <a:r>
              <a:rPr lang="fi-FI" altLang="fi-FI" dirty="0">
                <a:latin typeface="Cambria" panose="02040503050406030204" pitchFamily="18" charset="0"/>
                <a:ea typeface="Calibri" panose="020F0502020204030204" pitchFamily="34" charset="0"/>
                <a:cs typeface="Times New Roman" panose="02020603050405020304" pitchFamily="18" charset="0"/>
              </a:rPr>
              <a:t>Jos aiheeseen halutaan syventyä kunnolla, voidaan tehtävä antaa kurssin alussa ja pidentää mediaseurantajakso esimerkiksi kuukaudeksi, jolloin saadaan tarkempaa kokonaiskuvaa siitä, millaiset terveysaiheet ovat juuri nyt esillä mediassa, sosiaalisessa mediassa ja mainonnassa. Tämä tehtävä voidaan liittää myös osaksi kurssin arviointia. </a:t>
            </a:r>
            <a:endParaRPr lang="fi-FI" altLang="fi-FI" dirty="0">
              <a:ea typeface="Calibri" panose="020F0502020204030204" pitchFamily="34" charset="0"/>
              <a:cs typeface="Times New Roman" panose="02020603050405020304" pitchFamily="18" charset="0"/>
            </a:endParaRPr>
          </a:p>
          <a:p>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A8321EB-22C4-3E44-9F7B-2E1741A4FBC9}" type="slidenum">
              <a:rPr lang="fi-FI" smtClean="0"/>
              <a:t>9</a:t>
            </a:fld>
            <a:endParaRPr lang="fi-FI"/>
          </a:p>
        </p:txBody>
      </p:sp>
    </p:spTree>
    <p:extLst>
      <p:ext uri="{BB962C8B-B14F-4D97-AF65-F5344CB8AC3E}">
        <p14:creationId xmlns:p14="http://schemas.microsoft.com/office/powerpoint/2010/main" val="398164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latin typeface="Cambria" panose="02040503050406030204" pitchFamily="18" charset="0"/>
                <a:ea typeface="Calibri" panose="020F0502020204030204" pitchFamily="34" charset="0"/>
                <a:cs typeface="Times New Roman" panose="02020603050405020304" pitchFamily="18" charset="0"/>
              </a:rPr>
              <a:t>Työskentelyidea: Media-analyysi on tärkeä taito sekä arkielämässä että ylioppilaskirjoituksissa. Tähän on koottu neljä erilaista media-analyysitehtävää. Niistä voidaan valita yksi tai useampi itsenäisesti tehtäväksi tai tehtäviä voi jakaa ryhmien kesken. </a:t>
            </a:r>
          </a:p>
          <a:p>
            <a:endParaRPr lang="fi-FI" altLang="fi-FI" dirty="0">
              <a:latin typeface="Cambria" panose="02040503050406030204" pitchFamily="18" charset="0"/>
              <a:ea typeface="Calibri" panose="020F0502020204030204" pitchFamily="34" charset="0"/>
              <a:cs typeface="Times New Roman" panose="02020603050405020304" pitchFamily="18" charset="0"/>
            </a:endParaRPr>
          </a:p>
          <a:p>
            <a:r>
              <a:rPr lang="fi-FI" altLang="fi-FI" dirty="0">
                <a:latin typeface="Cambria" panose="02040503050406030204" pitchFamily="18" charset="0"/>
                <a:ea typeface="Calibri" panose="020F0502020204030204" pitchFamily="34" charset="0"/>
                <a:cs typeface="Times New Roman" panose="02020603050405020304" pitchFamily="18" charset="0"/>
              </a:rPr>
              <a:t>Jos aiheeseen halutaan syventyä kunnolla, voidaan tehtävä antaa kurssin alussa ja pidentää mediaseurantajakso esimerkiksi kuukaudeksi, jolloin saadaan tarkempaa kokonaiskuvaa siitä, millaiset terveysaiheet ovat juuri nyt esillä mediassa, sosiaalisessa mediassa ja mainonnassa. Tämä tehtävä voidaan liittää myös osaksi kurssin arviointia. </a:t>
            </a:r>
            <a:endParaRPr lang="fi-FI" altLang="fi-FI" dirty="0">
              <a:ea typeface="Calibri" panose="020F0502020204030204" pitchFamily="34" charset="0"/>
              <a:cs typeface="Times New Roman" panose="02020603050405020304" pitchFamily="18" charset="0"/>
            </a:endParaRPr>
          </a:p>
          <a:p>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A8321EB-22C4-3E44-9F7B-2E1741A4FBC9}" type="slidenum">
              <a:rPr lang="fi-FI" smtClean="0"/>
              <a:t>10</a:t>
            </a:fld>
            <a:endParaRPr lang="fi-FI"/>
          </a:p>
        </p:txBody>
      </p:sp>
    </p:spTree>
    <p:extLst>
      <p:ext uri="{BB962C8B-B14F-4D97-AF65-F5344CB8AC3E}">
        <p14:creationId xmlns:p14="http://schemas.microsoft.com/office/powerpoint/2010/main" val="63647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800" dirty="0">
                <a:solidFill>
                  <a:srgbClr val="000000"/>
                </a:solidFill>
                <a:latin typeface="WordVisi_MSFontService"/>
              </a:rPr>
              <a:t>Työskentelyidea: Keskustelutehtävä rytmittämään oppituntia. </a:t>
            </a:r>
            <a:r>
              <a:rPr lang="fi-FI" altLang="fi-FI" sz="1200" dirty="0">
                <a:latin typeface="Cambria" panose="02040503050406030204" pitchFamily="18" charset="0"/>
                <a:ea typeface="Calibri" panose="020F0502020204030204" pitchFamily="34" charset="0"/>
                <a:cs typeface="Times New Roman" panose="02020603050405020304" pitchFamily="18" charset="0"/>
              </a:rPr>
              <a:t>Kuvien kautta tulee käytyä läpi terveysviestinnän keskeisimmät tekstilajit.</a:t>
            </a:r>
            <a:endParaRPr lang="fi-FI" altLang="fi-FI" sz="1200" dirty="0">
              <a:ea typeface="Calibri" panose="020F0502020204030204" pitchFamily="34" charset="0"/>
              <a:cs typeface="Times New Roman" panose="02020603050405020304" pitchFamily="18" charset="0"/>
            </a:endParaRPr>
          </a:p>
          <a:p>
            <a:endParaRPr lang="fi-FI" altLang="fi-FI" dirty="0"/>
          </a:p>
        </p:txBody>
      </p:sp>
      <p:sp>
        <p:nvSpPr>
          <p:cNvPr id="4" name="Slide Number Placeholder 3"/>
          <p:cNvSpPr>
            <a:spLocks noGrp="1"/>
          </p:cNvSpPr>
          <p:nvPr>
            <p:ph type="sldNum" sz="quarter" idx="5"/>
          </p:nvPr>
        </p:nvSpPr>
        <p:spPr/>
        <p:txBody>
          <a:bodyPr/>
          <a:lstStyle/>
          <a:p>
            <a:fld id="{8A8321EB-22C4-3E44-9F7B-2E1741A4FBC9}" type="slidenum">
              <a:rPr lang="fi-FI" smtClean="0"/>
              <a:t>11</a:t>
            </a:fld>
            <a:endParaRPr lang="fi-FI"/>
          </a:p>
        </p:txBody>
      </p:sp>
    </p:spTree>
    <p:extLst>
      <p:ext uri="{BB962C8B-B14F-4D97-AF65-F5344CB8AC3E}">
        <p14:creationId xmlns:p14="http://schemas.microsoft.com/office/powerpoint/2010/main" val="19857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23.10.2021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lay.kahoot.it/#/k/3780491b-4f64-4ae8-a7ac-6f6dfdca7fb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kannettava&#10;&#10;Kuvaus luotu automaattisesti">
            <a:extLst>
              <a:ext uri="{FF2B5EF4-FFF2-40B4-BE49-F238E27FC236}">
                <a16:creationId xmlns:a16="http://schemas.microsoft.com/office/drawing/2014/main" id="{696225A4-3045-4751-917D-58EB71C14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 y="-25664"/>
            <a:ext cx="12181627" cy="7081586"/>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568632" y="4585485"/>
            <a:ext cx="4739189" cy="1942794"/>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347828" y="4828973"/>
            <a:ext cx="4101509" cy="1631216"/>
          </a:xfrm>
          <a:prstGeom prst="rect">
            <a:avLst/>
          </a:prstGeom>
          <a:noFill/>
        </p:spPr>
        <p:txBody>
          <a:bodyPr wrap="square">
            <a:spAutoFit/>
          </a:bodyPr>
          <a:lstStyle/>
          <a:p>
            <a:r>
              <a:rPr lang="fi-FI" sz="3200" b="1" dirty="0">
                <a:solidFill>
                  <a:schemeClr val="bg1"/>
                </a:solidFill>
                <a:latin typeface="+mj-lt"/>
              </a:rPr>
              <a:t>3. Mediaympäristö ja terveysviestintä</a:t>
            </a:r>
            <a:br>
              <a:rPr lang="fi-FI" sz="3200" b="1" dirty="0">
                <a:solidFill>
                  <a:schemeClr val="bg1"/>
                </a:solidFill>
              </a:rPr>
            </a:br>
            <a:r>
              <a:rPr lang="fi-FI" sz="1600" dirty="0">
                <a:solidFill>
                  <a:schemeClr val="bg1"/>
                </a:solidFill>
              </a:rPr>
              <a:t>s. 38–50</a:t>
            </a:r>
            <a:r>
              <a:rPr lang="fi-FI" sz="3600" dirty="0">
                <a:solidFill>
                  <a:schemeClr val="bg1"/>
                </a:solidFill>
              </a:rPr>
              <a:t> </a:t>
            </a:r>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Media-analyysitehtävä 4</a:t>
            </a:r>
            <a:br>
              <a:rPr lang="fi-FI" alt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marL="0" indent="0">
              <a:buNone/>
              <a:defRPr/>
            </a:pPr>
            <a:r>
              <a:rPr lang="fi-FI" altLang="fi-FI" dirty="0"/>
              <a:t>Etsi jokin terveysaiheinen mainos.</a:t>
            </a:r>
          </a:p>
          <a:p>
            <a:pPr>
              <a:defRPr/>
            </a:pPr>
            <a:r>
              <a:rPr lang="fi-FI" altLang="fi-FI" dirty="0"/>
              <a:t>Kuvaa lyhyesti mainoksen sisältöä: </a:t>
            </a:r>
            <a:r>
              <a:rPr lang="fi-FI" dirty="0"/>
              <a:t>Mitä mainostetaan? Kuka mainostaa? Mikä on mainoksen pääviesti ja tavoite?</a:t>
            </a:r>
            <a:endParaRPr lang="fi-FI" altLang="fi-FI" dirty="0"/>
          </a:p>
          <a:p>
            <a:pPr>
              <a:defRPr/>
            </a:pPr>
            <a:r>
              <a:rPr lang="fi-FI" altLang="fi-FI" dirty="0"/>
              <a:t>Analysoi mainoksen vaikutuskeinoja. Käytä apunasi oppikirjan kaaviota sivulla 33.</a:t>
            </a:r>
          </a:p>
          <a:p>
            <a:pPr>
              <a:defRPr/>
            </a:pPr>
            <a:r>
              <a:rPr lang="fi-FI" altLang="fi-FI" dirty="0"/>
              <a:t>Arvioi, mille kohderyhmälle mainos on suunnattu ja arvioi tästä näkökulmasta sen vaikuttavuutta. </a:t>
            </a:r>
          </a:p>
          <a:p>
            <a:pPr>
              <a:defRPr/>
            </a:pPr>
            <a:r>
              <a:rPr lang="fi-FI" altLang="fi-FI" dirty="0"/>
              <a:t>Jos mahdollisuutta, liitä mainos tai sen nettilinkki mukaan työhösi.</a:t>
            </a:r>
          </a:p>
          <a:p>
            <a:pPr>
              <a:defRPr/>
            </a:pPr>
            <a:endParaRPr lang="fi-FI" altLang="fi-FI" dirty="0"/>
          </a:p>
        </p:txBody>
      </p:sp>
    </p:spTree>
    <p:extLst>
      <p:ext uri="{BB962C8B-B14F-4D97-AF65-F5344CB8AC3E}">
        <p14:creationId xmlns:p14="http://schemas.microsoft.com/office/powerpoint/2010/main" val="269801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Keskustelutehtävä</a:t>
            </a:r>
            <a:endParaRPr lang="fi-FI" dirty="0"/>
          </a:p>
        </p:txBody>
      </p:sp>
      <p:pic>
        <p:nvPicPr>
          <p:cNvPr id="6" name="Kuva 3">
            <a:extLst>
              <a:ext uri="{FF2B5EF4-FFF2-40B4-BE49-F238E27FC236}">
                <a16:creationId xmlns:a16="http://schemas.microsoft.com/office/drawing/2014/main" id="{0DC5C87B-D1BA-6740-8DD8-5A681CEC7E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66888"/>
            <a:ext cx="64754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4">
            <a:extLst>
              <a:ext uri="{FF2B5EF4-FFF2-40B4-BE49-F238E27FC236}">
                <a16:creationId xmlns:a16="http://schemas.microsoft.com/office/drawing/2014/main" id="{8B43CE12-D907-ED48-A1C4-29B3D6CF8E92}"/>
              </a:ext>
            </a:extLst>
          </p:cNvPr>
          <p:cNvSpPr/>
          <p:nvPr/>
        </p:nvSpPr>
        <p:spPr>
          <a:xfrm>
            <a:off x="7615128" y="2205914"/>
            <a:ext cx="3854450" cy="1630106"/>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Internetin ja teknologian nopea kehitys 2000-luvulla on tuonut terveyden näkökulmasta paljon hyötyjä, mutta myös haasteita. </a:t>
            </a:r>
          </a:p>
        </p:txBody>
      </p:sp>
      <p:sp>
        <p:nvSpPr>
          <p:cNvPr id="8" name="Suorakulmio 5">
            <a:extLst>
              <a:ext uri="{FF2B5EF4-FFF2-40B4-BE49-F238E27FC236}">
                <a16:creationId xmlns:a16="http://schemas.microsoft.com/office/drawing/2014/main" id="{0696511D-4E7E-5D46-85CA-72FDC0782FE7}"/>
              </a:ext>
            </a:extLst>
          </p:cNvPr>
          <p:cNvSpPr/>
          <p:nvPr/>
        </p:nvSpPr>
        <p:spPr>
          <a:xfrm>
            <a:off x="6785252" y="4505093"/>
            <a:ext cx="2860553" cy="1442848"/>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Millaisia seurauksia erilaisilla </a:t>
            </a:r>
            <a:r>
              <a:rPr lang="fi-FI" sz="2000" dirty="0" err="1">
                <a:solidFill>
                  <a:schemeClr val="bg1"/>
                </a:solidFill>
                <a:latin typeface="Cambria" panose="02040503050406030204" pitchFamily="18" charset="0"/>
              </a:rPr>
              <a:t>virtuaali</a:t>
            </a:r>
            <a:r>
              <a:rPr lang="fi-FI" sz="2000" dirty="0">
                <a:solidFill>
                  <a:schemeClr val="bg1"/>
                </a:solidFill>
                <a:latin typeface="Cambria" panose="02040503050406030204" pitchFamily="18" charset="0"/>
              </a:rPr>
              <a:t>-ympäristöillä voi olla terveydelle?</a:t>
            </a:r>
          </a:p>
        </p:txBody>
      </p:sp>
    </p:spTree>
    <p:extLst>
      <p:ext uri="{BB962C8B-B14F-4D97-AF65-F5344CB8AC3E}">
        <p14:creationId xmlns:p14="http://schemas.microsoft.com/office/powerpoint/2010/main" val="17294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en-FI" dirty="0"/>
              <a:t>Terveysjournalismi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20673"/>
            <a:ext cx="10515600" cy="4351338"/>
          </a:xfrm>
        </p:spPr>
        <p:txBody>
          <a:bodyPr/>
          <a:lstStyle/>
          <a:p>
            <a:r>
              <a:rPr lang="fi-FI" altLang="en-FI" dirty="0"/>
              <a:t>Käsittelee terveyteen liittyvää </a:t>
            </a:r>
            <a:r>
              <a:rPr lang="fi-FI" altLang="en-FI" dirty="0">
                <a:solidFill>
                  <a:srgbClr val="222222"/>
                </a:solidFill>
              </a:rPr>
              <a:t>ajankohtaista ja yhteiskunnallisesti tärkeää tietoa</a:t>
            </a:r>
          </a:p>
          <a:p>
            <a:r>
              <a:rPr lang="fi-FI" altLang="en-FI" dirty="0">
                <a:solidFill>
                  <a:srgbClr val="222222"/>
                </a:solidFill>
              </a:rPr>
              <a:t>Esitetään esimerkiksi uutisina, artikkeleina ja muina mediateksteinä</a:t>
            </a:r>
          </a:p>
          <a:p>
            <a:r>
              <a:rPr lang="fi-FI" altLang="en-FI" dirty="0">
                <a:solidFill>
                  <a:srgbClr val="222222"/>
                </a:solidFill>
              </a:rPr>
              <a:t>Julkaistaan sanoma- ja aikakauslehdissä sekä monilla televisiokanavilla </a:t>
            </a:r>
          </a:p>
          <a:p>
            <a:r>
              <a:rPr lang="fi-FI" altLang="en-FI" b="1" dirty="0">
                <a:solidFill>
                  <a:srgbClr val="F37D7D"/>
                </a:solidFill>
              </a:rPr>
              <a:t>Tutki oppikirjasta, mitkä ovat terveysjournalismin vahvuuksia, mitkä heikkouksia. </a:t>
            </a:r>
          </a:p>
          <a:p>
            <a:r>
              <a:rPr lang="fi-FI" altLang="en-FI" b="1" dirty="0">
                <a:solidFill>
                  <a:srgbClr val="F37D7D"/>
                </a:solidFill>
              </a:rPr>
              <a:t>Tutki oppikirjasta, mitä tässä yhteydessä tarkoitetaan tasapainoharhalla. </a:t>
            </a:r>
          </a:p>
        </p:txBody>
      </p:sp>
    </p:spTree>
    <p:extLst>
      <p:ext uri="{BB962C8B-B14F-4D97-AF65-F5344CB8AC3E}">
        <p14:creationId xmlns:p14="http://schemas.microsoft.com/office/powerpoint/2010/main" val="404763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379412"/>
            <a:ext cx="8006542" cy="941388"/>
          </a:xfrm>
        </p:spPr>
        <p:txBody>
          <a:bodyPr>
            <a:noAutofit/>
          </a:bodyPr>
          <a:lstStyle/>
          <a:p>
            <a:r>
              <a:rPr lang="fi-FI" altLang="fi-FI" dirty="0"/>
              <a:t>Keskustelutehtävä </a:t>
            </a:r>
            <a:endParaRPr lang="fi-FI" dirty="0">
              <a:highlight>
                <a:srgbClr val="FFFF00"/>
              </a:highlight>
            </a:endParaRPr>
          </a:p>
        </p:txBody>
      </p:sp>
      <p:sp>
        <p:nvSpPr>
          <p:cNvPr id="7" name="Suorakulmio 3">
            <a:extLst>
              <a:ext uri="{FF2B5EF4-FFF2-40B4-BE49-F238E27FC236}">
                <a16:creationId xmlns:a16="http://schemas.microsoft.com/office/drawing/2014/main" id="{37BE160A-77F8-1843-9C3F-FAD3AD446550}"/>
              </a:ext>
            </a:extLst>
          </p:cNvPr>
          <p:cNvSpPr/>
          <p:nvPr/>
        </p:nvSpPr>
        <p:spPr>
          <a:xfrm>
            <a:off x="5794457" y="374604"/>
            <a:ext cx="3968627" cy="796870"/>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200" dirty="0">
                <a:solidFill>
                  <a:schemeClr val="bg1"/>
                </a:solidFill>
                <a:latin typeface="Cambria" panose="02040503050406030204" pitchFamily="18" charset="0"/>
              </a:rPr>
              <a:t>Mitä terveysaiheita on viime aikoina uutisoitu räväkästi?</a:t>
            </a:r>
          </a:p>
        </p:txBody>
      </p:sp>
      <p:sp>
        <p:nvSpPr>
          <p:cNvPr id="8" name="Suorakulmio 7">
            <a:extLst>
              <a:ext uri="{FF2B5EF4-FFF2-40B4-BE49-F238E27FC236}">
                <a16:creationId xmlns:a16="http://schemas.microsoft.com/office/drawing/2014/main" id="{F242DA43-7D11-8D42-95A3-8EFE3AA95E69}"/>
              </a:ext>
            </a:extLst>
          </p:cNvPr>
          <p:cNvSpPr/>
          <p:nvPr/>
        </p:nvSpPr>
        <p:spPr>
          <a:xfrm>
            <a:off x="7778770" y="2528014"/>
            <a:ext cx="3968627" cy="3440551"/>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200" dirty="0">
                <a:solidFill>
                  <a:schemeClr val="bg1"/>
                </a:solidFill>
                <a:latin typeface="Cambria" panose="02040503050406030204" pitchFamily="18" charset="0"/>
              </a:rPr>
              <a:t>Etsikää tältä viikolta jokin terveysaiheinen uutinen. </a:t>
            </a:r>
          </a:p>
          <a:p>
            <a:pPr marL="342900" indent="-342900" eaLnBrk="1" fontAlgn="auto" hangingPunct="1">
              <a:spcBef>
                <a:spcPts val="0"/>
              </a:spcBef>
              <a:spcAft>
                <a:spcPts val="0"/>
              </a:spcAft>
              <a:buFont typeface="Arial" panose="020B0604020202020204" pitchFamily="34" charset="0"/>
              <a:buChar char="•"/>
              <a:defRPr/>
            </a:pPr>
            <a:r>
              <a:rPr lang="fi-FI" sz="2200" dirty="0">
                <a:solidFill>
                  <a:schemeClr val="bg1"/>
                </a:solidFill>
                <a:latin typeface="Cambria" panose="02040503050406030204" pitchFamily="18" charset="0"/>
              </a:rPr>
              <a:t>Mikä on nostettu uutisen otsikoksi ja kärjeksi?</a:t>
            </a:r>
          </a:p>
          <a:p>
            <a:pPr marL="342900" indent="-342900" eaLnBrk="1" fontAlgn="auto" hangingPunct="1">
              <a:spcBef>
                <a:spcPts val="0"/>
              </a:spcBef>
              <a:spcAft>
                <a:spcPts val="0"/>
              </a:spcAft>
              <a:buFont typeface="Arial" panose="020B0604020202020204" pitchFamily="34" charset="0"/>
              <a:buChar char="•"/>
              <a:defRPr/>
            </a:pPr>
            <a:r>
              <a:rPr lang="fi-FI" sz="2200" dirty="0">
                <a:solidFill>
                  <a:schemeClr val="bg1"/>
                </a:solidFill>
                <a:latin typeface="Cambria" panose="02040503050406030204" pitchFamily="18" charset="0"/>
              </a:rPr>
              <a:t>Mikä aiheessa kiinnostaa ihmisiä, eli pohtikaa, miksi se on noussut uutisaiheeksi?</a:t>
            </a:r>
          </a:p>
          <a:p>
            <a:pPr marL="342900" indent="-342900" eaLnBrk="1" fontAlgn="auto" hangingPunct="1">
              <a:spcBef>
                <a:spcPts val="0"/>
              </a:spcBef>
              <a:spcAft>
                <a:spcPts val="0"/>
              </a:spcAft>
              <a:buFont typeface="Arial" panose="020B0604020202020204" pitchFamily="34" charset="0"/>
              <a:buChar char="•"/>
              <a:defRPr/>
            </a:pPr>
            <a:r>
              <a:rPr lang="fi-FI" sz="2200" dirty="0">
                <a:solidFill>
                  <a:schemeClr val="bg1"/>
                </a:solidFill>
                <a:latin typeface="Cambria" panose="02040503050406030204" pitchFamily="18" charset="0"/>
              </a:rPr>
              <a:t>Miten samaa aihetta on uutisoitu muissa medioissa? Mitä eroja huomaatte?</a:t>
            </a:r>
          </a:p>
        </p:txBody>
      </p:sp>
      <p:pic>
        <p:nvPicPr>
          <p:cNvPr id="3" name="Kuva 2" descr="Kuva, joka sisältää kohteen teksti, sanomalehti&#10;&#10;Kuvaus luotu automaattisesti">
            <a:extLst>
              <a:ext uri="{FF2B5EF4-FFF2-40B4-BE49-F238E27FC236}">
                <a16:creationId xmlns:a16="http://schemas.microsoft.com/office/drawing/2014/main" id="{86A007BE-F2DF-4178-938B-05A4AA180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42440"/>
            <a:ext cx="2962688" cy="4086795"/>
          </a:xfrm>
          <a:prstGeom prst="rect">
            <a:avLst/>
          </a:prstGeom>
        </p:spPr>
      </p:pic>
      <p:pic>
        <p:nvPicPr>
          <p:cNvPr id="9" name="Kuva 8" descr="Kuva, joka sisältää kohteen teksti, sanomalehti, näyttökuva&#10;&#10;Kuvaus luotu automaattisesti">
            <a:extLst>
              <a:ext uri="{FF2B5EF4-FFF2-40B4-BE49-F238E27FC236}">
                <a16:creationId xmlns:a16="http://schemas.microsoft.com/office/drawing/2014/main" id="{994BCDE4-EE25-4328-87EF-3111D5EC9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687" y="1690046"/>
            <a:ext cx="3038899" cy="4191585"/>
          </a:xfrm>
          <a:prstGeom prst="rect">
            <a:avLst/>
          </a:prstGeom>
        </p:spPr>
      </p:pic>
    </p:spTree>
    <p:extLst>
      <p:ext uri="{BB962C8B-B14F-4D97-AF65-F5344CB8AC3E}">
        <p14:creationId xmlns:p14="http://schemas.microsoft.com/office/powerpoint/2010/main" val="218070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en-FI" dirty="0"/>
              <a:t>Terveysaiheinen tiedeviestintä</a:t>
            </a:r>
            <a:br>
              <a:rPr lang="fi-FI" altLang="en-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solidFill>
                  <a:srgbClr val="222222"/>
                </a:solidFill>
              </a:rPr>
              <a:t>tapahtuu monilla tasoilla</a:t>
            </a:r>
          </a:p>
          <a:p>
            <a:r>
              <a:rPr lang="fi-FI" altLang="en-FI" dirty="0">
                <a:solidFill>
                  <a:srgbClr val="222222"/>
                </a:solidFill>
              </a:rPr>
              <a:t>kohdistuu monenlaiselle yleisölle </a:t>
            </a:r>
          </a:p>
          <a:p>
            <a:r>
              <a:rPr lang="fi-FI" altLang="en-FI" dirty="0">
                <a:solidFill>
                  <a:srgbClr val="222222"/>
                </a:solidFill>
              </a:rPr>
              <a:t>asiantuntijayhteisön sisäistä viestintää tutkijalta toisille</a:t>
            </a:r>
          </a:p>
          <a:p>
            <a:r>
              <a:rPr lang="fi-FI" altLang="en-FI" dirty="0">
                <a:solidFill>
                  <a:srgbClr val="222222"/>
                </a:solidFill>
              </a:rPr>
              <a:t>osa koulutusta ja opetusta</a:t>
            </a:r>
          </a:p>
          <a:p>
            <a:r>
              <a:rPr lang="fi-FI" altLang="en-FI" dirty="0">
                <a:solidFill>
                  <a:srgbClr val="222222"/>
                </a:solidFill>
              </a:rPr>
              <a:t>mediassa tapahtuvaa, suurelle yleisölle kohdistettua populaaria viestintää </a:t>
            </a:r>
          </a:p>
          <a:p>
            <a:r>
              <a:rPr lang="fi-FI" altLang="en-FI" dirty="0">
                <a:solidFill>
                  <a:srgbClr val="222222"/>
                </a:solidFill>
              </a:rPr>
              <a:t>mukautetaan vastaanottajan tietotason mukaiseksi</a:t>
            </a:r>
          </a:p>
          <a:p>
            <a:r>
              <a:rPr lang="fi-FI" altLang="en-FI" dirty="0">
                <a:solidFill>
                  <a:srgbClr val="222222"/>
                </a:solidFill>
              </a:rPr>
              <a:t>kohderyhmä vaikuttaa viestinnän havainnollistamiseen, avaamiseen ja yleistajuistamiseen</a:t>
            </a:r>
            <a:endParaRPr lang="fi-FI" altLang="en-FI" dirty="0"/>
          </a:p>
        </p:txBody>
      </p:sp>
    </p:spTree>
    <p:extLst>
      <p:ext uri="{BB962C8B-B14F-4D97-AF65-F5344CB8AC3E}">
        <p14:creationId xmlns:p14="http://schemas.microsoft.com/office/powerpoint/2010/main" val="147003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Keskustelutehtävä</a:t>
            </a:r>
            <a:endParaRPr lang="fi-FI" dirty="0"/>
          </a:p>
        </p:txBody>
      </p:sp>
      <p:pic>
        <p:nvPicPr>
          <p:cNvPr id="6" name="Kuva 3">
            <a:extLst>
              <a:ext uri="{FF2B5EF4-FFF2-40B4-BE49-F238E27FC236}">
                <a16:creationId xmlns:a16="http://schemas.microsoft.com/office/drawing/2014/main" id="{EB0EE59C-2CD7-C148-A660-81E5E3F425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44638"/>
            <a:ext cx="6402387" cy="4632325"/>
          </a:xfrm>
          <a:prstGeom prst="rect">
            <a:avLst/>
          </a:prstGeom>
          <a:solidFill>
            <a:srgbClr val="FFCE6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Suorakulmio 4">
            <a:extLst>
              <a:ext uri="{FF2B5EF4-FFF2-40B4-BE49-F238E27FC236}">
                <a16:creationId xmlns:a16="http://schemas.microsoft.com/office/drawing/2014/main" id="{D8DBCA32-2A19-8544-852F-805821ACF181}"/>
              </a:ext>
            </a:extLst>
          </p:cNvPr>
          <p:cNvSpPr/>
          <p:nvPr/>
        </p:nvSpPr>
        <p:spPr>
          <a:xfrm>
            <a:off x="7897483" y="1804018"/>
            <a:ext cx="3138488" cy="1738312"/>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Millaisia vaikutuksia painonpudotusohjelmilla voi olla osallistujien terveydelle? Entä katsojien terveydelle?</a:t>
            </a:r>
          </a:p>
        </p:txBody>
      </p:sp>
      <p:sp>
        <p:nvSpPr>
          <p:cNvPr id="8" name="Suorakulmio 6">
            <a:extLst>
              <a:ext uri="{FF2B5EF4-FFF2-40B4-BE49-F238E27FC236}">
                <a16:creationId xmlns:a16="http://schemas.microsoft.com/office/drawing/2014/main" id="{8ED89975-7B60-8747-AD38-64192551DDFD}"/>
              </a:ext>
            </a:extLst>
          </p:cNvPr>
          <p:cNvSpPr/>
          <p:nvPr/>
        </p:nvSpPr>
        <p:spPr>
          <a:xfrm>
            <a:off x="7897483" y="4016917"/>
            <a:ext cx="1925032" cy="1904380"/>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Mitä eettisiä näkökulmia painonpudotus-ohjelmiin voi liittyä?</a:t>
            </a:r>
          </a:p>
        </p:txBody>
      </p:sp>
    </p:spTree>
    <p:extLst>
      <p:ext uri="{BB962C8B-B14F-4D97-AF65-F5344CB8AC3E}">
        <p14:creationId xmlns:p14="http://schemas.microsoft.com/office/powerpoint/2010/main" val="1174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en-FI" dirty="0"/>
              <a:t>Terveys netissä ja </a:t>
            </a:r>
            <a:r>
              <a:rPr lang="fi-FI" altLang="en-FI" dirty="0" err="1"/>
              <a:t>somessa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terveyden asiantuntijat monissa eri kanavissa, myös mediassa</a:t>
            </a:r>
          </a:p>
          <a:p>
            <a:r>
              <a:rPr lang="fi-FI" altLang="en-FI" dirty="0"/>
              <a:t>myös maallikot tuottavat terveyssisältöjä</a:t>
            </a:r>
          </a:p>
          <a:p>
            <a:r>
              <a:rPr lang="fi-FI" altLang="en-FI" dirty="0"/>
              <a:t>sisällöt monen tasoisia ja tarvitaan tervettä kriittisyyttä</a:t>
            </a:r>
          </a:p>
          <a:p>
            <a:r>
              <a:rPr lang="fi-FI" altLang="en-FI" dirty="0"/>
              <a:t>netissä ja somessa tuotetussa tiedossa paljon hyviä puolia</a:t>
            </a:r>
          </a:p>
          <a:p>
            <a:r>
              <a:rPr lang="fi-FI" altLang="en-FI" dirty="0"/>
              <a:t>eettiset ja juridiset seikat tiedettävä ja muistettava</a:t>
            </a:r>
          </a:p>
          <a:p>
            <a:r>
              <a:rPr lang="fi-FI" altLang="en-FI" b="1" dirty="0">
                <a:solidFill>
                  <a:srgbClr val="F37D7D"/>
                </a:solidFill>
              </a:rPr>
              <a:t>Keitä tai mitä kanavia sinä seuraat </a:t>
            </a:r>
            <a:r>
              <a:rPr lang="fi-FI" altLang="en-FI" b="1" dirty="0" err="1">
                <a:solidFill>
                  <a:srgbClr val="F37D7D"/>
                </a:solidFill>
              </a:rPr>
              <a:t>somessa</a:t>
            </a:r>
            <a:r>
              <a:rPr lang="fi-FI" altLang="en-FI" b="1" dirty="0">
                <a:solidFill>
                  <a:srgbClr val="F37D7D"/>
                </a:solidFill>
              </a:rPr>
              <a:t>? Minkä verran niissä tuodaan esiin terveystietoutta? Millaista se on?</a:t>
            </a:r>
          </a:p>
        </p:txBody>
      </p:sp>
    </p:spTree>
    <p:extLst>
      <p:ext uri="{BB962C8B-B14F-4D97-AF65-F5344CB8AC3E}">
        <p14:creationId xmlns:p14="http://schemas.microsoft.com/office/powerpoint/2010/main" val="45013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Keskustelutehtävä</a:t>
            </a:r>
            <a:endParaRPr lang="fi-FI" dirty="0"/>
          </a:p>
        </p:txBody>
      </p:sp>
      <p:pic>
        <p:nvPicPr>
          <p:cNvPr id="6" name="Kuva 3">
            <a:extLst>
              <a:ext uri="{FF2B5EF4-FFF2-40B4-BE49-F238E27FC236}">
                <a16:creationId xmlns:a16="http://schemas.microsoft.com/office/drawing/2014/main" id="{E25BCD07-0AB6-0148-90F2-72776F2BC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892" y="1841664"/>
            <a:ext cx="60737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4">
            <a:extLst>
              <a:ext uri="{FF2B5EF4-FFF2-40B4-BE49-F238E27FC236}">
                <a16:creationId xmlns:a16="http://schemas.microsoft.com/office/drawing/2014/main" id="{9925F9F1-B7D4-1F42-AB57-EC55B8661FEE}"/>
              </a:ext>
            </a:extLst>
          </p:cNvPr>
          <p:cNvSpPr/>
          <p:nvPr/>
        </p:nvSpPr>
        <p:spPr>
          <a:xfrm>
            <a:off x="7314214" y="1841664"/>
            <a:ext cx="2825750" cy="1062037"/>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Mihin </a:t>
            </a:r>
            <a:r>
              <a:rPr lang="fi-FI" sz="2000" dirty="0" err="1">
                <a:solidFill>
                  <a:schemeClr val="bg1"/>
                </a:solidFill>
                <a:latin typeface="Cambria" panose="02040503050406030204" pitchFamily="18" charset="0"/>
              </a:rPr>
              <a:t>fitspiration</a:t>
            </a:r>
            <a:r>
              <a:rPr lang="fi-FI" sz="2000" dirty="0">
                <a:solidFill>
                  <a:schemeClr val="bg1"/>
                </a:solidFill>
                <a:latin typeface="Cambria" panose="02040503050406030204" pitchFamily="18" charset="0"/>
              </a:rPr>
              <a:t> -kuvat ja -sloganit pyrkivät?</a:t>
            </a:r>
          </a:p>
        </p:txBody>
      </p:sp>
      <p:sp>
        <p:nvSpPr>
          <p:cNvPr id="8" name="Suorakulmio 5">
            <a:extLst>
              <a:ext uri="{FF2B5EF4-FFF2-40B4-BE49-F238E27FC236}">
                <a16:creationId xmlns:a16="http://schemas.microsoft.com/office/drawing/2014/main" id="{0E630900-3A28-B54C-899E-3BBA2FBF0DA9}"/>
              </a:ext>
            </a:extLst>
          </p:cNvPr>
          <p:cNvSpPr/>
          <p:nvPr/>
        </p:nvSpPr>
        <p:spPr>
          <a:xfrm>
            <a:off x="7314214" y="3429000"/>
            <a:ext cx="3093843" cy="2032164"/>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Millaisia myönteisiä ja kielteisiä vaikutuksia </a:t>
            </a:r>
            <a:r>
              <a:rPr lang="fi-FI" sz="2000" dirty="0" err="1">
                <a:solidFill>
                  <a:schemeClr val="bg1"/>
                </a:solidFill>
                <a:latin typeface="Cambria" panose="02040503050406030204" pitchFamily="18" charset="0"/>
              </a:rPr>
              <a:t>fitness</a:t>
            </a:r>
            <a:r>
              <a:rPr lang="fi-FI" sz="2000" dirty="0">
                <a:solidFill>
                  <a:schemeClr val="bg1"/>
                </a:solidFill>
                <a:latin typeface="Cambria" panose="02040503050406030204" pitchFamily="18" charset="0"/>
              </a:rPr>
              <a:t>-kuvilla voi olla ihmisille ja heidän liikunta-motivaatiolleen?</a:t>
            </a:r>
          </a:p>
        </p:txBody>
      </p:sp>
    </p:spTree>
    <p:extLst>
      <p:ext uri="{BB962C8B-B14F-4D97-AF65-F5344CB8AC3E}">
        <p14:creationId xmlns:p14="http://schemas.microsoft.com/office/powerpoint/2010/main" val="12739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Keskustelutehtävä</a:t>
            </a:r>
            <a:endParaRPr lang="fi-FI" dirty="0"/>
          </a:p>
        </p:txBody>
      </p:sp>
      <p:pic>
        <p:nvPicPr>
          <p:cNvPr id="6" name="Kuva 3">
            <a:extLst>
              <a:ext uri="{FF2B5EF4-FFF2-40B4-BE49-F238E27FC236}">
                <a16:creationId xmlns:a16="http://schemas.microsoft.com/office/drawing/2014/main" id="{3E6D0DB5-287C-FD4F-BBCF-65FD7F432B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55750"/>
            <a:ext cx="4478337"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4">
            <a:extLst>
              <a:ext uri="{FF2B5EF4-FFF2-40B4-BE49-F238E27FC236}">
                <a16:creationId xmlns:a16="http://schemas.microsoft.com/office/drawing/2014/main" id="{3F03A8FA-C866-A740-BFB6-D42AC02F868C}"/>
              </a:ext>
            </a:extLst>
          </p:cNvPr>
          <p:cNvSpPr/>
          <p:nvPr/>
        </p:nvSpPr>
        <p:spPr>
          <a:xfrm>
            <a:off x="6248899" y="1288507"/>
            <a:ext cx="3209578" cy="1396713"/>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Oletko kuvannut ruoka-annoksia ja jakanut kuvia sosiaalisessa mediassa? </a:t>
            </a:r>
          </a:p>
        </p:txBody>
      </p:sp>
      <p:sp>
        <p:nvSpPr>
          <p:cNvPr id="8" name="Suorakulmio 5">
            <a:extLst>
              <a:ext uri="{FF2B5EF4-FFF2-40B4-BE49-F238E27FC236}">
                <a16:creationId xmlns:a16="http://schemas.microsoft.com/office/drawing/2014/main" id="{2D483EB6-6249-4C4A-8A53-F2CC31F78D73}"/>
              </a:ext>
            </a:extLst>
          </p:cNvPr>
          <p:cNvSpPr/>
          <p:nvPr/>
        </p:nvSpPr>
        <p:spPr>
          <a:xfrm>
            <a:off x="8488050" y="3155163"/>
            <a:ext cx="2478087" cy="857250"/>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Mitä olet halunnut kuvillasi viestiä?</a:t>
            </a:r>
          </a:p>
        </p:txBody>
      </p:sp>
      <p:sp>
        <p:nvSpPr>
          <p:cNvPr id="9" name="Suorakulmio 6">
            <a:extLst>
              <a:ext uri="{FF2B5EF4-FFF2-40B4-BE49-F238E27FC236}">
                <a16:creationId xmlns:a16="http://schemas.microsoft.com/office/drawing/2014/main" id="{D42A541E-FCCF-9248-950D-D3D74A9B0FA7}"/>
              </a:ext>
            </a:extLst>
          </p:cNvPr>
          <p:cNvSpPr/>
          <p:nvPr/>
        </p:nvSpPr>
        <p:spPr>
          <a:xfrm>
            <a:off x="6613850" y="4364766"/>
            <a:ext cx="2479675" cy="1204727"/>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Miten suhtaudut muiden jakamiin ruoka-annoskuviin?</a:t>
            </a:r>
          </a:p>
        </p:txBody>
      </p:sp>
    </p:spTree>
    <p:extLst>
      <p:ext uri="{BB962C8B-B14F-4D97-AF65-F5344CB8AC3E}">
        <p14:creationId xmlns:p14="http://schemas.microsoft.com/office/powerpoint/2010/main" val="118161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Keskustelutehtävä</a:t>
            </a:r>
            <a:endParaRPr lang="fi-FI" dirty="0"/>
          </a:p>
        </p:txBody>
      </p:sp>
      <p:pic>
        <p:nvPicPr>
          <p:cNvPr id="6" name="Kuva 3">
            <a:extLst>
              <a:ext uri="{FF2B5EF4-FFF2-40B4-BE49-F238E27FC236}">
                <a16:creationId xmlns:a16="http://schemas.microsoft.com/office/drawing/2014/main" id="{746B13CF-8CD0-FA42-8D9C-56B605B147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97025"/>
            <a:ext cx="81629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4">
            <a:extLst>
              <a:ext uri="{FF2B5EF4-FFF2-40B4-BE49-F238E27FC236}">
                <a16:creationId xmlns:a16="http://schemas.microsoft.com/office/drawing/2014/main" id="{A711FC79-30F3-A64D-B349-5119EB3D480B}"/>
              </a:ext>
            </a:extLst>
          </p:cNvPr>
          <p:cNvSpPr/>
          <p:nvPr/>
        </p:nvSpPr>
        <p:spPr>
          <a:xfrm>
            <a:off x="838200" y="5016501"/>
            <a:ext cx="4749062" cy="1160462"/>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bg1"/>
                </a:solidFill>
                <a:latin typeface="Cambria" panose="02040503050406030204" pitchFamily="18" charset="0"/>
              </a:rPr>
              <a:t>Sosiaalisen median tarjoama tieto ei useinkaan välitä koko kuvaa tapahtumasta tai todellisesta arjesta. Siksi omaa elämää ei kannata peilata sosiaalisen median näyttämään todellisuuteen.</a:t>
            </a:r>
          </a:p>
        </p:txBody>
      </p:sp>
      <p:sp>
        <p:nvSpPr>
          <p:cNvPr id="8" name="Suorakulmio 5">
            <a:extLst>
              <a:ext uri="{FF2B5EF4-FFF2-40B4-BE49-F238E27FC236}">
                <a16:creationId xmlns:a16="http://schemas.microsoft.com/office/drawing/2014/main" id="{9B040CB9-D2F6-AC4C-B3B9-956121215E6D}"/>
              </a:ext>
            </a:extLst>
          </p:cNvPr>
          <p:cNvSpPr/>
          <p:nvPr/>
        </p:nvSpPr>
        <p:spPr>
          <a:xfrm>
            <a:off x="5810811" y="5016501"/>
            <a:ext cx="2573338" cy="1160462"/>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bg1"/>
                </a:solidFill>
                <a:latin typeface="Cambria" panose="02040503050406030204" pitchFamily="18" charset="0"/>
              </a:rPr>
              <a:t>Kuinka todellisen kuvan </a:t>
            </a:r>
            <a:r>
              <a:rPr lang="fi-FI" dirty="0" err="1">
                <a:solidFill>
                  <a:schemeClr val="bg1"/>
                </a:solidFill>
                <a:latin typeface="Cambria" panose="02040503050406030204" pitchFamily="18" charset="0"/>
              </a:rPr>
              <a:t>someprofiilinne</a:t>
            </a:r>
            <a:r>
              <a:rPr lang="fi-FI" dirty="0">
                <a:solidFill>
                  <a:schemeClr val="bg1"/>
                </a:solidFill>
                <a:latin typeface="Cambria" panose="02040503050406030204" pitchFamily="18" charset="0"/>
              </a:rPr>
              <a:t> antaa teistä? Mitä jätätte jakamatta?</a:t>
            </a:r>
          </a:p>
        </p:txBody>
      </p:sp>
      <p:sp>
        <p:nvSpPr>
          <p:cNvPr id="9" name="Suorakulmio 6">
            <a:extLst>
              <a:ext uri="{FF2B5EF4-FFF2-40B4-BE49-F238E27FC236}">
                <a16:creationId xmlns:a16="http://schemas.microsoft.com/office/drawing/2014/main" id="{9AAA058F-E4CB-0B40-A811-54C6BD4DCA1E}"/>
              </a:ext>
            </a:extLst>
          </p:cNvPr>
          <p:cNvSpPr/>
          <p:nvPr/>
        </p:nvSpPr>
        <p:spPr>
          <a:xfrm>
            <a:off x="8607699" y="5002953"/>
            <a:ext cx="3154362" cy="1160462"/>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bg1"/>
                </a:solidFill>
                <a:latin typeface="Cambria" panose="02040503050406030204" pitchFamily="18" charset="0"/>
              </a:rPr>
              <a:t>Mitä ongelmia voi olla siinä, jos perustaa käsityksensä jostain asiasta vain </a:t>
            </a:r>
            <a:r>
              <a:rPr lang="fi-FI" dirty="0" err="1">
                <a:solidFill>
                  <a:schemeClr val="bg1"/>
                </a:solidFill>
                <a:latin typeface="Cambria" panose="02040503050406030204" pitchFamily="18" charset="0"/>
              </a:rPr>
              <a:t>somen</a:t>
            </a:r>
            <a:r>
              <a:rPr lang="fi-FI" dirty="0">
                <a:solidFill>
                  <a:schemeClr val="bg1"/>
                </a:solidFill>
                <a:latin typeface="Cambria" panose="02040503050406030204" pitchFamily="18" charset="0"/>
              </a:rPr>
              <a:t> välittämään tietoon? </a:t>
            </a:r>
          </a:p>
        </p:txBody>
      </p:sp>
    </p:spTree>
    <p:extLst>
      <p:ext uri="{BB962C8B-B14F-4D97-AF65-F5344CB8AC3E}">
        <p14:creationId xmlns:p14="http://schemas.microsoft.com/office/powerpoint/2010/main" val="232664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7792845" cy="4351338"/>
          </a:xfrm>
        </p:spPr>
        <p:txBody>
          <a:bodyPr/>
          <a:lstStyle/>
          <a:p>
            <a:r>
              <a:rPr lang="fi-FI" altLang="fi-FI" dirty="0">
                <a:solidFill>
                  <a:srgbClr val="2B3643"/>
                </a:solidFill>
              </a:rPr>
              <a:t>osata kuvata terveysviestinnän muotoja </a:t>
            </a:r>
          </a:p>
          <a:p>
            <a:r>
              <a:rPr lang="fi-FI" altLang="fi-FI" dirty="0">
                <a:solidFill>
                  <a:srgbClr val="2B3643"/>
                </a:solidFill>
              </a:rPr>
              <a:t>osata analysoida mediaympäristön ja terveysviestinnän vaikutuksia ihmisten terveyskäsityksiin ja terveyteen</a:t>
            </a:r>
          </a:p>
          <a:p>
            <a:r>
              <a:rPr lang="fi-FI" altLang="fi-FI" dirty="0">
                <a:solidFill>
                  <a:srgbClr val="2B3643"/>
                </a:solidFill>
              </a:rPr>
              <a:t>osata arvioida oman toiminnan vaikutusta mediaympäristön terveellisyyteen</a:t>
            </a:r>
          </a:p>
          <a:p>
            <a:r>
              <a:rPr lang="fi-FI" altLang="fi-FI" dirty="0">
                <a:solidFill>
                  <a:srgbClr val="2B3643"/>
                </a:solidFill>
              </a:rPr>
              <a:t>tunnistaa terveysviestinnän vaikutuskeinoja</a:t>
            </a:r>
            <a:endParaRPr lang="fi-FI" altLang="fi-FI" dirty="0"/>
          </a:p>
        </p:txBody>
      </p:sp>
    </p:spTree>
    <p:extLst>
      <p:ext uri="{BB962C8B-B14F-4D97-AF65-F5344CB8AC3E}">
        <p14:creationId xmlns:p14="http://schemas.microsoft.com/office/powerpoint/2010/main" val="147071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en-FI" dirty="0"/>
              <a:t>Terveys mainonnassa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solidFill>
                  <a:srgbClr val="222222"/>
                </a:solidFill>
              </a:rPr>
              <a:t>pyrkii vaikuttamaan ihmisten käsityksiin terveydestä, terveellisyydestä ja normaaliudesta ja siten vaikuttaa heidän käyttäytymiseensä </a:t>
            </a:r>
          </a:p>
          <a:p>
            <a:r>
              <a:rPr lang="fi-FI" altLang="en-FI" dirty="0">
                <a:solidFill>
                  <a:srgbClr val="222222"/>
                </a:solidFill>
              </a:rPr>
              <a:t>tarkoitus usein kulutustarpeiden muokkaaminen ja ostohalun lisääminen  </a:t>
            </a:r>
          </a:p>
          <a:p>
            <a:r>
              <a:rPr lang="fi-FI" altLang="en-FI" dirty="0">
                <a:solidFill>
                  <a:srgbClr val="222222"/>
                </a:solidFill>
              </a:rPr>
              <a:t>vaikuttaa myös tiedostamatta ihmisten arvoihin, asenteisiin ja asioihin, joita arvostetaan, ihaillaan tai halutaan </a:t>
            </a:r>
          </a:p>
          <a:p>
            <a:r>
              <a:rPr lang="fi-FI" altLang="en-FI" dirty="0">
                <a:solidFill>
                  <a:srgbClr val="222222"/>
                </a:solidFill>
              </a:rPr>
              <a:t>toisaalta terveysjärjestöjen kampanjajulisteiden ja -videoiden tarkoituksena on lisätä tietoa ja vastuullista käyttäytymistä. </a:t>
            </a:r>
          </a:p>
          <a:p>
            <a:r>
              <a:rPr lang="fi-FI" altLang="en-FI" dirty="0">
                <a:solidFill>
                  <a:srgbClr val="222222"/>
                </a:solidFill>
              </a:rPr>
              <a:t>informatiiviset mainokset</a:t>
            </a:r>
          </a:p>
          <a:p>
            <a:r>
              <a:rPr lang="fi-FI" altLang="en-FI" dirty="0">
                <a:solidFill>
                  <a:srgbClr val="222222"/>
                </a:solidFill>
              </a:rPr>
              <a:t>mielikuvamainokset </a:t>
            </a:r>
          </a:p>
          <a:p>
            <a:endParaRPr lang="fi-FI" altLang="en-FI" dirty="0"/>
          </a:p>
        </p:txBody>
      </p:sp>
    </p:spTree>
    <p:extLst>
      <p:ext uri="{BB962C8B-B14F-4D97-AF65-F5344CB8AC3E}">
        <p14:creationId xmlns:p14="http://schemas.microsoft.com/office/powerpoint/2010/main" val="206546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Keskustelutehtävä</a:t>
            </a:r>
            <a:endParaRPr lang="fi-FI" dirty="0"/>
          </a:p>
        </p:txBody>
      </p:sp>
      <p:pic>
        <p:nvPicPr>
          <p:cNvPr id="6" name="Kuva 3">
            <a:extLst>
              <a:ext uri="{FF2B5EF4-FFF2-40B4-BE49-F238E27FC236}">
                <a16:creationId xmlns:a16="http://schemas.microsoft.com/office/drawing/2014/main" id="{59515A09-B56E-FF43-8656-F6799E98E4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1891" y="287363"/>
            <a:ext cx="3976670" cy="58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4">
            <a:extLst>
              <a:ext uri="{FF2B5EF4-FFF2-40B4-BE49-F238E27FC236}">
                <a16:creationId xmlns:a16="http://schemas.microsoft.com/office/drawing/2014/main" id="{AEC69DAA-7EE1-854E-8C82-ADE983104636}"/>
              </a:ext>
            </a:extLst>
          </p:cNvPr>
          <p:cNvSpPr/>
          <p:nvPr/>
        </p:nvSpPr>
        <p:spPr>
          <a:xfrm>
            <a:off x="1580126" y="2078038"/>
            <a:ext cx="2813454" cy="1350962"/>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Mainoskasvoina hyödynnetään usein urheilijoita, artisteja tai muita esikuvia.</a:t>
            </a:r>
          </a:p>
        </p:txBody>
      </p:sp>
      <p:sp>
        <p:nvSpPr>
          <p:cNvPr id="8" name="Suorakulmio 5">
            <a:extLst>
              <a:ext uri="{FF2B5EF4-FFF2-40B4-BE49-F238E27FC236}">
                <a16:creationId xmlns:a16="http://schemas.microsoft.com/office/drawing/2014/main" id="{00CEB3C1-35A5-3047-BE94-ACD9E6199CD3}"/>
              </a:ext>
            </a:extLst>
          </p:cNvPr>
          <p:cNvSpPr/>
          <p:nvPr/>
        </p:nvSpPr>
        <p:spPr>
          <a:xfrm>
            <a:off x="1580126" y="3831021"/>
            <a:ext cx="2813454" cy="1756286"/>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bg1"/>
                </a:solidFill>
                <a:latin typeface="Cambria" panose="02040503050406030204" pitchFamily="18" charset="0"/>
              </a:rPr>
              <a:t>Mitä tuotteita tai palveluita olet </a:t>
            </a:r>
          </a:p>
          <a:p>
            <a:pPr algn="ctr" eaLnBrk="1" fontAlgn="auto" hangingPunct="1">
              <a:spcBef>
                <a:spcPts val="0"/>
              </a:spcBef>
              <a:spcAft>
                <a:spcPts val="0"/>
              </a:spcAft>
              <a:defRPr/>
            </a:pPr>
            <a:r>
              <a:rPr lang="fi-FI" sz="2000" dirty="0">
                <a:solidFill>
                  <a:schemeClr val="bg1"/>
                </a:solidFill>
                <a:latin typeface="Cambria" panose="02040503050406030204" pitchFamily="18" charset="0"/>
              </a:rPr>
              <a:t>viime aikoina nähnyt julkisuuden henkilöiden mainostavan?</a:t>
            </a:r>
          </a:p>
        </p:txBody>
      </p:sp>
    </p:spTree>
    <p:extLst>
      <p:ext uri="{BB962C8B-B14F-4D97-AF65-F5344CB8AC3E}">
        <p14:creationId xmlns:p14="http://schemas.microsoft.com/office/powerpoint/2010/main" val="5639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en-FI" dirty="0"/>
              <a:t>Keskeistä: Mediaympäristö ja terveysviestintä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93639"/>
            <a:ext cx="10515600" cy="4351338"/>
          </a:xfrm>
        </p:spPr>
        <p:txBody>
          <a:bodyPr/>
          <a:lstStyle/>
          <a:p>
            <a:r>
              <a:rPr lang="fi-FI" altLang="fi-FI" dirty="0"/>
              <a:t>terveysviestintä käsitteenä ja sen monet muodot</a:t>
            </a:r>
          </a:p>
          <a:p>
            <a:r>
              <a:rPr lang="fi-FI" altLang="fi-FI" dirty="0"/>
              <a:t>kriittisen medialukutaidon välineet</a:t>
            </a:r>
          </a:p>
          <a:p>
            <a:r>
              <a:rPr lang="fi-FI" altLang="fi-FI" dirty="0"/>
              <a:t>terveysviestinnän kanavat, niiden vaikutuskeinot, edut ja haitat sekä vaikutukset ihmisten käsityksiin ja ajatteluun:</a:t>
            </a:r>
          </a:p>
          <a:p>
            <a:pPr lvl="1"/>
            <a:r>
              <a:rPr lang="fi-FI" altLang="fi-FI" dirty="0"/>
              <a:t>terveysjournalismi</a:t>
            </a:r>
          </a:p>
          <a:p>
            <a:pPr lvl="1"/>
            <a:r>
              <a:rPr lang="fi-FI" altLang="fi-FI" dirty="0"/>
              <a:t>terveys netissä ja sosiaalisessa mediassa</a:t>
            </a:r>
          </a:p>
          <a:p>
            <a:pPr lvl="1"/>
            <a:r>
              <a:rPr lang="fi-FI" altLang="fi-FI" dirty="0"/>
              <a:t>terveysviihde</a:t>
            </a:r>
          </a:p>
          <a:p>
            <a:pPr lvl="1"/>
            <a:r>
              <a:rPr lang="fi-FI" altLang="fi-FI" dirty="0"/>
              <a:t>terveys mainonnassa</a:t>
            </a:r>
          </a:p>
        </p:txBody>
      </p:sp>
    </p:spTree>
    <p:extLst>
      <p:ext uri="{BB962C8B-B14F-4D97-AF65-F5344CB8AC3E}">
        <p14:creationId xmlns:p14="http://schemas.microsoft.com/office/powerpoint/2010/main" val="121151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Terveystieto on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99501"/>
            <a:ext cx="10515600" cy="4351338"/>
          </a:xfrm>
        </p:spPr>
        <p:txBody>
          <a:bodyPr/>
          <a:lstStyle/>
          <a:p>
            <a:r>
              <a:rPr lang="fi-FI" altLang="fi-FI" dirty="0"/>
              <a:t>muuttuvaa</a:t>
            </a:r>
          </a:p>
          <a:p>
            <a:r>
              <a:rPr lang="fi-FI" altLang="fi-FI" dirty="0"/>
              <a:t>suhteellista</a:t>
            </a:r>
          </a:p>
          <a:p>
            <a:r>
              <a:rPr lang="fi-FI" altLang="fi-FI" dirty="0"/>
              <a:t>henkilökohtaista</a:t>
            </a:r>
          </a:p>
          <a:p>
            <a:r>
              <a:rPr lang="fi-FI" altLang="fi-FI" dirty="0"/>
              <a:t>sisältää monia näkökulmia</a:t>
            </a:r>
          </a:p>
          <a:p>
            <a:endParaRPr lang="fi-FI" altLang="fi-FI" dirty="0"/>
          </a:p>
        </p:txBody>
      </p:sp>
      <p:sp>
        <p:nvSpPr>
          <p:cNvPr id="4" name="Sisällön paikkamerkki 2">
            <a:extLst>
              <a:ext uri="{FF2B5EF4-FFF2-40B4-BE49-F238E27FC236}">
                <a16:creationId xmlns:a16="http://schemas.microsoft.com/office/drawing/2014/main" id="{AD53E9B2-262F-E042-9624-9B945CBFF87E}"/>
              </a:ext>
            </a:extLst>
          </p:cNvPr>
          <p:cNvSpPr txBox="1">
            <a:spLocks/>
          </p:cNvSpPr>
          <p:nvPr/>
        </p:nvSpPr>
        <p:spPr>
          <a:xfrm>
            <a:off x="838200" y="3651278"/>
            <a:ext cx="5073869" cy="4351338"/>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i-FI" altLang="fi-FI" b="1" dirty="0"/>
              <a:t>SIKSI:</a:t>
            </a:r>
          </a:p>
          <a:p>
            <a:r>
              <a:rPr lang="fi-FI" altLang="fi-FI" dirty="0"/>
              <a:t>Ole kriittinen.</a:t>
            </a:r>
          </a:p>
          <a:p>
            <a:r>
              <a:rPr lang="fi-FI" altLang="fi-FI" dirty="0"/>
              <a:t>Ajattele itse.</a:t>
            </a:r>
          </a:p>
          <a:p>
            <a:r>
              <a:rPr lang="fi-FI" altLang="fi-FI" dirty="0"/>
              <a:t>Ota selvää, kuka tiedon takana on.</a:t>
            </a:r>
          </a:p>
          <a:p>
            <a:r>
              <a:rPr lang="fi-FI" altLang="fi-FI" dirty="0"/>
              <a:t>Pohdi, miksi tieto, uutinen, mainos tai muu teksti on julkaistu.</a:t>
            </a:r>
            <a:endParaRPr lang="en-US" altLang="fi-FI" dirty="0"/>
          </a:p>
          <a:p>
            <a:endParaRPr lang="fi-FI" altLang="fi-FI" dirty="0"/>
          </a:p>
        </p:txBody>
      </p:sp>
      <p:pic>
        <p:nvPicPr>
          <p:cNvPr id="6" name="Picture 5" descr="A picture containing person, indoor, wall&#10;&#10;Description automatically generated">
            <a:extLst>
              <a:ext uri="{FF2B5EF4-FFF2-40B4-BE49-F238E27FC236}">
                <a16:creationId xmlns:a16="http://schemas.microsoft.com/office/drawing/2014/main" id="{F6BCD5BC-8557-B842-9DD2-4412EA521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33" y="2516736"/>
            <a:ext cx="5301155" cy="3534103"/>
          </a:xfrm>
          <a:prstGeom prst="rect">
            <a:avLst/>
          </a:prstGeom>
        </p:spPr>
      </p:pic>
    </p:spTree>
    <p:extLst>
      <p:ext uri="{BB962C8B-B14F-4D97-AF65-F5344CB8AC3E}">
        <p14:creationId xmlns:p14="http://schemas.microsoft.com/office/powerpoint/2010/main" val="2520892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Ota kantaa – samaa mieltä vai eri mieltä?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203998"/>
            <a:ext cx="10515600" cy="4351338"/>
          </a:xfrm>
        </p:spPr>
        <p:txBody>
          <a:bodyPr/>
          <a:lstStyle/>
          <a:p>
            <a:r>
              <a:rPr lang="fi-FI" altLang="fi-FI" dirty="0"/>
              <a:t>Mainokset lisäävät terveystietoisuutta.</a:t>
            </a:r>
          </a:p>
          <a:p>
            <a:r>
              <a:rPr lang="fi-FI" altLang="fi-FI" dirty="0"/>
              <a:t>Terveysviihde lisää myös terveystietoa.</a:t>
            </a:r>
          </a:p>
          <a:p>
            <a:r>
              <a:rPr lang="fi-FI" altLang="fi-FI" dirty="0"/>
              <a:t>Terveyteen liittyvät uutiset vääristävät ihmisten ajattelua.</a:t>
            </a:r>
          </a:p>
          <a:p>
            <a:r>
              <a:rPr lang="fi-FI" altLang="fi-FI" dirty="0"/>
              <a:t>Sosiaalinen media on kätevin terveystiedon lähde.</a:t>
            </a:r>
          </a:p>
          <a:p>
            <a:r>
              <a:rPr lang="fi-FI" altLang="fi-FI" dirty="0"/>
              <a:t>Kokemusasiantuntijaan voi aina luottaa.</a:t>
            </a:r>
          </a:p>
          <a:p>
            <a:endParaRPr lang="fi-FI" altLang="fi-FI" dirty="0"/>
          </a:p>
        </p:txBody>
      </p:sp>
    </p:spTree>
    <p:extLst>
      <p:ext uri="{BB962C8B-B14F-4D97-AF65-F5344CB8AC3E}">
        <p14:creationId xmlns:p14="http://schemas.microsoft.com/office/powerpoint/2010/main" val="300795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Miten terveysviestintä näkyy arjessa?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125170"/>
            <a:ext cx="5468007" cy="4351338"/>
          </a:xfrm>
        </p:spPr>
        <p:txBody>
          <a:bodyPr/>
          <a:lstStyle/>
          <a:p>
            <a:r>
              <a:rPr lang="fi-FI" altLang="fi-FI" dirty="0"/>
              <a:t>Tehdään </a:t>
            </a:r>
            <a:r>
              <a:rPr lang="fi-FI" altLang="fi-FI" dirty="0" err="1"/>
              <a:t>Kahoot</a:t>
            </a:r>
            <a:r>
              <a:rPr lang="fi-FI" altLang="fi-FI" dirty="0"/>
              <a:t>-mielipidekysely siitä, miten terveysviestintä näkyy arjessamme:</a:t>
            </a:r>
          </a:p>
          <a:p>
            <a:pPr marL="0" indent="0">
              <a:buNone/>
            </a:pPr>
            <a:endParaRPr lang="fi-FI" altLang="fi-FI" dirty="0"/>
          </a:p>
          <a:p>
            <a:pPr marL="0" indent="0">
              <a:buNone/>
            </a:pPr>
            <a:r>
              <a:rPr lang="fi-FI" altLang="fi-FI" dirty="0"/>
              <a:t> </a:t>
            </a:r>
            <a:r>
              <a:rPr lang="fi-FI" altLang="fi-FI" u="sng" dirty="0">
                <a:hlinkClick r:id="rId3"/>
              </a:rPr>
              <a:t>https://play.kahoot.it/#/k/3780491b-4f64-4ae8-a7ac-6f6dfdca7fb8</a:t>
            </a:r>
            <a:endParaRPr lang="fi-FI" altLang="fi-FI" u="sng" dirty="0"/>
          </a:p>
          <a:p>
            <a:endParaRPr lang="fi-FI" altLang="fi-FI" dirty="0"/>
          </a:p>
        </p:txBody>
      </p:sp>
      <p:pic>
        <p:nvPicPr>
          <p:cNvPr id="4" name="Picture 3" descr="A picture containing person&#10;&#10;Description automatically generated">
            <a:extLst>
              <a:ext uri="{FF2B5EF4-FFF2-40B4-BE49-F238E27FC236}">
                <a16:creationId xmlns:a16="http://schemas.microsoft.com/office/drawing/2014/main" id="{86CBF7E8-FC2D-234D-90FB-7CB135D23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125170"/>
            <a:ext cx="4572000" cy="3048000"/>
          </a:xfrm>
          <a:prstGeom prst="rect">
            <a:avLst/>
          </a:prstGeom>
        </p:spPr>
      </p:pic>
    </p:spTree>
    <p:extLst>
      <p:ext uri="{BB962C8B-B14F-4D97-AF65-F5344CB8AC3E}">
        <p14:creationId xmlns:p14="http://schemas.microsoft.com/office/powerpoint/2010/main" val="356838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8">
            <a:extLst>
              <a:ext uri="{FF2B5EF4-FFF2-40B4-BE49-F238E27FC236}">
                <a16:creationId xmlns:a16="http://schemas.microsoft.com/office/drawing/2014/main" id="{12CF4C79-578E-6F42-93DF-36D115280467}"/>
              </a:ext>
            </a:extLst>
          </p:cNvPr>
          <p:cNvSpPr/>
          <p:nvPr/>
        </p:nvSpPr>
        <p:spPr>
          <a:xfrm>
            <a:off x="1020763" y="4593076"/>
            <a:ext cx="5075237" cy="1376362"/>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100" dirty="0">
                <a:solidFill>
                  <a:schemeClr val="bg1"/>
                </a:solidFill>
                <a:latin typeface="Cambria" panose="02040503050406030204" pitchFamily="18" charset="0"/>
                <a:ea typeface="Adobe Fangsong Std R" pitchFamily="18" charset="-128"/>
                <a:cs typeface="Times New Roman" pitchFamily="18" charset="0"/>
              </a:rPr>
              <a:t>Terveyttä markkinoidaan tehokkaasti. Monesti tunnistamme mainosten katteettomat lupaukset, mutta ostamme tuotetta kuitenkin. Miksi?</a:t>
            </a:r>
          </a:p>
        </p:txBody>
      </p:sp>
      <p:pic>
        <p:nvPicPr>
          <p:cNvPr id="9" name="Picture 4">
            <a:extLst>
              <a:ext uri="{FF2B5EF4-FFF2-40B4-BE49-F238E27FC236}">
                <a16:creationId xmlns:a16="http://schemas.microsoft.com/office/drawing/2014/main" id="{750BEEA2-EBDA-7F48-9E49-7906E894B06C}"/>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99719" y="1282700"/>
            <a:ext cx="8585200" cy="3162300"/>
          </a:xfrm>
        </p:spPr>
      </p:pic>
    </p:spTree>
    <p:extLst>
      <p:ext uri="{BB962C8B-B14F-4D97-AF65-F5344CB8AC3E}">
        <p14:creationId xmlns:p14="http://schemas.microsoft.com/office/powerpoint/2010/main" val="32734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Paripohdinta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buNone/>
            </a:pPr>
            <a:r>
              <a:rPr lang="fi-FI" altLang="fi-FI" dirty="0"/>
              <a:t>Terveysviestintä on laaja käsite. </a:t>
            </a:r>
          </a:p>
          <a:p>
            <a:r>
              <a:rPr lang="fi-FI" altLang="fi-FI" dirty="0"/>
              <a:t>Missä kaikkialla pääsee tai joutuu terveysviestinnän kohteeksi? </a:t>
            </a:r>
          </a:p>
          <a:p>
            <a:r>
              <a:rPr lang="fi-FI" altLang="fi-FI" dirty="0"/>
              <a:t>Millaisia huomioita olette tehneet terveysviestinnän </a:t>
            </a:r>
          </a:p>
          <a:p>
            <a:pPr marL="914400" lvl="1" indent="-457200">
              <a:buFont typeface="Calibri Light" panose="020F0302020204030204" pitchFamily="34" charset="0"/>
              <a:buAutoNum type="alphaLcPeriod"/>
            </a:pPr>
            <a:r>
              <a:rPr lang="fi-FI" altLang="fi-FI" sz="2400" dirty="0"/>
              <a:t>tyylistä </a:t>
            </a:r>
          </a:p>
          <a:p>
            <a:pPr marL="914400" lvl="1" indent="-457200">
              <a:buFontTx/>
              <a:buAutoNum type="alphaLcPeriod"/>
            </a:pPr>
            <a:r>
              <a:rPr lang="fi-FI" altLang="fi-FI" sz="2400" dirty="0"/>
              <a:t>laadusta </a:t>
            </a:r>
          </a:p>
          <a:p>
            <a:pPr marL="914400" lvl="1" indent="-457200">
              <a:buFontTx/>
              <a:buAutoNum type="alphaLcPeriod"/>
            </a:pPr>
            <a:r>
              <a:rPr lang="fi-FI" altLang="fi-FI" sz="2400" dirty="0"/>
              <a:t>määrästä </a:t>
            </a:r>
          </a:p>
          <a:p>
            <a:pPr marL="914400" lvl="1" indent="-457200">
              <a:buFontTx/>
              <a:buAutoNum type="alphaLcPeriod"/>
            </a:pPr>
            <a:r>
              <a:rPr lang="fi-FI" altLang="fi-FI" sz="2400" dirty="0"/>
              <a:t>kiinnostavuudesta  </a:t>
            </a:r>
          </a:p>
          <a:p>
            <a:pPr marL="914400" lvl="1" indent="-457200">
              <a:buFontTx/>
              <a:buAutoNum type="alphaLcPeriod"/>
            </a:pPr>
            <a:r>
              <a:rPr lang="fi-FI" altLang="fi-FI" sz="2400" dirty="0"/>
              <a:t>keinoista kiinnostuksen heräämiseksi?</a:t>
            </a:r>
          </a:p>
          <a:p>
            <a:r>
              <a:rPr lang="fi-FI" altLang="fi-FI" dirty="0"/>
              <a:t>Millainen terveysviestintä kiinnostaa sinua eniten? Mitä lähteitä käytät itse mieluiten? </a:t>
            </a:r>
          </a:p>
          <a:p>
            <a:endParaRPr lang="en-US" altLang="fi-FI" dirty="0"/>
          </a:p>
        </p:txBody>
      </p:sp>
    </p:spTree>
    <p:extLst>
      <p:ext uri="{BB962C8B-B14F-4D97-AF65-F5344CB8AC3E}">
        <p14:creationId xmlns:p14="http://schemas.microsoft.com/office/powerpoint/2010/main" val="204286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Terveysviestinnän muotoja</a:t>
            </a:r>
            <a:endParaRPr lang="fi-FI" dirty="0"/>
          </a:p>
        </p:txBody>
      </p:sp>
      <p:pic>
        <p:nvPicPr>
          <p:cNvPr id="7" name="Picture 6">
            <a:extLst>
              <a:ext uri="{FF2B5EF4-FFF2-40B4-BE49-F238E27FC236}">
                <a16:creationId xmlns:a16="http://schemas.microsoft.com/office/drawing/2014/main" id="{B49329F4-EC29-EF42-BFD2-AC79AC4F9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89"/>
          <a:stretch/>
        </p:blipFill>
        <p:spPr bwMode="auto">
          <a:xfrm>
            <a:off x="838200" y="1529967"/>
            <a:ext cx="9144000" cy="464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35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Media-analyysitehtävä 1</a:t>
            </a:r>
            <a:br>
              <a:rPr lang="fi-FI" alt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t>Etsi ja analysoi sanoma- tai aikakausilehdestä tai internetsivuilta valitsemasi terveystiedon aiheisiin liittyvä artikkeli tai uutinen.</a:t>
            </a:r>
          </a:p>
          <a:p>
            <a:r>
              <a:rPr lang="fi-FI" altLang="fi-FI" dirty="0"/>
              <a:t>Kirjoita lyhyt yhteenveto artikkelin keskeisestä sisällöstä. Tuo yhteenvedossa esiin tekstin aihe, laji, näkökulma, kirjoittaja, julkaisupaikka ja keskeinen sisältö tiivistetysti.</a:t>
            </a:r>
          </a:p>
          <a:p>
            <a:r>
              <a:rPr lang="fi-FI" altLang="fi-FI" dirty="0"/>
              <a:t>Pohdi, mitä opit artikkelista. Vertaile tietoja aiempaan käsitykseesi aiheesta ja kurssikirjassa esitettyihin tietoihin.</a:t>
            </a:r>
          </a:p>
          <a:p>
            <a:r>
              <a:rPr lang="fi-FI" altLang="fi-FI" dirty="0"/>
              <a:t>Muista lähdekritiikki. Pohdi artikkelin luotettavuutta. Käytä apunasi oppikirjan kaaviota Työkaluja terveysviestinnän vaikutuskeinojen analysointiin.</a:t>
            </a:r>
          </a:p>
          <a:p>
            <a:r>
              <a:rPr lang="fi-FI" altLang="fi-FI" dirty="0"/>
              <a:t>Liitä artikkeli tai nettilinkki mukaan työhösi.</a:t>
            </a:r>
          </a:p>
          <a:p>
            <a:pPr>
              <a:buNone/>
            </a:pPr>
            <a:endParaRPr lang="fi-FI" altLang="fi-FI" dirty="0"/>
          </a:p>
        </p:txBody>
      </p:sp>
    </p:spTree>
    <p:extLst>
      <p:ext uri="{BB962C8B-B14F-4D97-AF65-F5344CB8AC3E}">
        <p14:creationId xmlns:p14="http://schemas.microsoft.com/office/powerpoint/2010/main" val="417990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Media-analyysitehtävä 2</a:t>
            </a:r>
            <a:br>
              <a:rPr lang="fi-FI" alt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52205"/>
            <a:ext cx="10515600" cy="4351338"/>
          </a:xfrm>
        </p:spPr>
        <p:txBody>
          <a:bodyPr/>
          <a:lstStyle/>
          <a:p>
            <a:pPr marL="0" indent="0">
              <a:buNone/>
              <a:defRPr/>
            </a:pPr>
            <a:r>
              <a:rPr lang="fi-FI" altLang="fi-FI" dirty="0"/>
              <a:t>Seuraa jotain ajankohtaista terveystiedon aihetta valitsemallasi keskustelupalstalla, sosiaalisessa mediassa, blogissa, </a:t>
            </a:r>
            <a:r>
              <a:rPr lang="fi-FI" altLang="fi-FI" dirty="0" err="1"/>
              <a:t>vlogissa</a:t>
            </a:r>
            <a:r>
              <a:rPr lang="fi-FI" altLang="fi-FI" dirty="0"/>
              <a:t> tai muussa vastaavassa mediassa. </a:t>
            </a:r>
          </a:p>
          <a:p>
            <a:pPr>
              <a:defRPr/>
            </a:pPr>
            <a:r>
              <a:rPr lang="fi-FI" altLang="fi-FI" dirty="0"/>
              <a:t>Kirjoita lyhyt yhteenveto siitä, miten valitsemaasi aihetta käsiteltiin ja millaisia näkökulmia siitä nousi esiin.</a:t>
            </a:r>
          </a:p>
          <a:p>
            <a:pPr>
              <a:defRPr/>
            </a:pPr>
            <a:r>
              <a:rPr lang="fi-FI" altLang="fi-FI" dirty="0"/>
              <a:t>Analysoi, minkä sävyinen keskustelu tai kannanotto on. Pysyikö sävy samana keskustelussa tai </a:t>
            </a:r>
            <a:r>
              <a:rPr lang="fi-FI" altLang="fi-FI" dirty="0" err="1"/>
              <a:t>postauksen</a:t>
            </a:r>
            <a:r>
              <a:rPr lang="fi-FI" altLang="fi-FI" dirty="0"/>
              <a:t> saamissa kommenteissa?</a:t>
            </a:r>
          </a:p>
          <a:p>
            <a:pPr>
              <a:defRPr/>
            </a:pPr>
            <a:r>
              <a:rPr lang="fi-FI" altLang="fi-FI" dirty="0"/>
              <a:t>Arvioi keskustelun tai kannanoton tiedollista tasoa. Vertaa sen sisältöä käsitykseesi aiheesta ja kurssikirjassa esitettyihin tietoihin. </a:t>
            </a:r>
            <a:r>
              <a:rPr lang="fi-FI" dirty="0"/>
              <a:t>Arvioi tältä pohjalta myös argumentoinnin tasoa ja onnistumista.</a:t>
            </a:r>
            <a:endParaRPr lang="fi-FI" altLang="fi-FI" dirty="0"/>
          </a:p>
          <a:p>
            <a:pPr>
              <a:defRPr/>
            </a:pPr>
            <a:r>
              <a:rPr lang="fi-FI" altLang="fi-FI" dirty="0"/>
              <a:t>Liitä keskustelu tai nettilinkki mukaan työhösi.</a:t>
            </a:r>
          </a:p>
          <a:p>
            <a:pPr>
              <a:defRPr/>
            </a:pPr>
            <a:endParaRPr lang="fi-FI" altLang="fi-FI" sz="2000" dirty="0"/>
          </a:p>
        </p:txBody>
      </p:sp>
    </p:spTree>
    <p:extLst>
      <p:ext uri="{BB962C8B-B14F-4D97-AF65-F5344CB8AC3E}">
        <p14:creationId xmlns:p14="http://schemas.microsoft.com/office/powerpoint/2010/main" val="369862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noAutofit/>
          </a:bodyPr>
          <a:lstStyle/>
          <a:p>
            <a:r>
              <a:rPr lang="fi-FI" altLang="fi-FI" dirty="0"/>
              <a:t>Media-analyysitehtävä 3</a:t>
            </a:r>
            <a:br>
              <a:rPr lang="fi-FI" alt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marL="0" indent="0">
              <a:buNone/>
            </a:pPr>
            <a:r>
              <a:rPr lang="fi-FI" altLang="fi-FI" dirty="0"/>
              <a:t>Seuraa jonkin ajankohtaisen terveysaiheen käsittelyä sanomalehdessä, iltapäivälehdessä, valitsemasi televisiokanavan pääuutislähetyksessä ja internet-sivuilla sekä mahdollisesti myös sosiaalisessa mediassa tai viihdeohjelmissa.</a:t>
            </a:r>
          </a:p>
          <a:p>
            <a:pPr marL="914400" lvl="1" indent="-457200">
              <a:buFont typeface="+mj-lt"/>
              <a:buAutoNum type="alphaLcPeriod"/>
            </a:pPr>
            <a:r>
              <a:rPr lang="fi-FI" altLang="fi-FI" sz="2400" dirty="0"/>
              <a:t>Mitä eroja ja yhtäläisyyksiä havaitset?</a:t>
            </a:r>
          </a:p>
          <a:p>
            <a:pPr marL="914400" lvl="1" indent="-457200">
              <a:buFont typeface="+mj-lt"/>
              <a:buAutoNum type="alphaLcPeriod"/>
            </a:pPr>
            <a:r>
              <a:rPr lang="fi-FI" altLang="fi-FI" sz="2400" dirty="0"/>
              <a:t>Mitä lähteitä juttujen taustalta löytyy?</a:t>
            </a:r>
          </a:p>
          <a:p>
            <a:pPr marL="914400" lvl="1" indent="-457200">
              <a:buFont typeface="+mj-lt"/>
              <a:buAutoNum type="alphaLcPeriod"/>
            </a:pPr>
            <a:r>
              <a:rPr lang="fi-FI" altLang="fi-FI" sz="2400" dirty="0"/>
              <a:t>Miten asiat on esitetty: neutraalisti vai tunteisiin vetoavasti?</a:t>
            </a:r>
          </a:p>
          <a:p>
            <a:pPr marL="914400" lvl="1" indent="-457200">
              <a:buFont typeface="+mj-lt"/>
              <a:buAutoNum type="alphaLcPeriod"/>
            </a:pPr>
            <a:r>
              <a:rPr lang="fi-FI" altLang="fi-FI" sz="2400" dirty="0"/>
              <a:t>Mikä viestintäväline vaikutti luotettavimmalta? Miksi?</a:t>
            </a:r>
          </a:p>
          <a:p>
            <a:endParaRPr lang="fi-FI" altLang="fi-FI" dirty="0"/>
          </a:p>
          <a:p>
            <a:endParaRPr lang="fi-FI" altLang="fi-FI" dirty="0"/>
          </a:p>
        </p:txBody>
      </p:sp>
    </p:spTree>
    <p:extLst>
      <p:ext uri="{BB962C8B-B14F-4D97-AF65-F5344CB8AC3E}">
        <p14:creationId xmlns:p14="http://schemas.microsoft.com/office/powerpoint/2010/main" val="114953196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1843</Words>
  <Application>Microsoft Office PowerPoint</Application>
  <PresentationFormat>Laajakuva</PresentationFormat>
  <Paragraphs>203</Paragraphs>
  <Slides>24</Slides>
  <Notes>22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24</vt:i4>
      </vt:variant>
    </vt:vector>
  </HeadingPairs>
  <TitlesOfParts>
    <vt:vector size="32" baseType="lpstr">
      <vt:lpstr>Arial</vt:lpstr>
      <vt:lpstr>Calibri</vt:lpstr>
      <vt:lpstr>Calibri Light</vt:lpstr>
      <vt:lpstr>Cambria</vt:lpstr>
      <vt:lpstr>Segoe UI</vt:lpstr>
      <vt:lpstr>Symbol</vt:lpstr>
      <vt:lpstr>WordVisi_MSFontService</vt:lpstr>
      <vt:lpstr>Office-teema</vt:lpstr>
      <vt:lpstr>PowerPoint-esitys</vt:lpstr>
      <vt:lpstr>Tavoitteet</vt:lpstr>
      <vt:lpstr>Miten terveysviestintä näkyy arjessa?</vt:lpstr>
      <vt:lpstr>PowerPoint-esitys</vt:lpstr>
      <vt:lpstr>Paripohdinta</vt:lpstr>
      <vt:lpstr>Terveysviestinnän muotoja</vt:lpstr>
      <vt:lpstr>Media-analyysitehtävä 1 </vt:lpstr>
      <vt:lpstr>Media-analyysitehtävä 2 </vt:lpstr>
      <vt:lpstr>Media-analyysitehtävä 3 </vt:lpstr>
      <vt:lpstr>Media-analyysitehtävä 4 </vt:lpstr>
      <vt:lpstr>Keskustelutehtävä</vt:lpstr>
      <vt:lpstr>Terveysjournalismi </vt:lpstr>
      <vt:lpstr>Keskustelutehtävä </vt:lpstr>
      <vt:lpstr>Terveysaiheinen tiedeviestintä </vt:lpstr>
      <vt:lpstr>Keskustelutehtävä</vt:lpstr>
      <vt:lpstr>Terveys netissä ja somessa</vt:lpstr>
      <vt:lpstr>Keskustelutehtävä</vt:lpstr>
      <vt:lpstr>Keskustelutehtävä</vt:lpstr>
      <vt:lpstr>Keskustelutehtävä</vt:lpstr>
      <vt:lpstr>Terveys mainonnassa</vt:lpstr>
      <vt:lpstr>Keskustelutehtävä</vt:lpstr>
      <vt:lpstr>Keskeistä: Mediaympäristö ja terveysviestintä</vt:lpstr>
      <vt:lpstr>Terveystieto on </vt:lpstr>
      <vt:lpstr>Ota kantaa – samaa mieltä vai eri mieltä?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27</cp:revision>
  <dcterms:created xsi:type="dcterms:W3CDTF">2021-01-17T13:48:37Z</dcterms:created>
  <dcterms:modified xsi:type="dcterms:W3CDTF">2021-10-23T09:16:15Z</dcterms:modified>
</cp:coreProperties>
</file>