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2" r:id="rId7"/>
    <p:sldId id="261" r:id="rId8"/>
    <p:sldId id="263" r:id="rId9"/>
    <p:sldId id="264" r:id="rId10"/>
    <p:sldId id="265" r:id="rId11"/>
    <p:sldId id="266" r:id="rId12"/>
    <p:sldId id="268" r:id="rId13"/>
    <p:sldId id="270" r:id="rId14"/>
    <p:sldId id="267" r:id="rId15"/>
    <p:sldId id="269"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Henritius" initials="IH" lastIdx="1" clrIdx="0">
    <p:extLst>
      <p:ext uri="{19B8F6BF-5375-455C-9EA6-DF929625EA0E}">
        <p15:presenceInfo xmlns:p15="http://schemas.microsoft.com/office/powerpoint/2012/main" userId="ccf1abf7b7143d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2000"/>
  </p:normalViewPr>
  <p:slideViewPr>
    <p:cSldViewPr snapToGrid="0">
      <p:cViewPr varScale="1">
        <p:scale>
          <a:sx n="103" d="100"/>
          <a:sy n="103" d="100"/>
        </p:scale>
        <p:origin x="1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2DC12-D9A8-C84C-9390-CFEBE8196B8D}" type="datetimeFigureOut">
              <a:rPr lang="fi-FI" smtClean="0"/>
              <a:t>23.10.2021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AB868-A8EC-BD43-B6D9-DB6F67246DF8}" type="slidenum">
              <a:rPr lang="fi-FI" smtClean="0"/>
              <a:t>‹#›</a:t>
            </a:fld>
            <a:endParaRPr lang="fi-FI"/>
          </a:p>
        </p:txBody>
      </p:sp>
    </p:spTree>
    <p:extLst>
      <p:ext uri="{BB962C8B-B14F-4D97-AF65-F5344CB8AC3E}">
        <p14:creationId xmlns:p14="http://schemas.microsoft.com/office/powerpoint/2010/main" val="1746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a:t>
            </a:fld>
            <a:endParaRPr lang="fi-FI"/>
          </a:p>
        </p:txBody>
      </p:sp>
    </p:spTree>
    <p:extLst>
      <p:ext uri="{BB962C8B-B14F-4D97-AF65-F5344CB8AC3E}">
        <p14:creationId xmlns:p14="http://schemas.microsoft.com/office/powerpoint/2010/main" val="427696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opetuspuheen tukena. Kaavio aukeaa myös digikirjan kautta. </a:t>
            </a:r>
            <a:endParaRPr lang="fi-FI" dirty="0"/>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10</a:t>
            </a:fld>
            <a:endParaRPr lang="fi-FI"/>
          </a:p>
        </p:txBody>
      </p:sp>
    </p:spTree>
    <p:extLst>
      <p:ext uri="{BB962C8B-B14F-4D97-AF65-F5344CB8AC3E}">
        <p14:creationId xmlns:p14="http://schemas.microsoft.com/office/powerpoint/2010/main" val="136067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Työskentelyidea: On ollut näyttöä siitä, että tutkimukseen liittyvä käsitteistö on opiskelijoille hieman vaikea omaksua. Sen vuoksi erityisesti tämän luvun käsitteiden opiskeluun on tärkeää kiinnittää huomio. Käydään huolella läpi määrällisen ja laadullisen tutkimuksen tutkimusasetelman valinta. </a:t>
            </a:r>
            <a:r>
              <a:rPr lang="fi-FI" sz="1200" b="0" i="0" dirty="0">
                <a:solidFill>
                  <a:srgbClr val="000000"/>
                </a:solidFill>
                <a:effectLst/>
                <a:latin typeface="Calibri" panose="020F0502020204030204" pitchFamily="34" charset="0"/>
              </a:rPr>
              <a:t>Diaa voi käyttää keskustelevan opetuspuheen tukena. </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11</a:t>
            </a:fld>
            <a:endParaRPr lang="fi-FI"/>
          </a:p>
        </p:txBody>
      </p:sp>
    </p:spTree>
    <p:extLst>
      <p:ext uri="{BB962C8B-B14F-4D97-AF65-F5344CB8AC3E}">
        <p14:creationId xmlns:p14="http://schemas.microsoft.com/office/powerpoint/2010/main" val="40789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Työskentelyidea: On ollut näyttöä siitä, että tutkimukseen liittyvä käsitteistö on opiskelijoille hieman vaikea omaksua. Sen vuoksi erityisesti tämän luvun käsitteiden opiskeluun on tärkeää kiinnittää huomio. Käydään huolella läpi määrällisen ja laadullisen tutkimuksen aineistonhankintamenetelmiä. </a:t>
            </a:r>
            <a:r>
              <a:rPr lang="fi-FI" sz="1800" b="0" i="0" dirty="0">
                <a:solidFill>
                  <a:srgbClr val="000000"/>
                </a:solidFill>
                <a:effectLst/>
                <a:latin typeface="Calibri" panose="020F0502020204030204" pitchFamily="34" charset="0"/>
              </a:rPr>
              <a:t>Diaa voi käyttää keskustelevan opetuspuheen tukena.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12</a:t>
            </a:fld>
            <a:endParaRPr lang="fi-FI"/>
          </a:p>
        </p:txBody>
      </p:sp>
    </p:spTree>
    <p:extLst>
      <p:ext uri="{BB962C8B-B14F-4D97-AF65-F5344CB8AC3E}">
        <p14:creationId xmlns:p14="http://schemas.microsoft.com/office/powerpoint/2010/main" val="131546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Työskentelyidea: On ollut näyttöä siitä, että tutkimukseen liittyvä käsitteistö on opiskelijoille hieman vaikea omaksua. Sen vuoksi erityisesti tämän luvun käsitteiden opiskeluun on tärkeää kiinnittää huomio. Käydään huolella läpi määrällisen ja laadullisen tutkimuksen analyysimenetelmiä. </a:t>
            </a:r>
            <a:r>
              <a:rPr lang="fi-FI" sz="1800" b="0" i="0" dirty="0">
                <a:solidFill>
                  <a:srgbClr val="000000"/>
                </a:solidFill>
                <a:effectLst/>
                <a:latin typeface="Calibri" panose="020F0502020204030204" pitchFamily="34" charset="0"/>
              </a:rPr>
              <a:t>Diaa voi käyttää keskustelevan opetuspuheen tukena. </a:t>
            </a:r>
            <a:r>
              <a:rPr lang="fi-FI" sz="1200" dirty="0">
                <a:effectLst/>
                <a:latin typeface="Cambria" panose="02040503050406030204" pitchFamily="18" charset="0"/>
                <a:ea typeface="Calibri" panose="020F0502020204030204" pitchFamily="34" charset="0"/>
                <a:cs typeface="Times New Roman" panose="02020603050405020304" pitchFamily="18" charset="0"/>
              </a:rPr>
              <a:t>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13</a:t>
            </a:fld>
            <a:endParaRPr lang="fi-FI"/>
          </a:p>
        </p:txBody>
      </p:sp>
    </p:spTree>
    <p:extLst>
      <p:ext uri="{BB962C8B-B14F-4D97-AF65-F5344CB8AC3E}">
        <p14:creationId xmlns:p14="http://schemas.microsoft.com/office/powerpoint/2010/main" val="297501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opetuspuheen tukena. Kaavio aukeaa myös digikirjan kautta. </a:t>
            </a:r>
            <a:endParaRPr lang="fi-FI" dirty="0"/>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14</a:t>
            </a:fld>
            <a:endParaRPr lang="fi-FI"/>
          </a:p>
        </p:txBody>
      </p:sp>
    </p:spTree>
    <p:extLst>
      <p:ext uri="{BB962C8B-B14F-4D97-AF65-F5344CB8AC3E}">
        <p14:creationId xmlns:p14="http://schemas.microsoft.com/office/powerpoint/2010/main" val="166162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a:t>
            </a:r>
            <a:r>
              <a:rPr lang="fi-FI" sz="1200" dirty="0">
                <a:effectLst/>
                <a:latin typeface="Cambria" panose="02040503050406030204" pitchFamily="18" charset="0"/>
                <a:ea typeface="Calibri" panose="020F0502020204030204" pitchFamily="34" charset="0"/>
                <a:cs typeface="Times New Roman" panose="02020603050405020304" pitchFamily="18" charset="0"/>
              </a:rPr>
              <a:t>Harjoitellaan tutkimukseen liittyviä keskeisiä käsitteitä vertailemalla ja selittämällä käsiteparien eroja.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15</a:t>
            </a:fld>
            <a:endParaRPr lang="fi-FI"/>
          </a:p>
        </p:txBody>
      </p:sp>
    </p:spTree>
    <p:extLst>
      <p:ext uri="{BB962C8B-B14F-4D97-AF65-F5344CB8AC3E}">
        <p14:creationId xmlns:p14="http://schemas.microsoft.com/office/powerpoint/2010/main" val="197576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200" b="0" i="0" dirty="0">
                <a:solidFill>
                  <a:srgbClr val="000000"/>
                </a:solidFill>
                <a:effectLst/>
                <a:latin typeface="Calibri" panose="020F0502020204030204" pitchFamily="34" charset="0"/>
              </a:rPr>
              <a:t>Työskentelyidea: </a:t>
            </a:r>
            <a:r>
              <a:rPr lang="fi-FI" sz="1200" b="0" dirty="0">
                <a:effectLst/>
                <a:latin typeface="Cambria" panose="02040503050406030204" pitchFamily="18" charset="0"/>
                <a:ea typeface="Calibri" panose="020F0502020204030204" pitchFamily="34" charset="0"/>
                <a:cs typeface="Times New Roman" panose="02020603050405020304" pitchFamily="18" charset="0"/>
              </a:rPr>
              <a:t>Puutteellisen tutkimuksen seuraukset </a:t>
            </a:r>
          </a:p>
          <a:p>
            <a:pPr>
              <a:lnSpc>
                <a:spcPct val="107000"/>
              </a:lnSpc>
              <a:spcAft>
                <a:spcPts val="800"/>
              </a:spcAft>
            </a:pPr>
            <a:endParaRPr lang="fi-FI"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Pohditaan ja keskustellaan käänteisen ajattelun kautta, mitä erilaisten tutkimukseen liittyvien asioiden puutteesta seuraisi. Nämä ovat asioita, joihin on hyvä kiinnittää huomiota, kun lukee terveystutkimusten raportteja tai uutisia terveystutkimuksista ja arvioi niiden luotettavuutta.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b="1" dirty="0">
                <a:effectLst/>
                <a:latin typeface="Cambria" panose="02040503050406030204" pitchFamily="18" charset="0"/>
                <a:ea typeface="Calibri" panose="020F0502020204030204" pitchFamily="34" charset="0"/>
                <a:cs typeface="Times New Roman" panose="02020603050405020304" pitchFamily="18" charset="0"/>
              </a:rPr>
              <a:t>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16</a:t>
            </a:fld>
            <a:endParaRPr lang="fi-FI"/>
          </a:p>
        </p:txBody>
      </p:sp>
    </p:spTree>
    <p:extLst>
      <p:ext uri="{BB962C8B-B14F-4D97-AF65-F5344CB8AC3E}">
        <p14:creationId xmlns:p14="http://schemas.microsoft.com/office/powerpoint/2010/main" val="45200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a:t>
            </a:r>
            <a:r>
              <a:rPr lang="fi-FI" sz="1200" dirty="0">
                <a:effectLst/>
                <a:latin typeface="Cambria" panose="02040503050406030204" pitchFamily="18" charset="0"/>
                <a:ea typeface="Calibri" panose="020F0502020204030204" pitchFamily="34" charset="0"/>
                <a:cs typeface="Times New Roman" panose="02020603050405020304" pitchFamily="18" charset="0"/>
              </a:rPr>
              <a:t>Keskeiset tutkimussanastoon liittyvät käsitteet käydään läpi esimerkiksi pareittain. Voidaan myös esimerkiksi pelata sananselityspeli </a:t>
            </a:r>
            <a:r>
              <a:rPr lang="fi-FI" sz="1200" dirty="0" err="1">
                <a:effectLst/>
                <a:latin typeface="Cambria" panose="02040503050406030204" pitchFamily="18" charset="0"/>
                <a:ea typeface="Calibri" panose="020F0502020204030204" pitchFamily="34" charset="0"/>
                <a:cs typeface="Times New Roman" panose="02020603050405020304" pitchFamily="18" charset="0"/>
              </a:rPr>
              <a:t>aliasta</a:t>
            </a:r>
            <a:r>
              <a:rPr lang="fi-FI" sz="1200" dirty="0">
                <a:effectLst/>
                <a:latin typeface="Cambria" panose="02040503050406030204" pitchFamily="18" charset="0"/>
                <a:ea typeface="Calibri" panose="020F0502020204030204" pitchFamily="34" charset="0"/>
                <a:cs typeface="Times New Roman" panose="02020603050405020304" pitchFamily="18" charset="0"/>
              </a:rPr>
              <a:t> pareittain niin, että vuorotellen toinen parista valitsee selitettäväksi yhden käsitteistä ja toinen arvaa.</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17</a:t>
            </a:fld>
            <a:endParaRPr lang="fi-FI"/>
          </a:p>
        </p:txBody>
      </p:sp>
    </p:spTree>
    <p:extLst>
      <p:ext uri="{BB962C8B-B14F-4D97-AF65-F5344CB8AC3E}">
        <p14:creationId xmlns:p14="http://schemas.microsoft.com/office/powerpoint/2010/main" val="529485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a:t>
            </a:r>
            <a:r>
              <a:rPr lang="fi-FI" sz="1200" dirty="0">
                <a:effectLst/>
                <a:latin typeface="Cambria" panose="02040503050406030204" pitchFamily="18" charset="0"/>
                <a:ea typeface="Calibri" panose="020F0502020204030204" pitchFamily="34" charset="0"/>
                <a:cs typeface="Times New Roman" panose="02020603050405020304" pitchFamily="18" charset="0"/>
              </a:rPr>
              <a:t>Kertaukseksi pelataan käsitebingoa edellisen dian käsitteillä. </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18</a:t>
            </a:fld>
            <a:endParaRPr lang="fi-FI"/>
          </a:p>
        </p:txBody>
      </p:sp>
    </p:spTree>
    <p:extLst>
      <p:ext uri="{BB962C8B-B14F-4D97-AF65-F5344CB8AC3E}">
        <p14:creationId xmlns:p14="http://schemas.microsoft.com/office/powerpoint/2010/main" val="379168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a:t>
            </a:r>
            <a:r>
              <a:rPr lang="fi-FI" sz="1200" dirty="0">
                <a:effectLst/>
                <a:latin typeface="Cambria" panose="02040503050406030204" pitchFamily="18" charset="0"/>
                <a:ea typeface="Calibri" panose="020F0502020204030204" pitchFamily="34" charset="0"/>
                <a:cs typeface="Times New Roman" panose="02020603050405020304" pitchFamily="18" charset="0"/>
              </a:rPr>
              <a:t>Tutustutaan tutkimusraportin osiin. Opiskelijat hakevat netistä itseään kiinnostavan tutkimuksen, lukevat siitä raportin ja etsivät siitä tutkimusraportin osat.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Tehtävä toimii hyvin myös ryhmätyönä, jossa lopuksi kukin pienryhmä esittelee löytämänsä tutkimusraportin ja sen keskeiset tulokset ja tutkimusmenetelmän muulle ryhmälle.</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19</a:t>
            </a:fld>
            <a:endParaRPr lang="fi-FI"/>
          </a:p>
        </p:txBody>
      </p:sp>
    </p:spTree>
    <p:extLst>
      <p:ext uri="{BB962C8B-B14F-4D97-AF65-F5344CB8AC3E}">
        <p14:creationId xmlns:p14="http://schemas.microsoft.com/office/powerpoint/2010/main" val="389840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Opiskelija voi esimerkiksi tuntityöskentelyssä tai läksynä täydentää näihin tavoitteisiin keskeiset sisällöt. </a:t>
            </a:r>
            <a:endParaRPr lang="fi-FI" dirty="0"/>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a:t>
            </a:fld>
            <a:endParaRPr lang="fi-FI"/>
          </a:p>
        </p:txBody>
      </p:sp>
    </p:spTree>
    <p:extLst>
      <p:ext uri="{BB962C8B-B14F-4D97-AF65-F5344CB8AC3E}">
        <p14:creationId xmlns:p14="http://schemas.microsoft.com/office/powerpoint/2010/main" val="139122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i-FI" sz="1200" b="0" i="0" dirty="0">
                <a:solidFill>
                  <a:srgbClr val="000000"/>
                </a:solidFill>
                <a:effectLst/>
                <a:latin typeface="Calibri" panose="020F0502020204030204" pitchFamily="34" charset="0"/>
              </a:rPr>
              <a:t>Työskentelyidea: Mikäli opiskelijoilla on digikirja, vastaukset voidaan tehdä myös sinne. </a:t>
            </a:r>
            <a:endParaRPr lang="fi-FI" b="0" i="0" dirty="0">
              <a:solidFill>
                <a:srgbClr val="000000"/>
              </a:solidFill>
              <a:effectLst/>
              <a:latin typeface="Segoe UI" panose="020B0502040204020203" pitchFamily="34" charset="0"/>
            </a:endParaRPr>
          </a:p>
          <a:p>
            <a:pPr algn="l" rtl="0" fontAlgn="base"/>
            <a:r>
              <a:rPr lang="fi-FI" sz="1200" b="0" i="0" dirty="0">
                <a:solidFill>
                  <a:srgbClr val="000000"/>
                </a:solidFill>
                <a:effectLst/>
                <a:latin typeface="Calibri" panose="020F0502020204030204" pitchFamily="34" charset="0"/>
              </a:rPr>
              <a:t> </a:t>
            </a:r>
            <a:endParaRPr lang="fi-FI" b="0" i="0" dirty="0">
              <a:solidFill>
                <a:srgbClr val="000000"/>
              </a:solidFill>
              <a:effectLst/>
              <a:latin typeface="Segoe UI" panose="020B0502040204020203" pitchFamily="34" charset="0"/>
            </a:endParaRPr>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20</a:t>
            </a:fld>
            <a:endParaRPr lang="fi-FI"/>
          </a:p>
        </p:txBody>
      </p:sp>
    </p:spTree>
    <p:extLst>
      <p:ext uri="{BB962C8B-B14F-4D97-AF65-F5344CB8AC3E}">
        <p14:creationId xmlns:p14="http://schemas.microsoft.com/office/powerpoint/2010/main" val="1392246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i-FI" sz="1200" b="0" i="0" dirty="0">
                <a:solidFill>
                  <a:srgbClr val="000000"/>
                </a:solidFill>
                <a:effectLst/>
                <a:latin typeface="Calibri" panose="020F0502020204030204" pitchFamily="34" charset="0"/>
              </a:rPr>
              <a:t>Työskentelyidea: Mikäli opiskelijoilla on digikirja, vastaukset voidaan tehdä myös sinne. </a:t>
            </a:r>
            <a:endParaRPr lang="fi-FI" b="0" i="0" dirty="0">
              <a:solidFill>
                <a:srgbClr val="000000"/>
              </a:solidFill>
              <a:effectLst/>
              <a:latin typeface="Segoe UI" panose="020B0502040204020203" pitchFamily="34" charset="0"/>
            </a:endParaRPr>
          </a:p>
          <a:p>
            <a:pPr algn="l" rtl="0" fontAlgn="base"/>
            <a:r>
              <a:rPr lang="fi-FI" sz="1200" b="0" i="0" dirty="0">
                <a:solidFill>
                  <a:srgbClr val="000000"/>
                </a:solidFill>
                <a:effectLst/>
                <a:latin typeface="Calibri" panose="020F0502020204030204" pitchFamily="34" charset="0"/>
              </a:rPr>
              <a:t> </a:t>
            </a:r>
            <a:endParaRPr lang="fi-FI" b="0" i="0" dirty="0">
              <a:solidFill>
                <a:srgbClr val="000000"/>
              </a:solidFill>
              <a:effectLst/>
              <a:latin typeface="Segoe UI" panose="020B0502040204020203" pitchFamily="34" charset="0"/>
            </a:endParaRPr>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21</a:t>
            </a:fld>
            <a:endParaRPr lang="fi-FI"/>
          </a:p>
        </p:txBody>
      </p:sp>
    </p:spTree>
    <p:extLst>
      <p:ext uri="{BB962C8B-B14F-4D97-AF65-F5344CB8AC3E}">
        <p14:creationId xmlns:p14="http://schemas.microsoft.com/office/powerpoint/2010/main" val="326797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a:t>
            </a:r>
            <a:r>
              <a:rPr lang="fi-FI" sz="1200" dirty="0">
                <a:effectLst/>
                <a:latin typeface="Cambria" panose="02040503050406030204" pitchFamily="18" charset="0"/>
                <a:ea typeface="Calibri" panose="020F0502020204030204" pitchFamily="34" charset="0"/>
                <a:cs typeface="Times New Roman" panose="02020603050405020304" pitchFamily="18" charset="0"/>
              </a:rPr>
              <a:t>Mikäli on aikaa, voidaan harjoitellaan tutkimussuunnitelman laatimista joko ryhmissä tai pareittain. </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22</a:t>
            </a:fld>
            <a:endParaRPr lang="fi-FI"/>
          </a:p>
        </p:txBody>
      </p:sp>
    </p:spTree>
    <p:extLst>
      <p:ext uri="{BB962C8B-B14F-4D97-AF65-F5344CB8AC3E}">
        <p14:creationId xmlns:p14="http://schemas.microsoft.com/office/powerpoint/2010/main" val="2518805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Tässä oppitunnin aiheen tavoitteet toisella tavalla muotoiltuna. Tätä diaa voi käyttää oppitunnin loppukoontina, läksyn runkona tai muistiinpanotiivistelmänä.   </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23</a:t>
            </a:fld>
            <a:endParaRPr lang="fi-FI"/>
          </a:p>
        </p:txBody>
      </p:sp>
    </p:spTree>
    <p:extLst>
      <p:ext uri="{BB962C8B-B14F-4D97-AF65-F5344CB8AC3E}">
        <p14:creationId xmlns:p14="http://schemas.microsoft.com/office/powerpoint/2010/main" val="147112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200" b="0" dirty="0">
                <a:effectLst/>
                <a:latin typeface="Cambria" panose="02040503050406030204" pitchFamily="18" charset="0"/>
                <a:ea typeface="Calibri" panose="020F0502020204030204" pitchFamily="34" charset="0"/>
                <a:cs typeface="Times New Roman" panose="02020603050405020304" pitchFamily="18" charset="0"/>
              </a:rPr>
              <a:t>Työskentelyidea: Kiinnostuksen kohteet terveydessä </a:t>
            </a:r>
            <a:endParaRPr lang="fi-FI"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Pohditaan omia mielenkiinnon kohteita, jotka liittyvät terveyteen ja terveystutkimukseen. </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a:t>
            </a:fld>
            <a:endParaRPr lang="fi-FI"/>
          </a:p>
        </p:txBody>
      </p:sp>
    </p:spTree>
    <p:extLst>
      <p:ext uri="{BB962C8B-B14F-4D97-AF65-F5344CB8AC3E}">
        <p14:creationId xmlns:p14="http://schemas.microsoft.com/office/powerpoint/2010/main" val="291420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200" b="0" dirty="0">
                <a:effectLst/>
                <a:latin typeface="Cambria" panose="02040503050406030204" pitchFamily="18" charset="0"/>
                <a:ea typeface="Calibri" panose="020F0502020204030204" pitchFamily="34" charset="0"/>
                <a:cs typeface="Times New Roman" panose="02020603050405020304" pitchFamily="18" charset="0"/>
              </a:rPr>
              <a:t>Työskentelyidea:  Edellistä t</a:t>
            </a:r>
            <a:r>
              <a:rPr lang="fi-FI" sz="1200" dirty="0">
                <a:effectLst/>
                <a:latin typeface="Cambria" panose="02040503050406030204" pitchFamily="18" charset="0"/>
                <a:ea typeface="Calibri" panose="020F0502020204030204" pitchFamily="34" charset="0"/>
                <a:cs typeface="Times New Roman" panose="02020603050405020304" pitchFamily="18" charset="0"/>
              </a:rPr>
              <a:t>ehtävää voi jatkaa myös kirjoitustehtävällä.</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4</a:t>
            </a:fld>
            <a:endParaRPr lang="fi-FI"/>
          </a:p>
        </p:txBody>
      </p:sp>
    </p:spTree>
    <p:extLst>
      <p:ext uri="{BB962C8B-B14F-4D97-AF65-F5344CB8AC3E}">
        <p14:creationId xmlns:p14="http://schemas.microsoft.com/office/powerpoint/2010/main" val="423949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opetuspuheen tukena. Kaavio aukeaa myös digikirjan kautta. </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5</a:t>
            </a:fld>
            <a:endParaRPr lang="fi-FI"/>
          </a:p>
        </p:txBody>
      </p:sp>
    </p:spTree>
    <p:extLst>
      <p:ext uri="{BB962C8B-B14F-4D97-AF65-F5344CB8AC3E}">
        <p14:creationId xmlns:p14="http://schemas.microsoft.com/office/powerpoint/2010/main" val="318112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i="0" dirty="0">
                <a:solidFill>
                  <a:srgbClr val="000000"/>
                </a:solidFill>
                <a:effectLst/>
                <a:latin typeface="Calibri" panose="020F0502020204030204" pitchFamily="34" charset="0"/>
              </a:rPr>
              <a:t>Työskentelyidea: Tehtävä rytmittämään oppituntia.</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6</a:t>
            </a:fld>
            <a:endParaRPr lang="fi-FI"/>
          </a:p>
        </p:txBody>
      </p:sp>
    </p:spTree>
    <p:extLst>
      <p:ext uri="{BB962C8B-B14F-4D97-AF65-F5344CB8AC3E}">
        <p14:creationId xmlns:p14="http://schemas.microsoft.com/office/powerpoint/2010/main" val="119542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opetuspuheen tukena. Kaavio aukeaa myös digikirjan kautta. </a:t>
            </a:r>
            <a:endParaRPr lang="fi-FI" dirty="0"/>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7</a:t>
            </a:fld>
            <a:endParaRPr lang="fi-FI"/>
          </a:p>
        </p:txBody>
      </p:sp>
    </p:spTree>
    <p:extLst>
      <p:ext uri="{BB962C8B-B14F-4D97-AF65-F5344CB8AC3E}">
        <p14:creationId xmlns:p14="http://schemas.microsoft.com/office/powerpoint/2010/main" val="137446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i="0" dirty="0">
                <a:solidFill>
                  <a:srgbClr val="000000"/>
                </a:solidFill>
                <a:effectLst/>
                <a:latin typeface="Calibri" panose="020F0502020204030204" pitchFamily="34" charset="0"/>
              </a:rPr>
              <a:t>Työskentelyidea: luku- tai kuuntelutehtävä rytmittämään oppituntia. Tavoitteena myös löytää keskeiset asiat tekstistä. Lisäksi t</a:t>
            </a:r>
            <a:r>
              <a:rPr lang="fi-FI" b="0" i="0" dirty="0">
                <a:solidFill>
                  <a:srgbClr val="000000"/>
                </a:solidFill>
                <a:effectLst/>
                <a:latin typeface="WordVisi_MSFontService"/>
              </a:rPr>
              <a:t>avoitteena myös tukea ryhmän sosiaalista toimintaa </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8</a:t>
            </a:fld>
            <a:endParaRPr lang="fi-FI"/>
          </a:p>
        </p:txBody>
      </p:sp>
    </p:spTree>
    <p:extLst>
      <p:ext uri="{BB962C8B-B14F-4D97-AF65-F5344CB8AC3E}">
        <p14:creationId xmlns:p14="http://schemas.microsoft.com/office/powerpoint/2010/main" val="328299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opetuspuheen tukena. Kaavio aukeaa myös digikirjan kautta. </a:t>
            </a:r>
            <a:endParaRPr lang="fi-FI" dirty="0"/>
          </a:p>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9</a:t>
            </a:fld>
            <a:endParaRPr lang="fi-FI"/>
          </a:p>
        </p:txBody>
      </p:sp>
    </p:spTree>
    <p:extLst>
      <p:ext uri="{BB962C8B-B14F-4D97-AF65-F5344CB8AC3E}">
        <p14:creationId xmlns:p14="http://schemas.microsoft.com/office/powerpoint/2010/main" val="252991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23.10.2021</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itting&#10;&#10;Description automatically generated">
            <a:extLst>
              <a:ext uri="{FF2B5EF4-FFF2-40B4-BE49-F238E27FC236}">
                <a16:creationId xmlns:a16="http://schemas.microsoft.com/office/drawing/2014/main" id="{C6AD7B70-95DD-3C4C-8A2F-1BB06F981D05}"/>
              </a:ext>
            </a:extLst>
          </p:cNvPr>
          <p:cNvPicPr>
            <a:picLocks noChangeAspect="1"/>
          </p:cNvPicPr>
          <p:nvPr/>
        </p:nvPicPr>
        <p:blipFill rotWithShape="1">
          <a:blip r:embed="rId3">
            <a:extLst>
              <a:ext uri="{28A0092B-C50C-407E-A947-70E740481C1C}">
                <a14:useLocalDpi xmlns:a14="http://schemas.microsoft.com/office/drawing/2010/main" val="0"/>
              </a:ext>
            </a:extLst>
          </a:blip>
          <a:srcRect l="691" t="3349" r="691" b="-3146"/>
          <a:stretch/>
        </p:blipFill>
        <p:spPr>
          <a:xfrm>
            <a:off x="10373" y="-1"/>
            <a:ext cx="12171254" cy="8211097"/>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143753" y="3838354"/>
            <a:ext cx="4962215" cy="2030819"/>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210312" y="4126312"/>
            <a:ext cx="5232476" cy="1200329"/>
          </a:xfrm>
          <a:prstGeom prst="rect">
            <a:avLst/>
          </a:prstGeom>
          <a:noFill/>
        </p:spPr>
        <p:txBody>
          <a:bodyPr wrap="square">
            <a:spAutoFit/>
          </a:bodyPr>
          <a:lstStyle/>
          <a:p>
            <a:r>
              <a:rPr lang="fi-FI" sz="2600" b="1" dirty="0">
                <a:solidFill>
                  <a:schemeClr val="bg1"/>
                </a:solidFill>
                <a:latin typeface="+mj-lt"/>
              </a:rPr>
              <a:t>2. Tutkimusprosessin eteneminen </a:t>
            </a:r>
            <a:br>
              <a:rPr lang="fi-FI" sz="2600" b="1" dirty="0">
                <a:solidFill>
                  <a:schemeClr val="bg1"/>
                </a:solidFill>
                <a:latin typeface="+mj-lt"/>
              </a:rPr>
            </a:br>
            <a:r>
              <a:rPr lang="fi-FI" sz="2600" b="1" dirty="0">
                <a:solidFill>
                  <a:schemeClr val="bg1"/>
                </a:solidFill>
                <a:latin typeface="+mj-lt"/>
              </a:rPr>
              <a:t>– Ongelmasta johtopäätöksiin</a:t>
            </a:r>
          </a:p>
          <a:p>
            <a:r>
              <a:rPr lang="fi-FI" sz="2000" dirty="0">
                <a:solidFill>
                  <a:schemeClr val="bg1"/>
                </a:solidFill>
              </a:rPr>
              <a:t>s. 22–37</a:t>
            </a:r>
            <a:endParaRPr lang="fi-FI" sz="20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p:txBody>
          <a:bodyPr/>
          <a:lstStyle/>
          <a:p>
            <a:r>
              <a:rPr lang="fi-FI" dirty="0"/>
              <a:t>Esimerkkejä  tutkimusasetelmista</a:t>
            </a:r>
            <a:endParaRPr lang="fi-FI" dirty="0">
              <a:highlight>
                <a:srgbClr val="FFFF00"/>
              </a:highlight>
            </a:endParaRPr>
          </a:p>
        </p:txBody>
      </p:sp>
      <p:pic>
        <p:nvPicPr>
          <p:cNvPr id="3" name="Kuva 2">
            <a:extLst>
              <a:ext uri="{FF2B5EF4-FFF2-40B4-BE49-F238E27FC236}">
                <a16:creationId xmlns:a16="http://schemas.microsoft.com/office/drawing/2014/main" id="{4855FC0D-F1C8-4532-8AFE-7D8223B88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38350"/>
            <a:ext cx="7298094" cy="5325528"/>
          </a:xfrm>
          <a:prstGeom prst="rect">
            <a:avLst/>
          </a:prstGeom>
        </p:spPr>
      </p:pic>
    </p:spTree>
    <p:extLst>
      <p:ext uri="{BB962C8B-B14F-4D97-AF65-F5344CB8AC3E}">
        <p14:creationId xmlns:p14="http://schemas.microsoft.com/office/powerpoint/2010/main" val="261578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326923"/>
            <a:ext cx="8006542" cy="648394"/>
          </a:xfrm>
        </p:spPr>
        <p:txBody>
          <a:bodyPr/>
          <a:lstStyle/>
          <a:p>
            <a:r>
              <a:rPr lang="fi-FI" dirty="0"/>
              <a:t>Tutkimusasetelman valinta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320552"/>
            <a:ext cx="5006419" cy="5700905"/>
          </a:xfrm>
        </p:spPr>
        <p:txBody>
          <a:bodyPr/>
          <a:lstStyle/>
          <a:p>
            <a:pPr marL="0" indent="0">
              <a:buNone/>
            </a:pPr>
            <a:r>
              <a:rPr lang="fi-FI" b="1" dirty="0"/>
              <a:t>Määrällinen tutkimus</a:t>
            </a:r>
          </a:p>
          <a:p>
            <a:pPr marL="0" indent="0">
              <a:buNone/>
            </a:pPr>
            <a:r>
              <a:rPr lang="fi-FI" dirty="0"/>
              <a:t>= </a:t>
            </a:r>
            <a:r>
              <a:rPr lang="fi-FI" sz="2000" dirty="0"/>
              <a:t>kvalitatiivinen tutkimus</a:t>
            </a:r>
          </a:p>
          <a:p>
            <a:r>
              <a:rPr lang="fi-FI" sz="2000" dirty="0"/>
              <a:t>testataan hypoteesia</a:t>
            </a:r>
          </a:p>
          <a:p>
            <a:r>
              <a:rPr lang="fi-FI" sz="2000" dirty="0"/>
              <a:t>poikittaistutkimus</a:t>
            </a:r>
          </a:p>
          <a:p>
            <a:r>
              <a:rPr lang="fi-FI" sz="2000" dirty="0"/>
              <a:t>pitkittäistutkimus</a:t>
            </a:r>
          </a:p>
          <a:p>
            <a:r>
              <a:rPr lang="fi-FI" sz="2000" dirty="0"/>
              <a:t>kohorttitutkimus</a:t>
            </a:r>
          </a:p>
          <a:p>
            <a:r>
              <a:rPr lang="fi-FI" sz="2000" dirty="0"/>
              <a:t>prospektiivinen tutkimus</a:t>
            </a:r>
          </a:p>
          <a:p>
            <a:r>
              <a:rPr lang="fi-FI" sz="2000" dirty="0"/>
              <a:t>retrospektiivinen tutkimus</a:t>
            </a:r>
          </a:p>
          <a:p>
            <a:r>
              <a:rPr lang="fi-FI" sz="2000" dirty="0"/>
              <a:t>kokeellinen tutkimus</a:t>
            </a:r>
          </a:p>
          <a:p>
            <a:r>
              <a:rPr lang="fi-FI" sz="2000" dirty="0"/>
              <a:t>kaksoissokkotutkimus</a:t>
            </a:r>
          </a:p>
          <a:p>
            <a:r>
              <a:rPr lang="fi-FI" sz="2000" dirty="0"/>
              <a:t>kvasikokeellinen tutkimus</a:t>
            </a:r>
          </a:p>
          <a:p>
            <a:r>
              <a:rPr lang="fi-FI" sz="2000" dirty="0"/>
              <a:t>satunnaistettu kokeellinen tutkimus</a:t>
            </a:r>
          </a:p>
          <a:p>
            <a:endParaRPr lang="fi-FI" dirty="0"/>
          </a:p>
        </p:txBody>
      </p:sp>
      <p:sp>
        <p:nvSpPr>
          <p:cNvPr id="4" name="Sisällön paikkamerkki 2">
            <a:extLst>
              <a:ext uri="{FF2B5EF4-FFF2-40B4-BE49-F238E27FC236}">
                <a16:creationId xmlns:a16="http://schemas.microsoft.com/office/drawing/2014/main" id="{C2A5530F-D5E9-7C44-923A-6DC573D77991}"/>
              </a:ext>
            </a:extLst>
          </p:cNvPr>
          <p:cNvSpPr txBox="1">
            <a:spLocks/>
          </p:cNvSpPr>
          <p:nvPr/>
        </p:nvSpPr>
        <p:spPr>
          <a:xfrm>
            <a:off x="6007905" y="1320552"/>
            <a:ext cx="4386398" cy="4351338"/>
          </a:xfrm>
          <a:prstGeom prst="rect">
            <a:avLst/>
          </a:prstGeom>
        </p:spPr>
        <p:txBody>
          <a:bodyPr/>
          <a:lstStyle>
            <a:lvl1pPr marL="228600" indent="-228600" algn="l" defTabSz="914400" rtl="0" eaLnBrk="1" latinLnBrk="0" hangingPunct="1">
              <a:lnSpc>
                <a:spcPct val="90000"/>
              </a:lnSpc>
              <a:spcBef>
                <a:spcPts val="1000"/>
              </a:spcBef>
              <a:buClr>
                <a:srgbClr val="F37D7D"/>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F37D7D"/>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F37D7D"/>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Laadullinen tutkimus</a:t>
            </a:r>
          </a:p>
          <a:p>
            <a:r>
              <a:rPr lang="fi-FI" sz="2000" dirty="0"/>
              <a:t>havainnointitutkimus</a:t>
            </a:r>
          </a:p>
          <a:p>
            <a:pPr lvl="1"/>
            <a:r>
              <a:rPr lang="fi-FI" sz="1800" dirty="0"/>
              <a:t>etnografia </a:t>
            </a:r>
          </a:p>
          <a:p>
            <a:r>
              <a:rPr lang="fi-FI" sz="2000" dirty="0"/>
              <a:t>tapaustutkimus </a:t>
            </a:r>
          </a:p>
          <a:p>
            <a:r>
              <a:rPr lang="fi-FI" sz="2000" dirty="0"/>
              <a:t>kyselytutkimus </a:t>
            </a:r>
          </a:p>
          <a:p>
            <a:r>
              <a:rPr lang="fi-FI" sz="2000" dirty="0"/>
              <a:t>toimintatutkimus</a:t>
            </a:r>
          </a:p>
        </p:txBody>
      </p:sp>
    </p:spTree>
    <p:extLst>
      <p:ext uri="{BB962C8B-B14F-4D97-AF65-F5344CB8AC3E}">
        <p14:creationId xmlns:p14="http://schemas.microsoft.com/office/powerpoint/2010/main" val="193437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Aineistonhankintamenetelmiä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594270"/>
            <a:ext cx="4724400" cy="4351338"/>
          </a:xfrm>
        </p:spPr>
        <p:txBody>
          <a:bodyPr/>
          <a:lstStyle/>
          <a:p>
            <a:pPr marL="0" indent="0">
              <a:buNone/>
            </a:pPr>
            <a:r>
              <a:rPr lang="fi-FI" b="1" dirty="0"/>
              <a:t>Määrällinen tutkimus</a:t>
            </a:r>
          </a:p>
          <a:p>
            <a:r>
              <a:rPr lang="fi-FI" dirty="0"/>
              <a:t>kysely </a:t>
            </a:r>
          </a:p>
          <a:p>
            <a:pPr lvl="1"/>
            <a:r>
              <a:rPr lang="fi-FI" dirty="0"/>
              <a:t>suositaan strukturoituja kysymyksiä</a:t>
            </a:r>
          </a:p>
          <a:p>
            <a:r>
              <a:rPr lang="fi-FI" dirty="0"/>
              <a:t>mittaukset ja kokeet</a:t>
            </a:r>
          </a:p>
          <a:p>
            <a:pPr lvl="1"/>
            <a:r>
              <a:rPr lang="fi-FI" dirty="0"/>
              <a:t>esim. kuntotestit, veri- ja virtsakokeet, syke, psykologiset testit, pituus, paino jne.</a:t>
            </a:r>
          </a:p>
          <a:p>
            <a:r>
              <a:rPr lang="fi-FI" dirty="0"/>
              <a:t>tilastot ja rekisterit</a:t>
            </a:r>
          </a:p>
          <a:p>
            <a:pPr lvl="1"/>
            <a:r>
              <a:rPr lang="fi-FI" dirty="0"/>
              <a:t>esim. väestörekisteri, kuolinsyytilastot, </a:t>
            </a:r>
            <a:r>
              <a:rPr lang="fi-FI" dirty="0" err="1"/>
              <a:t>THL:n</a:t>
            </a:r>
            <a:r>
              <a:rPr lang="fi-FI" dirty="0"/>
              <a:t> / Kelan / Tilastokeskuksen keräämä data</a:t>
            </a:r>
          </a:p>
          <a:p>
            <a:endParaRPr lang="fi-FI" dirty="0"/>
          </a:p>
          <a:p>
            <a:endParaRPr lang="fi-FI" dirty="0"/>
          </a:p>
          <a:p>
            <a:endParaRPr lang="fi-FI" dirty="0"/>
          </a:p>
        </p:txBody>
      </p:sp>
      <p:sp>
        <p:nvSpPr>
          <p:cNvPr id="4" name="Sisällön paikkamerkki 2">
            <a:extLst>
              <a:ext uri="{FF2B5EF4-FFF2-40B4-BE49-F238E27FC236}">
                <a16:creationId xmlns:a16="http://schemas.microsoft.com/office/drawing/2014/main" id="{C2A5530F-D5E9-7C44-923A-6DC573D77991}"/>
              </a:ext>
            </a:extLst>
          </p:cNvPr>
          <p:cNvSpPr txBox="1">
            <a:spLocks/>
          </p:cNvSpPr>
          <p:nvPr/>
        </p:nvSpPr>
        <p:spPr>
          <a:xfrm>
            <a:off x="5562600" y="1594270"/>
            <a:ext cx="10515600" cy="4351338"/>
          </a:xfrm>
          <a:prstGeom prst="rect">
            <a:avLst/>
          </a:prstGeom>
        </p:spPr>
        <p:txBody>
          <a:bodyPr/>
          <a:lstStyle>
            <a:lvl1pPr marL="228600" indent="-228600" algn="l" defTabSz="914400" rtl="0" eaLnBrk="1" latinLnBrk="0" hangingPunct="1">
              <a:lnSpc>
                <a:spcPct val="90000"/>
              </a:lnSpc>
              <a:spcBef>
                <a:spcPts val="1000"/>
              </a:spcBef>
              <a:buClr>
                <a:srgbClr val="F37D7D"/>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F37D7D"/>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F37D7D"/>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Laadullinen tutkimus</a:t>
            </a:r>
          </a:p>
          <a:p>
            <a:r>
              <a:rPr lang="fi-FI" dirty="0"/>
              <a:t>haastattelu </a:t>
            </a:r>
          </a:p>
          <a:p>
            <a:pPr lvl="1"/>
            <a:r>
              <a:rPr lang="fi-FI" dirty="0"/>
              <a:t>yksilö/ryhmä</a:t>
            </a:r>
          </a:p>
          <a:p>
            <a:pPr lvl="1"/>
            <a:r>
              <a:rPr lang="fi-FI" dirty="0"/>
              <a:t>avoin, teema- tai strukturoitu</a:t>
            </a:r>
          </a:p>
          <a:p>
            <a:r>
              <a:rPr lang="fi-FI" dirty="0"/>
              <a:t>avoimet kyselyt </a:t>
            </a:r>
          </a:p>
          <a:p>
            <a:r>
              <a:rPr lang="fi-FI" dirty="0"/>
              <a:t>havainnointi</a:t>
            </a:r>
          </a:p>
          <a:p>
            <a:pPr lvl="1"/>
            <a:r>
              <a:rPr lang="fi-FI" dirty="0"/>
              <a:t>osallistuva /systemaattinen</a:t>
            </a:r>
          </a:p>
          <a:p>
            <a:r>
              <a:rPr lang="fi-FI" dirty="0"/>
              <a:t>erilaiset teksti- ja kuva-aineistot</a:t>
            </a:r>
          </a:p>
          <a:p>
            <a:pPr lvl="1"/>
            <a:r>
              <a:rPr lang="fi-FI" dirty="0"/>
              <a:t>valokuvat, päiväkirjat, mediatekstit jne.</a:t>
            </a:r>
          </a:p>
          <a:p>
            <a:endParaRPr lang="fi-FI" dirty="0"/>
          </a:p>
          <a:p>
            <a:endParaRPr lang="fi-FI" dirty="0"/>
          </a:p>
        </p:txBody>
      </p:sp>
    </p:spTree>
    <p:extLst>
      <p:ext uri="{BB962C8B-B14F-4D97-AF65-F5344CB8AC3E}">
        <p14:creationId xmlns:p14="http://schemas.microsoft.com/office/powerpoint/2010/main" val="1141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Analyysimenetelmiä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44484"/>
            <a:ext cx="4571082" cy="4351338"/>
          </a:xfrm>
        </p:spPr>
        <p:txBody>
          <a:bodyPr/>
          <a:lstStyle/>
          <a:p>
            <a:pPr marL="0" indent="0">
              <a:buNone/>
            </a:pPr>
            <a:r>
              <a:rPr lang="fi-FI" b="1" dirty="0"/>
              <a:t>Määrällinen tutkimus</a:t>
            </a:r>
          </a:p>
          <a:p>
            <a:r>
              <a:rPr lang="fi-FI" dirty="0"/>
              <a:t>tilastointi</a:t>
            </a:r>
          </a:p>
          <a:p>
            <a:pPr lvl="1"/>
            <a:r>
              <a:rPr lang="fi-FI" dirty="0"/>
              <a:t>ristiintaulukointi</a:t>
            </a:r>
          </a:p>
          <a:p>
            <a:pPr lvl="1"/>
            <a:r>
              <a:rPr lang="fi-FI" dirty="0"/>
              <a:t>erojen merkitsevyyden arviointi</a:t>
            </a:r>
          </a:p>
          <a:p>
            <a:r>
              <a:rPr lang="fi-FI" dirty="0"/>
              <a:t>keskiarvojen ja muun numeerisen tiedon laskeminen</a:t>
            </a:r>
          </a:p>
          <a:p>
            <a:r>
              <a:rPr lang="fi-FI" dirty="0"/>
              <a:t>tulosten esittäminen graafisesti tai taulukoina </a:t>
            </a:r>
          </a:p>
          <a:p>
            <a:endParaRPr lang="fi-FI" dirty="0"/>
          </a:p>
          <a:p>
            <a:endParaRPr lang="fi-FI" dirty="0"/>
          </a:p>
          <a:p>
            <a:endParaRPr lang="fi-FI" dirty="0"/>
          </a:p>
        </p:txBody>
      </p:sp>
      <p:sp>
        <p:nvSpPr>
          <p:cNvPr id="4" name="Sisällön paikkamerkki 2">
            <a:extLst>
              <a:ext uri="{FF2B5EF4-FFF2-40B4-BE49-F238E27FC236}">
                <a16:creationId xmlns:a16="http://schemas.microsoft.com/office/drawing/2014/main" id="{C2A5530F-D5E9-7C44-923A-6DC573D77991}"/>
              </a:ext>
            </a:extLst>
          </p:cNvPr>
          <p:cNvSpPr txBox="1">
            <a:spLocks/>
          </p:cNvSpPr>
          <p:nvPr/>
        </p:nvSpPr>
        <p:spPr>
          <a:xfrm>
            <a:off x="6009701" y="1882202"/>
            <a:ext cx="5344099" cy="4351338"/>
          </a:xfrm>
          <a:prstGeom prst="rect">
            <a:avLst/>
          </a:prstGeom>
        </p:spPr>
        <p:txBody>
          <a:bodyPr/>
          <a:lstStyle>
            <a:lvl1pPr marL="228600" indent="-228600" algn="l" defTabSz="914400" rtl="0" eaLnBrk="1" latinLnBrk="0" hangingPunct="1">
              <a:lnSpc>
                <a:spcPct val="90000"/>
              </a:lnSpc>
              <a:spcBef>
                <a:spcPts val="1000"/>
              </a:spcBef>
              <a:buClr>
                <a:srgbClr val="F37D7D"/>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F37D7D"/>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F37D7D"/>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Laadullinen tutkimus</a:t>
            </a:r>
          </a:p>
          <a:p>
            <a:r>
              <a:rPr lang="fi-FI" dirty="0"/>
              <a:t>induktio: yksittäisistä havainnoista tehdään yleisiä johtopäätöksiä</a:t>
            </a:r>
          </a:p>
          <a:p>
            <a:r>
              <a:rPr lang="fi-FI" dirty="0"/>
              <a:t>deduktio: teoriaa tai taustaoletusta testataan tutkimuksella</a:t>
            </a:r>
          </a:p>
          <a:p>
            <a:r>
              <a:rPr lang="fi-FI" dirty="0"/>
              <a:t>tulokset tiivistetään esim. luokittelemalla tai teemoittamalla</a:t>
            </a:r>
          </a:p>
          <a:p>
            <a:endParaRPr lang="fi-FI" dirty="0"/>
          </a:p>
          <a:p>
            <a:endParaRPr lang="fi-FI" dirty="0"/>
          </a:p>
        </p:txBody>
      </p:sp>
    </p:spTree>
    <p:extLst>
      <p:ext uri="{BB962C8B-B14F-4D97-AF65-F5344CB8AC3E}">
        <p14:creationId xmlns:p14="http://schemas.microsoft.com/office/powerpoint/2010/main" val="49623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19432" y="419780"/>
            <a:ext cx="8006542" cy="1144588"/>
          </a:xfrm>
        </p:spPr>
        <p:txBody>
          <a:bodyPr/>
          <a:lstStyle/>
          <a:p>
            <a:r>
              <a:rPr lang="fi-FI" dirty="0"/>
              <a:t>Määrällisen ja laadullisen tutkimuksen erot</a:t>
            </a:r>
            <a:endParaRPr lang="fi-FI" dirty="0">
              <a:solidFill>
                <a:srgbClr val="C00000"/>
              </a:solidFill>
              <a:highlight>
                <a:srgbClr val="FFFF00"/>
              </a:highlight>
            </a:endParaRPr>
          </a:p>
        </p:txBody>
      </p:sp>
      <p:pic>
        <p:nvPicPr>
          <p:cNvPr id="3" name="Kuva 2" descr="Kuva, joka sisältää kohteen teksti&#10;&#10;Kuvaus luotu automaattisesti">
            <a:extLst>
              <a:ext uri="{FF2B5EF4-FFF2-40B4-BE49-F238E27FC236}">
                <a16:creationId xmlns:a16="http://schemas.microsoft.com/office/drawing/2014/main" id="{2834B49E-889A-46FC-9CC7-F957B57EB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32" y="1781201"/>
            <a:ext cx="3593949" cy="4297111"/>
          </a:xfrm>
          <a:prstGeom prst="rect">
            <a:avLst/>
          </a:prstGeom>
        </p:spPr>
      </p:pic>
      <p:pic>
        <p:nvPicPr>
          <p:cNvPr id="8" name="Kuva 7" descr="Kuva, joka sisältää kohteen teksti&#10;&#10;Kuvaus luotu automaattisesti">
            <a:extLst>
              <a:ext uri="{FF2B5EF4-FFF2-40B4-BE49-F238E27FC236}">
                <a16:creationId xmlns:a16="http://schemas.microsoft.com/office/drawing/2014/main" id="{E9726A0E-6C30-4947-9090-FDE9EAB1C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548" y="1847309"/>
            <a:ext cx="3882426" cy="4231003"/>
          </a:xfrm>
          <a:prstGeom prst="rect">
            <a:avLst/>
          </a:prstGeom>
        </p:spPr>
      </p:pic>
    </p:spTree>
    <p:extLst>
      <p:ext uri="{BB962C8B-B14F-4D97-AF65-F5344CB8AC3E}">
        <p14:creationId xmlns:p14="http://schemas.microsoft.com/office/powerpoint/2010/main" val="12877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458012"/>
            <a:ext cx="8006542" cy="648394"/>
          </a:xfrm>
        </p:spPr>
        <p:txBody>
          <a:bodyPr/>
          <a:lstStyle/>
          <a:p>
            <a:r>
              <a:rPr lang="fi-FI" dirty="0"/>
              <a:t>Selitä, miten seuraavat käsitteet eroavat toisistaan</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määrällinen tutkimus – laadullinen tutkimus </a:t>
            </a:r>
          </a:p>
          <a:p>
            <a:r>
              <a:rPr lang="fi-FI" dirty="0"/>
              <a:t>teoreettinen tutkimus – empiirinen tutkimus</a:t>
            </a:r>
          </a:p>
          <a:p>
            <a:r>
              <a:rPr lang="fi-FI" dirty="0"/>
              <a:t>poikittaistutkimus – pitkittäistutkimus</a:t>
            </a:r>
          </a:p>
          <a:p>
            <a:r>
              <a:rPr lang="fi-FI" dirty="0"/>
              <a:t>perustutkimus – soveltava tutkimus</a:t>
            </a:r>
          </a:p>
          <a:p>
            <a:r>
              <a:rPr lang="fi-FI" dirty="0"/>
              <a:t>kokeellinen tutkimus – kohorttitutkimus</a:t>
            </a:r>
          </a:p>
          <a:p>
            <a:r>
              <a:rPr lang="fi-FI" dirty="0"/>
              <a:t>retrospektiivinen – prospektiivinen</a:t>
            </a:r>
          </a:p>
          <a:p>
            <a:r>
              <a:rPr lang="fi-FI" dirty="0"/>
              <a:t>kysely – haastattelu</a:t>
            </a:r>
          </a:p>
          <a:p>
            <a:r>
              <a:rPr lang="fi-FI" dirty="0"/>
              <a:t>teemahaastattelu – strukturoitu haastattelu </a:t>
            </a:r>
          </a:p>
          <a:p>
            <a:r>
              <a:rPr lang="fi-FI" dirty="0"/>
              <a:t>havainnointitutkimus – tapaustutkimus </a:t>
            </a:r>
          </a:p>
          <a:p>
            <a:endParaRPr lang="fi-FI" dirty="0"/>
          </a:p>
        </p:txBody>
      </p:sp>
    </p:spTree>
    <p:extLst>
      <p:ext uri="{BB962C8B-B14F-4D97-AF65-F5344CB8AC3E}">
        <p14:creationId xmlns:p14="http://schemas.microsoft.com/office/powerpoint/2010/main" val="157040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536071"/>
            <a:ext cx="8006542" cy="648394"/>
          </a:xfrm>
        </p:spPr>
        <p:txBody>
          <a:bodyPr/>
          <a:lstStyle/>
          <a:p>
            <a:r>
              <a:rPr lang="fi-FI" dirty="0"/>
              <a:t>Pohtikaa ja keskustelkaa, mitä seuraisi, jos…</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5606667" cy="4351338"/>
          </a:xfrm>
        </p:spPr>
        <p:txBody>
          <a:bodyPr/>
          <a:lstStyle/>
          <a:p>
            <a:r>
              <a:rPr lang="fi-FI" dirty="0"/>
              <a:t>…otosta ei rajattaisi millään tavalla.</a:t>
            </a:r>
          </a:p>
          <a:p>
            <a:r>
              <a:rPr lang="fi-FI" dirty="0"/>
              <a:t>…tutkimusongelmaa ei rajattaisi.</a:t>
            </a:r>
          </a:p>
          <a:p>
            <a:r>
              <a:rPr lang="fi-FI" dirty="0"/>
              <a:t>…perusjoukko olisi kolme henkilöä.</a:t>
            </a:r>
          </a:p>
          <a:p>
            <a:r>
              <a:rPr lang="fi-FI" dirty="0"/>
              <a:t>…päiväkotilapsia tutkittaisiin kirjallisella kyselyllä.</a:t>
            </a:r>
          </a:p>
          <a:p>
            <a:r>
              <a:rPr lang="fi-FI" dirty="0"/>
              <a:t>…kyselylomaketta ei </a:t>
            </a:r>
            <a:r>
              <a:rPr lang="fi-FI" dirty="0" err="1"/>
              <a:t>esitestattaisi</a:t>
            </a:r>
            <a:r>
              <a:rPr lang="fi-FI" dirty="0"/>
              <a:t>.</a:t>
            </a:r>
          </a:p>
          <a:p>
            <a:r>
              <a:rPr lang="fi-FI" dirty="0"/>
              <a:t>…yksityisiä päiväkirjoja ei voisi käyttää tutkimusaineistona.</a:t>
            </a:r>
          </a:p>
        </p:txBody>
      </p:sp>
    </p:spTree>
    <p:extLst>
      <p:ext uri="{BB962C8B-B14F-4D97-AF65-F5344CB8AC3E}">
        <p14:creationId xmlns:p14="http://schemas.microsoft.com/office/powerpoint/2010/main" val="820336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Tutkimussanastoa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467402"/>
            <a:ext cx="5044807" cy="4351338"/>
          </a:xfrm>
        </p:spPr>
        <p:txBody>
          <a:bodyPr/>
          <a:lstStyle/>
          <a:p>
            <a:r>
              <a:rPr lang="fi-FI" dirty="0"/>
              <a:t>kirjallisuuskatsaus</a:t>
            </a:r>
          </a:p>
          <a:p>
            <a:r>
              <a:rPr lang="fi-FI" dirty="0"/>
              <a:t>tutkimusongelma eli tutkimuskysymys</a:t>
            </a:r>
          </a:p>
          <a:p>
            <a:r>
              <a:rPr lang="fi-FI" dirty="0"/>
              <a:t>perusjoukko</a:t>
            </a:r>
          </a:p>
          <a:p>
            <a:r>
              <a:rPr lang="fi-FI" dirty="0"/>
              <a:t>tutkimustyyppi</a:t>
            </a:r>
          </a:p>
          <a:p>
            <a:pPr lvl="1"/>
            <a:r>
              <a:rPr lang="fi-FI" dirty="0"/>
              <a:t>perustutkimus / soveltava tutkimus</a:t>
            </a:r>
          </a:p>
          <a:p>
            <a:pPr lvl="1"/>
            <a:r>
              <a:rPr lang="fi-FI" dirty="0"/>
              <a:t>teoreettinen / empiirinen</a:t>
            </a:r>
          </a:p>
          <a:p>
            <a:pPr lvl="1"/>
            <a:r>
              <a:rPr lang="fi-FI" dirty="0"/>
              <a:t>määrällinen / laadullinen / monimenetelmäinen</a:t>
            </a:r>
          </a:p>
          <a:p>
            <a:r>
              <a:rPr lang="fi-FI" dirty="0"/>
              <a:t>hypoteesi </a:t>
            </a:r>
          </a:p>
          <a:p>
            <a:r>
              <a:rPr lang="fi-FI" dirty="0"/>
              <a:t>kohortti </a:t>
            </a:r>
          </a:p>
          <a:p>
            <a:pPr lvl="1"/>
            <a:endParaRPr lang="fi-FI" dirty="0"/>
          </a:p>
        </p:txBody>
      </p:sp>
      <p:sp>
        <p:nvSpPr>
          <p:cNvPr id="4" name="Sisällön paikkamerkki 2">
            <a:extLst>
              <a:ext uri="{FF2B5EF4-FFF2-40B4-BE49-F238E27FC236}">
                <a16:creationId xmlns:a16="http://schemas.microsoft.com/office/drawing/2014/main" id="{E668BC41-0E4D-8740-B0E7-C28CF00FC877}"/>
              </a:ext>
            </a:extLst>
          </p:cNvPr>
          <p:cNvSpPr txBox="1">
            <a:spLocks/>
          </p:cNvSpPr>
          <p:nvPr/>
        </p:nvSpPr>
        <p:spPr>
          <a:xfrm>
            <a:off x="6308995" y="1467402"/>
            <a:ext cx="10515600" cy="4351338"/>
          </a:xfrm>
          <a:prstGeom prst="rect">
            <a:avLst/>
          </a:prstGeom>
        </p:spPr>
        <p:txBody>
          <a:bodyPr/>
          <a:lstStyle>
            <a:lvl1pPr marL="228600" indent="-228600" algn="l" defTabSz="914400" rtl="0" eaLnBrk="1" latinLnBrk="0" hangingPunct="1">
              <a:lnSpc>
                <a:spcPct val="90000"/>
              </a:lnSpc>
              <a:spcBef>
                <a:spcPts val="1000"/>
              </a:spcBef>
              <a:buClr>
                <a:srgbClr val="F37D7D"/>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F37D7D"/>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F37D7D"/>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tutkimusasetelma </a:t>
            </a:r>
          </a:p>
          <a:p>
            <a:pPr lvl="1"/>
            <a:r>
              <a:rPr lang="fi-FI" dirty="0"/>
              <a:t>poikittaistutkimus</a:t>
            </a:r>
          </a:p>
          <a:p>
            <a:pPr lvl="1"/>
            <a:r>
              <a:rPr lang="fi-FI" dirty="0"/>
              <a:t>pitkittäistutkimus</a:t>
            </a:r>
          </a:p>
          <a:p>
            <a:pPr lvl="2"/>
            <a:r>
              <a:rPr lang="fi-FI" dirty="0"/>
              <a:t>prospektiivinen / retrospektiivinen </a:t>
            </a:r>
          </a:p>
          <a:p>
            <a:pPr lvl="1"/>
            <a:r>
              <a:rPr lang="fi-FI" dirty="0"/>
              <a:t>kokeellinen tutkimus</a:t>
            </a:r>
          </a:p>
          <a:p>
            <a:pPr lvl="1"/>
            <a:r>
              <a:rPr lang="fi-FI" dirty="0"/>
              <a:t>havaintotutkimus</a:t>
            </a:r>
          </a:p>
          <a:p>
            <a:pPr lvl="1"/>
            <a:r>
              <a:rPr lang="fi-FI" dirty="0"/>
              <a:t>tapaustutkimus </a:t>
            </a:r>
          </a:p>
          <a:p>
            <a:r>
              <a:rPr lang="fi-FI" dirty="0" err="1"/>
              <a:t>placebo</a:t>
            </a:r>
            <a:r>
              <a:rPr lang="fi-FI" dirty="0"/>
              <a:t> </a:t>
            </a:r>
          </a:p>
          <a:p>
            <a:r>
              <a:rPr lang="fi-FI" dirty="0"/>
              <a:t>aineistonhankintamenetelmä </a:t>
            </a:r>
          </a:p>
          <a:p>
            <a:endParaRPr lang="fi-FI" dirty="0"/>
          </a:p>
        </p:txBody>
      </p:sp>
    </p:spTree>
    <p:extLst>
      <p:ext uri="{BB962C8B-B14F-4D97-AF65-F5344CB8AC3E}">
        <p14:creationId xmlns:p14="http://schemas.microsoft.com/office/powerpoint/2010/main" val="387378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Käsitebingo</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Tee 3 x 3 bingoruudukko.</a:t>
            </a:r>
          </a:p>
          <a:p>
            <a:r>
              <a:rPr lang="fi-FI" dirty="0"/>
              <a:t>Kirjoita kuhunkin ruutuun yksi käsite tutkimussanastosta. </a:t>
            </a:r>
          </a:p>
          <a:p>
            <a:r>
              <a:rPr lang="fi-FI" dirty="0"/>
              <a:t>Opettaja lukee satunnaisessa järjestyksessä kerrallaan yhden käsitteen selityksen.</a:t>
            </a:r>
          </a:p>
          <a:p>
            <a:r>
              <a:rPr lang="fi-FI" dirty="0"/>
              <a:t>Jos tunnistat, että sinulla on bingoruudussasi kyseinen sana, rastita se.</a:t>
            </a:r>
          </a:p>
          <a:p>
            <a:r>
              <a:rPr lang="fi-FI" dirty="0"/>
              <a:t>Voittaja on ensimmäisen vaakabingon saanut</a:t>
            </a:r>
            <a:r>
              <a:rPr lang="fi-FI" dirty="0">
                <a:sym typeface="Wingdings" panose="05000000000000000000" pitchFamily="2" charset="2"/>
              </a:rPr>
              <a:t>.</a:t>
            </a:r>
            <a:endParaRPr lang="fi-FI" dirty="0"/>
          </a:p>
        </p:txBody>
      </p:sp>
    </p:spTree>
    <p:extLst>
      <p:ext uri="{BB962C8B-B14F-4D97-AF65-F5344CB8AC3E}">
        <p14:creationId xmlns:p14="http://schemas.microsoft.com/office/powerpoint/2010/main" val="142527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638175" y="414337"/>
            <a:ext cx="8006542" cy="648394"/>
          </a:xfrm>
        </p:spPr>
        <p:txBody>
          <a:bodyPr/>
          <a:lstStyle/>
          <a:p>
            <a:r>
              <a:rPr lang="fi-FI" dirty="0"/>
              <a:t>Tutkimusraportin osia</a:t>
            </a:r>
          </a:p>
        </p:txBody>
      </p:sp>
      <p:sp>
        <p:nvSpPr>
          <p:cNvPr id="4" name="Ellipsi 1">
            <a:extLst>
              <a:ext uri="{FF2B5EF4-FFF2-40B4-BE49-F238E27FC236}">
                <a16:creationId xmlns:a16="http://schemas.microsoft.com/office/drawing/2014/main" id="{B729E6D8-FC7C-8E4D-A7C9-B61AD8D1DD18}"/>
              </a:ext>
            </a:extLst>
          </p:cNvPr>
          <p:cNvSpPr/>
          <p:nvPr/>
        </p:nvSpPr>
        <p:spPr>
          <a:xfrm>
            <a:off x="8644717" y="2491589"/>
            <a:ext cx="3212757" cy="3031524"/>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Cambria" panose="02040503050406030204" pitchFamily="18" charset="0"/>
              </a:rPr>
              <a:t>Etsi internetistä jokin kiinnostava terveysaiheinen tutkimus. </a:t>
            </a:r>
          </a:p>
          <a:p>
            <a:pPr algn="ctr"/>
            <a:r>
              <a:rPr lang="fi-FI" dirty="0">
                <a:latin typeface="Cambria" panose="02040503050406030204" pitchFamily="18" charset="0"/>
              </a:rPr>
              <a:t>Lue sen raportti </a:t>
            </a:r>
          </a:p>
          <a:p>
            <a:pPr algn="ctr"/>
            <a:r>
              <a:rPr lang="fi-FI" dirty="0">
                <a:latin typeface="Cambria" panose="02040503050406030204" pitchFamily="18" charset="0"/>
              </a:rPr>
              <a:t>ja etsi siitä tutkimusraportin osat.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638175" y="1472183"/>
            <a:ext cx="8163705" cy="4971479"/>
          </a:xfrm>
        </p:spPr>
        <p:txBody>
          <a:bodyPr/>
          <a:lstStyle/>
          <a:p>
            <a:r>
              <a:rPr lang="fi-FI" sz="2000" b="1" dirty="0">
                <a:solidFill>
                  <a:srgbClr val="222222"/>
                </a:solidFill>
                <a:latin typeface="Calibri" panose="020F0502020204030204" pitchFamily="34" charset="0"/>
                <a:cs typeface="Calibri" panose="020F0502020204030204" pitchFamily="34" charset="0"/>
              </a:rPr>
              <a:t>Tiivistelmä:</a:t>
            </a:r>
            <a:br>
              <a:rPr lang="fi-FI" sz="2000" b="1" dirty="0">
                <a:solidFill>
                  <a:srgbClr val="222222"/>
                </a:solidFill>
                <a:latin typeface="Calibri" panose="020F0502020204030204" pitchFamily="34" charset="0"/>
                <a:cs typeface="Calibri" panose="020F0502020204030204" pitchFamily="34" charset="0"/>
              </a:rPr>
            </a:br>
            <a:r>
              <a:rPr lang="fi-FI" sz="2000" dirty="0">
                <a:solidFill>
                  <a:srgbClr val="222222"/>
                </a:solidFill>
                <a:latin typeface="Calibri" panose="020F0502020204030204" pitchFamily="34" charset="0"/>
                <a:cs typeface="Calibri" panose="020F0502020204030204" pitchFamily="34" charset="0"/>
              </a:rPr>
              <a:t>tutkimuksen tausta, menetelmät, tulokset ja pohdinta lyhyesti</a:t>
            </a:r>
          </a:p>
          <a:p>
            <a:r>
              <a:rPr lang="fi-FI" sz="2000" b="1" dirty="0">
                <a:solidFill>
                  <a:srgbClr val="222222"/>
                </a:solidFill>
                <a:latin typeface="Calibri" panose="020F0502020204030204" pitchFamily="34" charset="0"/>
                <a:cs typeface="Calibri" panose="020F0502020204030204" pitchFamily="34" charset="0"/>
              </a:rPr>
              <a:t>Johdanto:</a:t>
            </a:r>
            <a:br>
              <a:rPr lang="fi-FI" sz="2000" b="1" dirty="0">
                <a:solidFill>
                  <a:srgbClr val="222222"/>
                </a:solidFill>
                <a:latin typeface="Calibri" panose="020F0502020204030204" pitchFamily="34" charset="0"/>
                <a:cs typeface="Calibri" panose="020F0502020204030204" pitchFamily="34" charset="0"/>
              </a:rPr>
            </a:br>
            <a:r>
              <a:rPr lang="fi-FI" sz="2000" dirty="0">
                <a:solidFill>
                  <a:srgbClr val="222222"/>
                </a:solidFill>
                <a:latin typeface="Calibri" panose="020F0502020204030204" pitchFamily="34" charset="0"/>
                <a:cs typeface="Calibri" panose="020F0502020204030204" pitchFamily="34" charset="0"/>
              </a:rPr>
              <a:t>perustelut miksi tutkitaan, katsaus aikaisempiin tutkimuksiin ja tutkimuskysymyksen esittely</a:t>
            </a:r>
          </a:p>
          <a:p>
            <a:r>
              <a:rPr lang="fi-FI" sz="2000" b="1" dirty="0">
                <a:solidFill>
                  <a:srgbClr val="222222"/>
                </a:solidFill>
                <a:latin typeface="Calibri" panose="020F0502020204030204" pitchFamily="34" charset="0"/>
                <a:cs typeface="Calibri" panose="020F0502020204030204" pitchFamily="34" charset="0"/>
              </a:rPr>
              <a:t>Menetelmät:</a:t>
            </a:r>
            <a:r>
              <a:rPr lang="fi-FI" sz="2000" dirty="0">
                <a:solidFill>
                  <a:srgbClr val="222222"/>
                </a:solidFill>
                <a:latin typeface="Calibri" panose="020F0502020204030204" pitchFamily="34" charset="0"/>
                <a:cs typeface="Calibri" panose="020F0502020204030204" pitchFamily="34" charset="0"/>
              </a:rPr>
              <a:t> </a:t>
            </a:r>
            <a:br>
              <a:rPr lang="fi-FI" sz="2000" dirty="0">
                <a:solidFill>
                  <a:srgbClr val="222222"/>
                </a:solidFill>
                <a:latin typeface="Calibri" panose="020F0502020204030204" pitchFamily="34" charset="0"/>
                <a:cs typeface="Calibri" panose="020F0502020204030204" pitchFamily="34" charset="0"/>
              </a:rPr>
            </a:br>
            <a:r>
              <a:rPr lang="fi-FI" sz="2000" dirty="0">
                <a:solidFill>
                  <a:srgbClr val="222222"/>
                </a:solidFill>
                <a:latin typeface="Calibri" panose="020F0502020204030204" pitchFamily="34" charset="0"/>
                <a:cs typeface="Calibri" panose="020F0502020204030204" pitchFamily="34" charset="0"/>
              </a:rPr>
              <a:t>tutkimusasetelman, aineistonhankinta- ja analyysimenetelmien kuvaus</a:t>
            </a:r>
          </a:p>
          <a:p>
            <a:r>
              <a:rPr lang="fi-FI" sz="2000" b="1" dirty="0">
                <a:solidFill>
                  <a:srgbClr val="222222"/>
                </a:solidFill>
                <a:latin typeface="Calibri" panose="020F0502020204030204" pitchFamily="34" charset="0"/>
                <a:cs typeface="Calibri" panose="020F0502020204030204" pitchFamily="34" charset="0"/>
              </a:rPr>
              <a:t>Tulokset:</a:t>
            </a:r>
            <a:br>
              <a:rPr lang="fi-FI" sz="2000" b="1" dirty="0">
                <a:solidFill>
                  <a:srgbClr val="222222"/>
                </a:solidFill>
                <a:latin typeface="Calibri" panose="020F0502020204030204" pitchFamily="34" charset="0"/>
                <a:cs typeface="Calibri" panose="020F0502020204030204" pitchFamily="34" charset="0"/>
              </a:rPr>
            </a:br>
            <a:r>
              <a:rPr lang="fi-FI" sz="2000" dirty="0">
                <a:solidFill>
                  <a:srgbClr val="222222"/>
                </a:solidFill>
                <a:latin typeface="Calibri" panose="020F0502020204030204" pitchFamily="34" charset="0"/>
                <a:cs typeface="Calibri" panose="020F0502020204030204" pitchFamily="34" charset="0"/>
              </a:rPr>
              <a:t>esittely tekstin, kuvioiden, taulukoiden ja numerotietojen avulla</a:t>
            </a:r>
          </a:p>
          <a:p>
            <a:r>
              <a:rPr lang="fi-FI" sz="2000" b="1" dirty="0">
                <a:solidFill>
                  <a:srgbClr val="222222"/>
                </a:solidFill>
                <a:latin typeface="Calibri" panose="020F0502020204030204" pitchFamily="34" charset="0"/>
                <a:cs typeface="Calibri" panose="020F0502020204030204" pitchFamily="34" charset="0"/>
              </a:rPr>
              <a:t>Pohdinta:</a:t>
            </a:r>
            <a:br>
              <a:rPr lang="fi-FI" sz="2000" b="1" dirty="0">
                <a:solidFill>
                  <a:srgbClr val="222222"/>
                </a:solidFill>
                <a:latin typeface="Calibri" panose="020F0502020204030204" pitchFamily="34" charset="0"/>
                <a:cs typeface="Calibri" panose="020F0502020204030204" pitchFamily="34" charset="0"/>
              </a:rPr>
            </a:br>
            <a:r>
              <a:rPr lang="fi-FI" sz="2000" dirty="0">
                <a:solidFill>
                  <a:srgbClr val="222222"/>
                </a:solidFill>
                <a:latin typeface="Calibri" panose="020F0502020204030204" pitchFamily="34" charset="0"/>
                <a:cs typeface="Calibri" panose="020F0502020204030204" pitchFamily="34" charset="0"/>
              </a:rPr>
              <a:t>tulosten tulkinta ja vertaaminen aikaisempiin tuloksiin, johtopäätökset</a:t>
            </a:r>
          </a:p>
          <a:p>
            <a:r>
              <a:rPr lang="fi-FI" sz="2000" b="1" dirty="0">
                <a:solidFill>
                  <a:srgbClr val="222222"/>
                </a:solidFill>
                <a:latin typeface="Calibri" panose="020F0502020204030204" pitchFamily="34" charset="0"/>
                <a:cs typeface="Calibri" panose="020F0502020204030204" pitchFamily="34" charset="0"/>
              </a:rPr>
              <a:t>Kirjallisuusluettelo: </a:t>
            </a:r>
            <a:r>
              <a:rPr lang="fi-FI" sz="2000" dirty="0">
                <a:solidFill>
                  <a:srgbClr val="222222"/>
                </a:solidFill>
                <a:latin typeface="Calibri" panose="020F0502020204030204" pitchFamily="34" charset="0"/>
                <a:cs typeface="Calibri" panose="020F0502020204030204" pitchFamily="34" charset="0"/>
              </a:rPr>
              <a:t>tekstissä mainittujen tutkimusten tai muiden lähteiden tiedot</a:t>
            </a:r>
          </a:p>
        </p:txBody>
      </p:sp>
    </p:spTree>
    <p:extLst>
      <p:ext uri="{BB962C8B-B14F-4D97-AF65-F5344CB8AC3E}">
        <p14:creationId xmlns:p14="http://schemas.microsoft.com/office/powerpoint/2010/main" val="190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857520" cy="4351338"/>
          </a:xfrm>
        </p:spPr>
        <p:txBody>
          <a:bodyPr/>
          <a:lstStyle/>
          <a:p>
            <a:r>
              <a:rPr lang="fi-FI" dirty="0">
                <a:solidFill>
                  <a:srgbClr val="2B3643"/>
                </a:solidFill>
              </a:rPr>
              <a:t>osata eritellä erilaisia tutkimustyyppejä ja -menetelmiä</a:t>
            </a:r>
          </a:p>
          <a:p>
            <a:r>
              <a:rPr lang="fi-FI" dirty="0">
                <a:solidFill>
                  <a:srgbClr val="2B3643"/>
                </a:solidFill>
              </a:rPr>
              <a:t>tietää määrällisen ja laadullisen tutkimuksen erot</a:t>
            </a:r>
          </a:p>
          <a:p>
            <a:r>
              <a:rPr lang="fi-FI" dirty="0">
                <a:solidFill>
                  <a:srgbClr val="2B3643"/>
                </a:solidFill>
              </a:rPr>
              <a:t>ymmärtää tutkimusmenetelmän valinnan periaatteet</a:t>
            </a:r>
          </a:p>
          <a:p>
            <a:r>
              <a:rPr lang="fi-FI" dirty="0">
                <a:solidFill>
                  <a:srgbClr val="2B3643"/>
                </a:solidFill>
              </a:rPr>
              <a:t>tietää tutkimusprosessin vaiheet</a:t>
            </a:r>
          </a:p>
          <a:p>
            <a:endParaRPr lang="fi-FI" dirty="0"/>
          </a:p>
        </p:txBody>
      </p:sp>
      <p:pic>
        <p:nvPicPr>
          <p:cNvPr id="4" name="Picture 3" descr="A picture containing person, window, people, table&#10;&#10;Description automatically generated">
            <a:extLst>
              <a:ext uri="{FF2B5EF4-FFF2-40B4-BE49-F238E27FC236}">
                <a16:creationId xmlns:a16="http://schemas.microsoft.com/office/drawing/2014/main" id="{FD8B70FB-86D2-6C40-8283-0BBEE24BC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812" y="1905000"/>
            <a:ext cx="5074644" cy="3383096"/>
          </a:xfrm>
          <a:prstGeom prst="rect">
            <a:avLst/>
          </a:prstGeom>
        </p:spPr>
      </p:pic>
    </p:spTree>
    <p:extLst>
      <p:ext uri="{BB962C8B-B14F-4D97-AF65-F5344CB8AC3E}">
        <p14:creationId xmlns:p14="http://schemas.microsoft.com/office/powerpoint/2010/main" val="147071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Tehtävä oppikirjasta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791419" cy="4351338"/>
          </a:xfrm>
        </p:spPr>
        <p:txBody>
          <a:bodyPr/>
          <a:lstStyle/>
          <a:p>
            <a:pPr marL="0" indent="0">
              <a:buNone/>
            </a:pPr>
            <a:r>
              <a:rPr lang="fi-FI" dirty="0"/>
              <a:t>4. Tarkoituksena on tutkia, mitkä tekijät selittävät nuorten alkoholikokeiluita. </a:t>
            </a:r>
          </a:p>
          <a:p>
            <a:r>
              <a:rPr lang="fi-FI" dirty="0"/>
              <a:t>Miten tutkimusaineisto tulisi hankkia, jotta se antaisi monipuolista ja luotettavaa tietoa?</a:t>
            </a:r>
          </a:p>
        </p:txBody>
      </p:sp>
      <p:pic>
        <p:nvPicPr>
          <p:cNvPr id="4" name="Picture 3" descr="A group of people sitting on the grass by a river&#10;&#10;Description automatically generated with low confidence">
            <a:extLst>
              <a:ext uri="{FF2B5EF4-FFF2-40B4-BE49-F238E27FC236}">
                <a16:creationId xmlns:a16="http://schemas.microsoft.com/office/drawing/2014/main" id="{133FDC3D-C698-0946-9A6B-48C19D1B9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5"/>
            <a:ext cx="4572000" cy="3429000"/>
          </a:xfrm>
          <a:prstGeom prst="rect">
            <a:avLst/>
          </a:prstGeom>
        </p:spPr>
      </p:pic>
    </p:spTree>
    <p:extLst>
      <p:ext uri="{BB962C8B-B14F-4D97-AF65-F5344CB8AC3E}">
        <p14:creationId xmlns:p14="http://schemas.microsoft.com/office/powerpoint/2010/main" val="285857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Tehtävä oppikirjasta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8329863" cy="4351338"/>
          </a:xfrm>
        </p:spPr>
        <p:txBody>
          <a:bodyPr/>
          <a:lstStyle/>
          <a:p>
            <a:pPr marL="0" indent="0">
              <a:buNone/>
            </a:pPr>
            <a:r>
              <a:rPr lang="fi-FI" dirty="0"/>
              <a:t>6. Tutkimuksissa on todettu, että ryhmähaastatteluilla ja yksilöhaastatteluilla saadaan samasta asiasta erilaisia tuloksia.</a:t>
            </a:r>
          </a:p>
          <a:p>
            <a:pPr marL="0" indent="0">
              <a:buNone/>
            </a:pPr>
            <a:r>
              <a:rPr lang="fi-FI" dirty="0"/>
              <a:t>a. Pohdi ja selitä, mistä tämä voisi johtua.</a:t>
            </a:r>
          </a:p>
          <a:p>
            <a:pPr marL="0" indent="0">
              <a:buNone/>
            </a:pPr>
            <a:r>
              <a:rPr lang="fi-FI" dirty="0"/>
              <a:t>b. Perustele ja anna esimerkkejä siitä, millaisten tutkimuskysymysten kohdalla on parempi kerätä aineisto yksilöhaastattelulla tai ryhmähaastattelulla.</a:t>
            </a:r>
          </a:p>
        </p:txBody>
      </p:sp>
    </p:spTree>
    <p:extLst>
      <p:ext uri="{BB962C8B-B14F-4D97-AF65-F5344CB8AC3E}">
        <p14:creationId xmlns:p14="http://schemas.microsoft.com/office/powerpoint/2010/main" val="1858451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Suunnittele tutkimus</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739640" cy="4351338"/>
          </a:xfrm>
        </p:spPr>
        <p:txBody>
          <a:bodyPr/>
          <a:lstStyle/>
          <a:p>
            <a:r>
              <a:rPr lang="fi-FI" dirty="0">
                <a:ea typeface="Calibri" panose="020F0502020204030204" pitchFamily="34" charset="0"/>
                <a:cs typeface="Times New Roman" panose="02020603050405020304" pitchFamily="18" charset="0"/>
              </a:rPr>
              <a:t>Harjoitellaan tutkimussuunnitelman laatimista joko ryhmissä tai pareittain. </a:t>
            </a:r>
          </a:p>
          <a:p>
            <a:r>
              <a:rPr lang="fi-FI" dirty="0">
                <a:ea typeface="Calibri" panose="020F0502020204030204" pitchFamily="34" charset="0"/>
                <a:cs typeface="Times New Roman" panose="02020603050405020304" pitchFamily="18" charset="0"/>
              </a:rPr>
              <a:t>Aiheen voi valita oppikirjan sivun 19 kaaviosta </a:t>
            </a:r>
            <a:r>
              <a:rPr lang="fi-FI" i="1" dirty="0">
                <a:ea typeface="Calibri" panose="020F0502020204030204" pitchFamily="34" charset="0"/>
                <a:cs typeface="Times New Roman" panose="02020603050405020304" pitchFamily="18" charset="0"/>
              </a:rPr>
              <a:t>Toimintakyvyn mittauskohteita. </a:t>
            </a:r>
            <a:endParaRPr lang="fi-FI" sz="2800" i="1" dirty="0"/>
          </a:p>
        </p:txBody>
      </p:sp>
      <p:pic>
        <p:nvPicPr>
          <p:cNvPr id="4" name="Picture 3" descr="A picture containing person, people&#10;&#10;Description automatically generated">
            <a:extLst>
              <a:ext uri="{FF2B5EF4-FFF2-40B4-BE49-F238E27FC236}">
                <a16:creationId xmlns:a16="http://schemas.microsoft.com/office/drawing/2014/main" id="{383097F7-8A85-F046-8A7C-68A64778B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5"/>
            <a:ext cx="4572000" cy="3048000"/>
          </a:xfrm>
          <a:prstGeom prst="rect">
            <a:avLst/>
          </a:prstGeom>
        </p:spPr>
      </p:pic>
    </p:spTree>
    <p:extLst>
      <p:ext uri="{BB962C8B-B14F-4D97-AF65-F5344CB8AC3E}">
        <p14:creationId xmlns:p14="http://schemas.microsoft.com/office/powerpoint/2010/main" val="1008351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Keskeistä: Tutkimusprosessin eteneminen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tutkimussuunnitelman perusperiaatteet</a:t>
            </a:r>
          </a:p>
          <a:p>
            <a:r>
              <a:rPr lang="fi-FI" dirty="0"/>
              <a:t>tutkittavan joukon eli otoksen valitseminen</a:t>
            </a:r>
          </a:p>
          <a:p>
            <a:r>
              <a:rPr lang="fi-FI" dirty="0"/>
              <a:t>tutkimustyypin ja tutkimusasetelman valitsemiseen vaikuttavat tekijät</a:t>
            </a:r>
          </a:p>
          <a:p>
            <a:r>
              <a:rPr lang="fi-FI" dirty="0"/>
              <a:t>tutkimussuunnitelman keskeiset osat</a:t>
            </a:r>
          </a:p>
          <a:p>
            <a:r>
              <a:rPr lang="fi-FI" dirty="0"/>
              <a:t>tutkimuksen vaiheet</a:t>
            </a:r>
          </a:p>
          <a:p>
            <a:r>
              <a:rPr lang="fi-FI" dirty="0"/>
              <a:t>määrällisen ja laadullisen tutkimuksen peruspiirteet ja erot</a:t>
            </a:r>
          </a:p>
          <a:p>
            <a:r>
              <a:rPr lang="fi-FI" dirty="0"/>
              <a:t>keskeisen tutkimussanaston asianmukainen hallinta</a:t>
            </a:r>
          </a:p>
          <a:p>
            <a:pPr marL="0" indent="0">
              <a:buNone/>
            </a:pPr>
            <a:endParaRPr lang="fi-FI" dirty="0"/>
          </a:p>
          <a:p>
            <a:endParaRPr lang="fi-FI" dirty="0"/>
          </a:p>
        </p:txBody>
      </p:sp>
    </p:spTree>
    <p:extLst>
      <p:ext uri="{BB962C8B-B14F-4D97-AF65-F5344CB8AC3E}">
        <p14:creationId xmlns:p14="http://schemas.microsoft.com/office/powerpoint/2010/main" val="41124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Alkuverryttelyksi pohdi: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Mistä terveyteen liittyvästä ilmiöstä olet kiinnostunut?</a:t>
            </a:r>
          </a:p>
          <a:p>
            <a:r>
              <a:rPr lang="fi-FI" dirty="0"/>
              <a:t>Mitä terveyteen liittyviä asioita oma elämänkokemuksesi on saanut sinua pohtimaan?</a:t>
            </a:r>
          </a:p>
          <a:p>
            <a:r>
              <a:rPr lang="fi-FI" dirty="0"/>
              <a:t>Millaisissa tilanteissa oma tai muiden ihmisten terveyskäyttäytyminen on ihmetyttänyt sinua?</a:t>
            </a:r>
          </a:p>
          <a:p>
            <a:r>
              <a:rPr lang="fi-FI" dirty="0"/>
              <a:t>Mitä terveyteen liittyviä kehon toimintoja haluaisit ymmärtää paremmin?</a:t>
            </a:r>
          </a:p>
          <a:p>
            <a:r>
              <a:rPr lang="fi-FI" dirty="0"/>
              <a:t>Mihin käytännön tilanteisiin haluaisit soveltaa terveystietämystäsi?</a:t>
            </a:r>
          </a:p>
          <a:p>
            <a:r>
              <a:rPr lang="fi-FI" dirty="0"/>
              <a:t>Mikä terveyteen liittyvä uutinen on saanut sinut uteliaaksi? </a:t>
            </a:r>
          </a:p>
        </p:txBody>
      </p:sp>
    </p:spTree>
    <p:extLst>
      <p:ext uri="{BB962C8B-B14F-4D97-AF65-F5344CB8AC3E}">
        <p14:creationId xmlns:p14="http://schemas.microsoft.com/office/powerpoint/2010/main" val="193732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Alkuverryttelyksi kirjoita: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Kirjoita lyhyesti yhdestä tai muutamasta sinua kiinnostavasta terveysaiheesta. </a:t>
            </a:r>
          </a:p>
          <a:p>
            <a:r>
              <a:rPr lang="fi-FI" dirty="0"/>
              <a:t>Esittele aihe tai kysymys muulle ryhmälle.</a:t>
            </a:r>
          </a:p>
          <a:p>
            <a:r>
              <a:rPr lang="fi-FI" dirty="0"/>
              <a:t>Kerro, miksi se sinua kiinnostaa.</a:t>
            </a:r>
          </a:p>
          <a:p>
            <a:r>
              <a:rPr lang="fi-FI" dirty="0"/>
              <a:t>Kerro myös, mitä itse ajattelet valitsemastasi asiasta tällä hetkellä.</a:t>
            </a:r>
          </a:p>
          <a:p>
            <a:r>
              <a:rPr lang="fi-FI" dirty="0"/>
              <a:t>Pohdi myös, voisiko kiinnostuksen kohdettasi jollakin tavalla tutkia. </a:t>
            </a:r>
          </a:p>
          <a:p>
            <a:pPr marL="0" indent="0">
              <a:buNone/>
            </a:pPr>
            <a:r>
              <a:rPr lang="fi-FI" dirty="0"/>
              <a:t> </a:t>
            </a:r>
          </a:p>
        </p:txBody>
      </p:sp>
    </p:spTree>
    <p:extLst>
      <p:ext uri="{BB962C8B-B14F-4D97-AF65-F5344CB8AC3E}">
        <p14:creationId xmlns:p14="http://schemas.microsoft.com/office/powerpoint/2010/main" val="223773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Tutkimusprosessin vaiheet</a:t>
            </a:r>
            <a:br>
              <a:rPr lang="fi-FI" dirty="0"/>
            </a:br>
            <a:endParaRPr lang="fi-FI" dirty="0"/>
          </a:p>
        </p:txBody>
      </p:sp>
      <p:pic>
        <p:nvPicPr>
          <p:cNvPr id="6" name="Picture 2">
            <a:extLst>
              <a:ext uri="{FF2B5EF4-FFF2-40B4-BE49-F238E27FC236}">
                <a16:creationId xmlns:a16="http://schemas.microsoft.com/office/drawing/2014/main" id="{2A1A5A50-7CF9-ED41-8D40-6E11853A17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88"/>
          <a:stretch/>
        </p:blipFill>
        <p:spPr bwMode="auto">
          <a:xfrm>
            <a:off x="3032760" y="1696378"/>
            <a:ext cx="5136814" cy="423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6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a:extLst>
              <a:ext uri="{FF2B5EF4-FFF2-40B4-BE49-F238E27FC236}">
                <a16:creationId xmlns:a16="http://schemas.microsoft.com/office/drawing/2014/main" id="{312CD896-A145-C94D-BACC-3D66DAA4D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09" y="886626"/>
            <a:ext cx="7091234" cy="4839671"/>
          </a:xfrm>
          <a:prstGeom prst="rect">
            <a:avLst/>
          </a:prstGeom>
        </p:spPr>
      </p:pic>
      <p:sp>
        <p:nvSpPr>
          <p:cNvPr id="7" name="Ellipsi 6">
            <a:extLst>
              <a:ext uri="{FF2B5EF4-FFF2-40B4-BE49-F238E27FC236}">
                <a16:creationId xmlns:a16="http://schemas.microsoft.com/office/drawing/2014/main" id="{2E0E0122-1B2C-B943-89CA-97EC7397E3C0}"/>
              </a:ext>
            </a:extLst>
          </p:cNvPr>
          <p:cNvSpPr/>
          <p:nvPr/>
        </p:nvSpPr>
        <p:spPr>
          <a:xfrm>
            <a:off x="8339616" y="2416065"/>
            <a:ext cx="2866767" cy="2759676"/>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Cambria" panose="02040503050406030204" pitchFamily="18" charset="0"/>
              </a:rPr>
              <a:t>Mikä voisi olla kuvaan liittyen yhteiskunnallisesti merkittävä tutkimuskohde? Perustele näkemyksesi.</a:t>
            </a:r>
          </a:p>
        </p:txBody>
      </p:sp>
    </p:spTree>
    <p:extLst>
      <p:ext uri="{BB962C8B-B14F-4D97-AF65-F5344CB8AC3E}">
        <p14:creationId xmlns:p14="http://schemas.microsoft.com/office/powerpoint/2010/main" val="321764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811027"/>
          </a:xfrm>
        </p:spPr>
        <p:txBody>
          <a:bodyPr/>
          <a:lstStyle/>
          <a:p>
            <a:r>
              <a:rPr lang="fi-FI" dirty="0"/>
              <a:t>Tutkimuksen päämääriä</a:t>
            </a:r>
            <a:endParaRPr lang="fi-FI" dirty="0">
              <a:solidFill>
                <a:srgbClr val="C00000"/>
              </a:solidFill>
              <a:highlight>
                <a:srgbClr val="FFFF00"/>
              </a:highlight>
            </a:endParaRPr>
          </a:p>
        </p:txBody>
      </p:sp>
      <p:pic>
        <p:nvPicPr>
          <p:cNvPr id="3" name="Kuva 2" descr="Kuva, joka sisältää kohteen pöytä&#10;&#10;Kuvaus luotu automaattisesti">
            <a:extLst>
              <a:ext uri="{FF2B5EF4-FFF2-40B4-BE49-F238E27FC236}">
                <a16:creationId xmlns:a16="http://schemas.microsoft.com/office/drawing/2014/main" id="{EE9B53A0-914D-440D-8388-CD031EE083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28" y="1698172"/>
            <a:ext cx="8692701" cy="4160836"/>
          </a:xfrm>
          <a:prstGeom prst="rect">
            <a:avLst/>
          </a:prstGeom>
        </p:spPr>
      </p:pic>
    </p:spTree>
    <p:extLst>
      <p:ext uri="{BB962C8B-B14F-4D97-AF65-F5344CB8AC3E}">
        <p14:creationId xmlns:p14="http://schemas.microsoft.com/office/powerpoint/2010/main" val="420837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Tutkittavan joukon valinta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945655" cy="4351338"/>
          </a:xfrm>
        </p:spPr>
        <p:txBody>
          <a:bodyPr/>
          <a:lstStyle/>
          <a:p>
            <a:r>
              <a:rPr lang="fi-FI" dirty="0"/>
              <a:t>Lue tai kuuntele oppikirjasta kappale </a:t>
            </a:r>
            <a:r>
              <a:rPr lang="fi-FI" i="1" dirty="0"/>
              <a:t>Tutkittavan joukon valinta</a:t>
            </a:r>
            <a:r>
              <a:rPr lang="fi-FI" dirty="0"/>
              <a:t>.</a:t>
            </a:r>
          </a:p>
          <a:p>
            <a:r>
              <a:rPr lang="fi-FI" dirty="0"/>
              <a:t>Selvitä itsellesi keskeiset käsitteet esimerkein.</a:t>
            </a:r>
          </a:p>
          <a:p>
            <a:r>
              <a:rPr lang="fi-FI" dirty="0"/>
              <a:t>Voitte työskennellä myös pareittain tai pienissä ryhmissä. </a:t>
            </a:r>
          </a:p>
          <a:p>
            <a:endParaRPr lang="fi-FI" dirty="0"/>
          </a:p>
        </p:txBody>
      </p:sp>
      <p:pic>
        <p:nvPicPr>
          <p:cNvPr id="4" name="Picture 3" descr="A group of people on skis in the snow&#10;&#10;Description automatically generated with medium confidence">
            <a:extLst>
              <a:ext uri="{FF2B5EF4-FFF2-40B4-BE49-F238E27FC236}">
                <a16:creationId xmlns:a16="http://schemas.microsoft.com/office/drawing/2014/main" id="{7234CFD6-7171-7642-AFA4-EA819F023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742" y="1825625"/>
            <a:ext cx="4572000" cy="3073400"/>
          </a:xfrm>
          <a:prstGeom prst="rect">
            <a:avLst/>
          </a:prstGeom>
        </p:spPr>
      </p:pic>
    </p:spTree>
    <p:extLst>
      <p:ext uri="{BB962C8B-B14F-4D97-AF65-F5344CB8AC3E}">
        <p14:creationId xmlns:p14="http://schemas.microsoft.com/office/powerpoint/2010/main" val="21244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FE950652-EBC1-4E49-BF6A-CFABDA737C61}"/>
              </a:ext>
            </a:extLst>
          </p:cNvPr>
          <p:cNvPicPr>
            <a:picLocks noChangeAspect="1"/>
          </p:cNvPicPr>
          <p:nvPr/>
        </p:nvPicPr>
        <p:blipFill rotWithShape="1">
          <a:blip r:embed="rId3">
            <a:extLst>
              <a:ext uri="{28A0092B-C50C-407E-A947-70E740481C1C}">
                <a14:useLocalDpi xmlns:a14="http://schemas.microsoft.com/office/drawing/2010/main" val="0"/>
              </a:ext>
            </a:extLst>
          </a:blip>
          <a:srcRect t="2401" b="3199"/>
          <a:stretch/>
        </p:blipFill>
        <p:spPr>
          <a:xfrm>
            <a:off x="2384190" y="995118"/>
            <a:ext cx="6171981" cy="5429459"/>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1" y="590204"/>
            <a:ext cx="4806820" cy="748146"/>
          </a:xfrm>
        </p:spPr>
        <p:txBody>
          <a:bodyPr/>
          <a:lstStyle/>
          <a:p>
            <a:r>
              <a:rPr lang="fi-FI" dirty="0"/>
              <a:t>Tutkimustyypin valinta </a:t>
            </a:r>
          </a:p>
        </p:txBody>
      </p:sp>
    </p:spTree>
    <p:extLst>
      <p:ext uri="{BB962C8B-B14F-4D97-AF65-F5344CB8AC3E}">
        <p14:creationId xmlns:p14="http://schemas.microsoft.com/office/powerpoint/2010/main" val="30452177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1212</Words>
  <Application>Microsoft Office PowerPoint</Application>
  <PresentationFormat>Laajakuva</PresentationFormat>
  <Paragraphs>203</Paragraphs>
  <Slides>23</Slides>
  <Notes>23</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23</vt:i4>
      </vt:variant>
    </vt:vector>
  </HeadingPairs>
  <TitlesOfParts>
    <vt:vector size="30" baseType="lpstr">
      <vt:lpstr>Arial</vt:lpstr>
      <vt:lpstr>Calibri</vt:lpstr>
      <vt:lpstr>Calibri Light</vt:lpstr>
      <vt:lpstr>Cambria</vt:lpstr>
      <vt:lpstr>Segoe UI</vt:lpstr>
      <vt:lpstr>WordVisi_MSFontService</vt:lpstr>
      <vt:lpstr>Office-teema</vt:lpstr>
      <vt:lpstr>PowerPoint-esitys</vt:lpstr>
      <vt:lpstr>Tavoitteet</vt:lpstr>
      <vt:lpstr>Alkuverryttelyksi pohdi: </vt:lpstr>
      <vt:lpstr>Alkuverryttelyksi kirjoita:</vt:lpstr>
      <vt:lpstr>Tutkimusprosessin vaiheet </vt:lpstr>
      <vt:lpstr>PowerPoint-esitys</vt:lpstr>
      <vt:lpstr>Tutkimuksen päämääriä</vt:lpstr>
      <vt:lpstr>Tutkittavan joukon valinta</vt:lpstr>
      <vt:lpstr>Tutkimustyypin valinta </vt:lpstr>
      <vt:lpstr>Esimerkkejä  tutkimusasetelmista</vt:lpstr>
      <vt:lpstr>Tutkimusasetelman valinta</vt:lpstr>
      <vt:lpstr>Aineistonhankintamenetelmiä</vt:lpstr>
      <vt:lpstr>Analyysimenetelmiä</vt:lpstr>
      <vt:lpstr>Määrällisen ja laadullisen tutkimuksen erot</vt:lpstr>
      <vt:lpstr>Selitä, miten seuraavat käsitteet eroavat toisistaan</vt:lpstr>
      <vt:lpstr>Pohtikaa ja keskustelkaa, mitä seuraisi, jos…</vt:lpstr>
      <vt:lpstr>Tutkimussanastoa </vt:lpstr>
      <vt:lpstr>Käsitebingo</vt:lpstr>
      <vt:lpstr>Tutkimusraportin osia</vt:lpstr>
      <vt:lpstr>Tehtävä oppikirjasta</vt:lpstr>
      <vt:lpstr>Tehtävä oppikirjasta </vt:lpstr>
      <vt:lpstr>Suunnittele tutkimus</vt:lpstr>
      <vt:lpstr>Keskeistä: Tutkimusprosessin eteneminen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26</cp:revision>
  <dcterms:created xsi:type="dcterms:W3CDTF">2021-01-17T13:48:37Z</dcterms:created>
  <dcterms:modified xsi:type="dcterms:W3CDTF">2021-10-23T08:49:43Z</dcterms:modified>
</cp:coreProperties>
</file>