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4" r:id="rId7"/>
    <p:sldId id="263" r:id="rId8"/>
    <p:sldId id="259" r:id="rId9"/>
    <p:sldId id="262" r:id="rId10"/>
    <p:sldId id="261" r:id="rId11"/>
    <p:sldId id="267" r:id="rId12"/>
    <p:sldId id="275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rjo Orkovaara" initials="PO" lastIdx="1" clrIdx="0">
    <p:extLst>
      <p:ext uri="{19B8F6BF-5375-455C-9EA6-DF929625EA0E}">
        <p15:presenceInfo xmlns:p15="http://schemas.microsoft.com/office/powerpoint/2012/main" userId="S::pirjo.orkovaara_gmail.com#ext#@sanoma.onmicrosoft.com::40f43856-3511-43a1-9884-86a3689dc2a9" providerId="AD"/>
      </p:ext>
    </p:extLst>
  </p:cmAuthor>
  <p:cmAuthor id="2" name="Paula Reinikkala" initials="PR" lastIdx="1" clrIdx="1">
    <p:extLst>
      <p:ext uri="{19B8F6BF-5375-455C-9EA6-DF929625EA0E}">
        <p15:presenceInfo xmlns:p15="http://schemas.microsoft.com/office/powerpoint/2012/main" userId="S::paula.reinikkala_kolumbus.fi#ext#@sanoma.onmicrosoft.com::74617740-c4c6-4708-b4d0-021b7f4c02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D43C60-6020-5CC5-177F-C670B166F39D}" v="13" dt="2021-01-16T09:04:11.262"/>
    <p1510:client id="{CB0AD03B-7323-1127-2B3A-CC03F0EF745A}" v="2" dt="2021-01-12T08:00:13.819"/>
    <p1510:client id="{D763FCE9-038E-8C81-9507-82C9F6FC81EA}" v="25" dt="2021-01-11T16:55:12.303"/>
    <p1510:client id="{F5C630C5-672E-0F91-462D-F7A95A87B9ED}" v="2" dt="2021-01-12T15:20:44.2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3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1D6DBA7-9A92-49DE-B7EB-96408898B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07931F34-4367-4838-ACDB-FB1D9A417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2C7C206-4B2B-41CC-AB8D-F7EB374AE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B40342F-B6DB-4322-A3A7-61B04130B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AEBE9FF-C81E-42C9-A565-42224056A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088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FD17B45-BB16-43A7-9728-6CF787461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E399C709-DCF7-456B-8836-93C3029BC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8B5150F-8419-4F6B-83BE-DAD97AE94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AA2128-41A2-4579-A5BF-45918593B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B7506DA-36B3-4E8B-B90C-DE29C386A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97749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21BBFCA1-1612-48F5-ACF3-96776E5CDE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3A6C61E2-9082-48CA-BD0C-16DCBAE98A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A3CF3C8-64FA-41AF-84E7-50716CADF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7764364-7050-41E9-A62C-F732A131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59ABE20-B39B-44FA-A585-C781E4737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98949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EBA95A-2497-46D2-A23B-77CAB782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88CC9DA-F425-4835-86C8-D6B936A1D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F50DC7-C3C7-4B1E-855D-65E06F10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2FEE4E8-7F9E-4374-B6E5-D4003E3B8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187CE9-E75F-4037-AED2-46ACB74F5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9916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DBAA7-9EE2-4774-B1D8-8B902C14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B62D7B6-82F4-464B-AE8F-1EF4A8713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D9B0D64-40D1-429A-A2C5-664872106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21E3056-6057-4795-AEE2-0D5F2810F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B6CF0FD-8C96-47C7-81EA-FEF5841CD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67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99EB2A-CA28-47C9-8081-EDD5BBBE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F218ED9-A725-4967-88E1-13ADF44C41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82035F85-A744-44AB-A397-B0A8F1755B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E495811-9164-4250-A6E2-4243603F7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B639AE44-235C-4B73-ADCC-2D876B2E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EA509F0-0E33-48EE-B8CF-80F20E2BF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7533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4C91EE-7FFC-4A05-AA8E-BBDF92A40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B68C8FB-9C3A-412E-A6A8-F199EF06A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0AAD6C6-8F05-45B0-9AEE-CFC7391F7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904E4144-E12E-4947-9FBB-F5266DA157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C10B1FA-C252-4008-B2EE-6B5FFC7BC6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1340E7FA-D761-4796-8554-62E75367A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EC31826-6EB3-492C-9614-0EC7E6FEA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C3B27D4-2CA9-4272-A077-F1D8F5EE0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9861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FD39A04-2546-4F49-AB0F-611627706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8871706E-C797-4C75-9EF8-AC4D6D7CE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4646F04-5CDD-481E-9271-29F6E5085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C7CDDC97-5B2C-4C26-AE56-596B7530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20729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E00B4F1-69C1-46A2-8A35-CDBF48F44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C53331B-684F-40BB-9B51-A376363D9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8910305-D613-4C44-AC4A-ECC82D860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44779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E5CAB4D-09FF-4008-A64D-22506740F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06DBCE-417E-4728-B13D-A41357E86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574FA72-CDA3-4BB5-8625-3212658178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2A3D46C-CE47-4B5C-8278-DA48AAF7C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55980EC-399F-41E2-AADE-B16CE2088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0A227837-A1DB-4FDA-BA70-7634867CE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677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D6AB5A-2F62-4DE0-8C56-BA92BA17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E6A21588-4056-4136-85CD-957D58F476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341DEDE-D8CF-4EDF-82C7-108F861B5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48E2073-A912-429D-B953-DD1DF23F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1CC2B99-53A5-4BBA-A44C-1B2B8AE55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DF789CC-3308-472E-BD13-8C364AD1D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40785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72CB45A-23E2-4010-A6E2-7643E0FC4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2990BE1-8808-4C56-A594-82EF67AEA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DEFA77-80E3-4CEE-9B36-3AA4A7514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57D7-9ABC-43B1-94A3-10E123ED33B3}" type="datetimeFigureOut">
              <a:rPr lang="fi-FI" smtClean="0"/>
              <a:t>11.8.2022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C6AB659-6C14-46CF-B7DA-89E482CA9A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574CD3B-5320-4DE5-B6D8-0A7641F6D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41ABF3-6DD4-46CE-AA7A-B296E2F5C880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5225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Kuva 4" descr="Kuva, joka sisältää kohteen urheilu, vesi, oranssi, uiminen&#10;&#10;Kuvaus luotu automaattisesti">
            <a:extLst>
              <a:ext uri="{FF2B5EF4-FFF2-40B4-BE49-F238E27FC236}">
                <a16:creationId xmlns:a16="http://schemas.microsoft.com/office/drawing/2014/main" id="{EE4B9E65-A0AF-49F0-BF4D-A313E7817B0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-3049" y="8603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B692776-A408-41E0-BBE4-9A1495E5FE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207602"/>
            <a:ext cx="4999383" cy="141024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TERVEYS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6DE254C-4EE6-4D17-8B4E-2E1DA757A2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EE15A0E0-7589-4E6F-A4F0-E65BF7613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D1BC8ED0-87B4-4167-8DBC-AEE3C9399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10A50EBF-9566-41BB-8ECB-A28E73A518E9}"/>
              </a:ext>
            </a:extLst>
          </p:cNvPr>
          <p:cNvSpPr txBox="1"/>
          <p:nvPr/>
        </p:nvSpPr>
        <p:spPr>
          <a:xfrm>
            <a:off x="675131" y="6313194"/>
            <a:ext cx="7675880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Unsplash.com/JamieStreet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2854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8D8FCCD-B60B-4A12-A6DE-7D919507D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9084" y="2330505"/>
            <a:ext cx="4036334" cy="2208078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dirty="0"/>
              <a:t>Eri tekijöiden vaikutus terveyteen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4" descr="Kuva, joka sisältää kohteen pöytä&#10;&#10;Kuvaus luotu automaattisesti">
            <a:extLst>
              <a:ext uri="{FF2B5EF4-FFF2-40B4-BE49-F238E27FC236}">
                <a16:creationId xmlns:a16="http://schemas.microsoft.com/office/drawing/2014/main" id="{123E0987-D1BD-455E-9F26-25B52F0C5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713" b="471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" name="Tekstiruutu 19">
            <a:extLst>
              <a:ext uri="{FF2B5EF4-FFF2-40B4-BE49-F238E27FC236}">
                <a16:creationId xmlns:a16="http://schemas.microsoft.com/office/drawing/2014/main" id="{C7501B8F-3722-4F66-A28D-82EE7DFEEFB8}"/>
              </a:ext>
            </a:extLst>
          </p:cNvPr>
          <p:cNvSpPr txBox="1"/>
          <p:nvPr/>
        </p:nvSpPr>
        <p:spPr>
          <a:xfrm>
            <a:off x="590719" y="2330505"/>
            <a:ext cx="4559425" cy="24335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</p:txBody>
      </p:sp>
      <p:pic>
        <p:nvPicPr>
          <p:cNvPr id="7" name="Kuva 6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A69F86C7-523D-425C-9C83-E7A55BD4E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18F8030-D3B4-421C-9BE5-99671574CB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2788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97D537-B8F2-466A-A91C-12ACC3F6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705725" cy="1124744"/>
          </a:xfrm>
        </p:spPr>
        <p:txBody>
          <a:bodyPr/>
          <a:lstStyle/>
          <a:p>
            <a:r>
              <a:rPr lang="fi-FI" b="1" dirty="0"/>
              <a:t>Yksilön vastuu terveydestä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9158D12-00B6-4695-9253-2552766033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727" y="1690688"/>
            <a:ext cx="5548073" cy="4486275"/>
          </a:xfrm>
        </p:spPr>
        <p:txBody>
          <a:bodyPr/>
          <a:lstStyle/>
          <a:p>
            <a:r>
              <a:rPr lang="fi-FI" dirty="0"/>
              <a:t>Jokaisella on vastuu omasta terveydestään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8952139-A8AF-4408-B0E8-D274BF31FC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0788" y="1668616"/>
            <a:ext cx="5586411" cy="4819497"/>
          </a:xfrm>
        </p:spPr>
        <p:txBody>
          <a:bodyPr/>
          <a:lstStyle/>
          <a:p>
            <a:r>
              <a:rPr lang="fi-FI" dirty="0"/>
              <a:t>Jokaisella on myös vastuu läheisten ja ympäristön terveydestä.</a:t>
            </a:r>
          </a:p>
        </p:txBody>
      </p:sp>
      <p:pic>
        <p:nvPicPr>
          <p:cNvPr id="8" name="Kuva 7" descr="Kuva, joka sisältää kohteen henkilö, ruoho, ulko, mies&#10;&#10;Kuvaus luotu automaattisesti">
            <a:extLst>
              <a:ext uri="{FF2B5EF4-FFF2-40B4-BE49-F238E27FC236}">
                <a16:creationId xmlns:a16="http://schemas.microsoft.com/office/drawing/2014/main" id="{A96F3A6F-0AE8-41EB-8491-6C40A45B697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7" y="2691607"/>
            <a:ext cx="5419485" cy="3959225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92CB9307-F24E-47E4-93B7-923272E72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27" y="2495550"/>
            <a:ext cx="5419485" cy="4155281"/>
          </a:xfrm>
          <a:prstGeom prst="rect">
            <a:avLst/>
          </a:prstGeom>
        </p:spPr>
      </p:pic>
      <p:pic>
        <p:nvPicPr>
          <p:cNvPr id="14" name="Kuva 13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BA43E1EA-AFE8-4F31-86B9-CC5B24E379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1494C78C-BD5C-404F-9807-F6F50A83C7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9337" y="6174582"/>
            <a:ext cx="2000250" cy="514350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96FF2085-9AD2-49DB-9D5D-B8F91D0E91EF}"/>
              </a:ext>
            </a:extLst>
          </p:cNvPr>
          <p:cNvSpPr txBox="1"/>
          <p:nvPr/>
        </p:nvSpPr>
        <p:spPr>
          <a:xfrm rot="16200000">
            <a:off x="8844778" y="3345567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Unsplash.com/Laercio Cavalcanti</a:t>
            </a:r>
          </a:p>
        </p:txBody>
      </p:sp>
    </p:spTree>
    <p:extLst>
      <p:ext uri="{BB962C8B-B14F-4D97-AF65-F5344CB8AC3E}">
        <p14:creationId xmlns:p14="http://schemas.microsoft.com/office/powerpoint/2010/main" val="35521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7E1B18-43C9-480D-BF5B-BC51EE509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25" y="561975"/>
            <a:ext cx="9686925" cy="809625"/>
          </a:xfrm>
        </p:spPr>
        <p:txBody>
          <a:bodyPr>
            <a:normAutofit/>
          </a:bodyPr>
          <a:lstStyle/>
          <a:p>
            <a:r>
              <a:rPr lang="fi-FI" sz="4000" b="1" u="sng" dirty="0">
                <a:solidFill>
                  <a:srgbClr val="002060"/>
                </a:solidFill>
              </a:rPr>
              <a:t>Yhteisöt ja yhteiskunta terveyden tukena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5FF633-57A9-4E1A-9B2A-7FB1A6A88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0525" y="1594884"/>
            <a:ext cx="5781677" cy="45820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u="sng" dirty="0">
                <a:solidFill>
                  <a:schemeClr val="accent5">
                    <a:lumMod val="50000"/>
                  </a:schemeClr>
                </a:solidFill>
              </a:rPr>
              <a:t>PROMOOTIO </a:t>
            </a:r>
          </a:p>
          <a:p>
            <a:pPr marL="0" indent="0">
              <a:buNone/>
            </a:pPr>
            <a:r>
              <a:rPr lang="fi-FI" dirty="0"/>
              <a:t>-Terveyden edistäminen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EB01BD35-264D-4980-919D-740E4B12E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0288" y="1594884"/>
            <a:ext cx="5326912" cy="500117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u="sng" dirty="0">
                <a:solidFill>
                  <a:schemeClr val="accent5">
                    <a:lumMod val="50000"/>
                  </a:schemeClr>
                </a:solidFill>
              </a:rPr>
              <a:t>PREVENTIO </a:t>
            </a:r>
          </a:p>
          <a:p>
            <a:pPr marL="0" indent="0">
              <a:buNone/>
            </a:pPr>
            <a:r>
              <a:rPr lang="fi-FI" dirty="0"/>
              <a:t>- Sairauksien ennaltaehkäisy ja hoito </a:t>
            </a:r>
          </a:p>
          <a:p>
            <a:pPr marL="0" indent="0">
              <a:buNone/>
            </a:pPr>
            <a:endParaRPr lang="fi-FI" sz="800" b="1" dirty="0"/>
          </a:p>
          <a:p>
            <a:pPr marL="0" indent="0">
              <a:buNone/>
            </a:pPr>
            <a:r>
              <a:rPr lang="fi-FI" sz="2400" dirty="0">
                <a:solidFill>
                  <a:srgbClr val="002060"/>
                </a:solidFill>
              </a:rPr>
              <a:t>Esimerkiksi </a:t>
            </a:r>
          </a:p>
          <a:p>
            <a:pPr lvl="1"/>
            <a:r>
              <a:rPr lang="fi-FI" sz="2800" dirty="0"/>
              <a:t>Sosiaali- ja terveydenhuoltopalveluiden hyvä laatu ja saavutettavuus</a:t>
            </a:r>
          </a:p>
          <a:p>
            <a:pPr lvl="1"/>
            <a:r>
              <a:rPr lang="fi-FI" sz="2800" dirty="0"/>
              <a:t>Terveystarkastukset</a:t>
            </a:r>
          </a:p>
          <a:p>
            <a:pPr lvl="1"/>
            <a:r>
              <a:rPr lang="fi-FI" sz="2800" dirty="0"/>
              <a:t>Kansallinen rokotusohjelma</a:t>
            </a:r>
          </a:p>
          <a:p>
            <a:pPr lvl="1"/>
            <a:r>
              <a:rPr lang="fi-FI" sz="2800" dirty="0"/>
              <a:t>Toimiva vesi- ja viemäriverkosto</a:t>
            </a:r>
          </a:p>
        </p:txBody>
      </p:sp>
      <p:pic>
        <p:nvPicPr>
          <p:cNvPr id="8" name="Kuva 7" descr="Kuva, joka sisältää kohteen piirtäminen&#10;&#10;Kuvaus luotu automaattisesti">
            <a:extLst>
              <a:ext uri="{FF2B5EF4-FFF2-40B4-BE49-F238E27FC236}">
                <a16:creationId xmlns:a16="http://schemas.microsoft.com/office/drawing/2014/main" id="{7E5A7A96-B147-4B41-AFA6-4901C6D7F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260D972F-AA9F-4693-BC75-209239041B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6174582"/>
            <a:ext cx="2000250" cy="514350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825AD0CA-3276-4B03-8AA4-0B902D011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525" y="2457450"/>
            <a:ext cx="5781677" cy="440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2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ADF2283-F9E7-4CC8-ADE3-69DCF752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480438" cy="4461163"/>
          </a:xfrm>
        </p:spPr>
        <p:txBody>
          <a:bodyPr>
            <a:normAutofit/>
          </a:bodyPr>
          <a:lstStyle/>
          <a:p>
            <a:r>
              <a:rPr lang="fi-FI" sz="5400" dirty="0">
                <a:solidFill>
                  <a:srgbClr val="FFFFFF"/>
                </a:solidFill>
              </a:rPr>
              <a:t>Mitä terveys on?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40E7C4A-27DF-4962-BC33-1AC0C2A69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9683" y="0"/>
            <a:ext cx="6906491" cy="7061200"/>
          </a:xfrm>
        </p:spPr>
        <p:txBody>
          <a:bodyPr anchor="ctr">
            <a:normAutofit lnSpcReduction="10000"/>
          </a:bodyPr>
          <a:lstStyle/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endParaRPr lang="fi-FI" sz="3200" dirty="0"/>
          </a:p>
          <a:p>
            <a:r>
              <a:rPr lang="fi-FI" sz="3200" dirty="0"/>
              <a:t>Terveys on kokonaisvaltaista hyvinvointia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sz="3200" dirty="0"/>
              <a:t>	”Terveys on täydellisen </a:t>
            </a:r>
            <a:r>
              <a:rPr lang="fi-FI" sz="3200" u="sng" dirty="0"/>
              <a:t>fyysisen</a:t>
            </a:r>
            <a:r>
              <a:rPr lang="fi-FI" sz="3200" dirty="0"/>
              <a:t>, 	</a:t>
            </a:r>
            <a:r>
              <a:rPr lang="fi-FI" sz="3200" u="sng" dirty="0"/>
              <a:t>psyykkisen</a:t>
            </a:r>
            <a:r>
              <a:rPr lang="fi-FI" sz="3200" dirty="0"/>
              <a:t>, </a:t>
            </a:r>
            <a:r>
              <a:rPr lang="fi-FI" sz="3200" u="sng" dirty="0"/>
              <a:t>henkisen</a:t>
            </a:r>
            <a:r>
              <a:rPr lang="fi-FI" sz="3200" dirty="0"/>
              <a:t> ja </a:t>
            </a:r>
            <a:r>
              <a:rPr lang="fi-FI" sz="3200" u="sng" dirty="0"/>
              <a:t>sosiaalisen</a:t>
            </a:r>
            <a:r>
              <a:rPr lang="fi-FI" sz="3200" dirty="0"/>
              <a:t> 	hyvinvoinnin dynaaminen tila eikä 	vain sairauden tai heikkouden 	puuttumista.” - WHO</a:t>
            </a:r>
          </a:p>
          <a:p>
            <a:endParaRPr lang="fi-FI" sz="3200" dirty="0"/>
          </a:p>
          <a:p>
            <a:r>
              <a:rPr lang="fi-FI" sz="3200" dirty="0"/>
              <a:t>Terveys on toimintakykyä ja voimavaroja</a:t>
            </a:r>
          </a:p>
          <a:p>
            <a:endParaRPr lang="fi-FI" sz="3200" dirty="0"/>
          </a:p>
          <a:p>
            <a:endParaRPr lang="fi-FI" sz="3200" dirty="0"/>
          </a:p>
          <a:p>
            <a:pPr marL="0" indent="0">
              <a:buNone/>
            </a:pPr>
            <a:endParaRPr lang="fi-FI" sz="3200" dirty="0"/>
          </a:p>
          <a:p>
            <a:pPr marL="457200" lvl="1" indent="0">
              <a:buNone/>
            </a:pPr>
            <a:endParaRPr lang="fi-FI" sz="3200" dirty="0"/>
          </a:p>
          <a:p>
            <a:pPr marL="457200" lvl="1" indent="0">
              <a:buNone/>
            </a:pPr>
            <a:endParaRPr lang="fi-FI" sz="3200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80B083A-6D50-45E0-B9CC-8E5E57F2AF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86DD10D4-220C-43B5-B4D4-81BB38E655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5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26AE48C-EF31-4120-B92A-618015CE3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987425"/>
            <a:ext cx="5259388" cy="5608638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6601D51-6652-44E6-A7DB-D87730105B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62025" y="1933574"/>
            <a:ext cx="4419012" cy="3419475"/>
          </a:xfrm>
          <a:ln>
            <a:noFill/>
          </a:ln>
        </p:spPr>
        <p:txBody>
          <a:bodyPr/>
          <a:lstStyle/>
          <a:p>
            <a:endParaRPr lang="fi-FI" sz="3200" dirty="0"/>
          </a:p>
          <a:p>
            <a:r>
              <a:rPr lang="fi-FI" sz="3600" dirty="0"/>
              <a:t>Terveys vaikuttaa kokonaisvaltaisesti hyvinvointiin</a:t>
            </a:r>
          </a:p>
          <a:p>
            <a:endParaRPr lang="fi-FI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4A1753DB-8217-4E92-88A2-F9E318E1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0019" y="802784"/>
            <a:ext cx="5699591" cy="5793279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32782FC9-A84E-48A4-9431-28636B324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08BD057-2AC4-4EC8-833F-3F2AE8558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5F8A5977-7FBD-497D-8C80-1AD75129D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760" y="457200"/>
            <a:ext cx="5929082" cy="1268955"/>
          </a:xfrm>
        </p:spPr>
        <p:txBody>
          <a:bodyPr>
            <a:normAutofit/>
          </a:bodyPr>
          <a:lstStyle/>
          <a:p>
            <a:r>
              <a:rPr lang="fi-FI" sz="4800" b="1" u="sng" dirty="0"/>
              <a:t>Terveyden osa-alueet</a:t>
            </a: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25F0BACF-8232-4FEB-A67C-5036C9C8BA06}"/>
              </a:ext>
            </a:extLst>
          </p:cNvPr>
          <p:cNvSpPr/>
          <p:nvPr/>
        </p:nvSpPr>
        <p:spPr>
          <a:xfrm>
            <a:off x="6068410" y="5591175"/>
            <a:ext cx="322865" cy="279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95B3505C-7DD8-4BA7-BEAC-21A9E4398982}"/>
              </a:ext>
            </a:extLst>
          </p:cNvPr>
          <p:cNvSpPr/>
          <p:nvPr/>
        </p:nvSpPr>
        <p:spPr>
          <a:xfrm>
            <a:off x="6096000" y="802785"/>
            <a:ext cx="187842" cy="26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92511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 descr="Kuva, joka sisältää kohteen ulko, lumi, hiihtäminen, henkilö&#10;&#10;Kuvaus luotu automaattisesti">
            <a:extLst>
              <a:ext uri="{FF2B5EF4-FFF2-40B4-BE49-F238E27FC236}">
                <a16:creationId xmlns:a16="http://schemas.microsoft.com/office/drawing/2014/main" id="{B12F5D5F-FE03-47A1-9B9A-173720C5BD0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6" r="9091" b="188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95A9E9C-F53D-42AC-A585-6F511F9D0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1121"/>
            <a:ext cx="4508085" cy="9486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Fyysinen 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B5178E-70CE-4D24-9897-76EDCA276F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2332" y="1203062"/>
            <a:ext cx="5212508" cy="40090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Kehon toiminta ja suorituskyky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Elimistön rakenteiden terve kasvu ja kehitys (lihakset, luusto)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Fysiologiset toiminnot (aineenvaihdunta, hermosto, hormonit)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 smtClean="0"/>
              <a:t>(</a:t>
            </a:r>
            <a:r>
              <a:rPr lang="en-US" dirty="0" err="1" smtClean="0"/>
              <a:t>Monia</a:t>
            </a:r>
            <a:r>
              <a:rPr lang="en-US" dirty="0" smtClean="0"/>
              <a:t> </a:t>
            </a:r>
            <a:r>
              <a:rPr lang="en-US" dirty="0"/>
              <a:t>osa-alueita voidaan kuvata ja </a:t>
            </a:r>
            <a:r>
              <a:rPr lang="en-US" dirty="0" err="1" smtClean="0"/>
              <a:t>mitata</a:t>
            </a:r>
            <a:r>
              <a:rPr lang="en-US" smtClean="0"/>
              <a:t>)</a:t>
            </a:r>
            <a:endParaRPr lang="en-US" dirty="0"/>
          </a:p>
          <a:p>
            <a:endParaRPr lang="en-US" sz="1800" dirty="0"/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BF31AA46-E0BC-4DBD-93FC-D14BD365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EF537BD5-B977-4302-8C81-72C1C1202E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33" name="Tekstiruutu 32">
            <a:extLst>
              <a:ext uri="{FF2B5EF4-FFF2-40B4-BE49-F238E27FC236}">
                <a16:creationId xmlns:a16="http://schemas.microsoft.com/office/drawing/2014/main" id="{E8DF2AC4-1C5E-4B7D-B0B7-3BA5C9A85C3B}"/>
              </a:ext>
            </a:extLst>
          </p:cNvPr>
          <p:cNvSpPr txBox="1"/>
          <p:nvPr/>
        </p:nvSpPr>
        <p:spPr>
          <a:xfrm rot="5400000">
            <a:off x="8903968" y="3850311"/>
            <a:ext cx="61976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Maarten Duineveld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947573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77FFECD-6971-43F3-BF88-E9BA68F5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924" y="857249"/>
            <a:ext cx="6618350" cy="77897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Psyykkinen terveys</a:t>
            </a:r>
          </a:p>
        </p:txBody>
      </p:sp>
      <p:pic>
        <p:nvPicPr>
          <p:cNvPr id="6" name="Sisällön paikkamerkki 5" descr="Kuva, joka sisältää kohteen henkilö, nainen, vaatetus, raidallinen&#10;&#10;Kuvaus luotu automaattisesti">
            <a:extLst>
              <a:ext uri="{FF2B5EF4-FFF2-40B4-BE49-F238E27FC236}">
                <a16:creationId xmlns:a16="http://schemas.microsoft.com/office/drawing/2014/main" id="{90995726-CEF6-4672-B315-72961A520A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38" r="6383"/>
          <a:stretch/>
        </p:blipFill>
        <p:spPr>
          <a:xfrm>
            <a:off x="347129" y="10"/>
            <a:ext cx="4196496" cy="6857990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10AE9C-C970-4B0C-9A6A-7B42C6249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33924" y="1847849"/>
            <a:ext cx="7153275" cy="474821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Mielenterveys ja mielenterveystaidot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Hyvinvoinnin perusta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Kyky tunnistaa omat vahvuudet ja voimavarat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Kyky selviytyä paineista ja vaikeuksista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Riittävät tunnetaidot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Tiedolliset ja älylliset toiminnot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BF6A2DA-3DDF-4206-A184-B05C94D5F2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74E83C54-1678-4BCB-8663-BBC3DCBD6E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F252788D-5D48-4D5C-BDF4-C5F71B732E08}"/>
              </a:ext>
            </a:extLst>
          </p:cNvPr>
          <p:cNvSpPr txBox="1"/>
          <p:nvPr/>
        </p:nvSpPr>
        <p:spPr>
          <a:xfrm rot="16200000">
            <a:off x="-2900997" y="2067559"/>
            <a:ext cx="614362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Laura Adai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7822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BF1B4A1-7DA5-4AED-9FF3-4BE407EA3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1" y="416560"/>
            <a:ext cx="4435836" cy="9550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/>
              <a:t>Sosiaalinen terveys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47B783-BD55-45CA-9FDD-968342267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9551" y="1581150"/>
            <a:ext cx="4235957" cy="507364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Kyky solmia ja ylläpitää ihmissuhteita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Toista kunnioittavat vuorovaikutustaidot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Taito tulla toimeen erilaisten ihmisten kanssa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Itsensä kokeminen tarpeelliseksi omassa yhteisössä</a:t>
            </a:r>
          </a:p>
        </p:txBody>
      </p:sp>
      <p:pic>
        <p:nvPicPr>
          <p:cNvPr id="6" name="Sisällön paikkamerkki 5" descr="Kuva, joka sisältää kohteen ruoho, ulko, kenttä, mies&#10;&#10;Kuvaus luotu automaattisesti">
            <a:extLst>
              <a:ext uri="{FF2B5EF4-FFF2-40B4-BE49-F238E27FC236}">
                <a16:creationId xmlns:a16="http://schemas.microsoft.com/office/drawing/2014/main" id="{E9E714E3-70B3-4561-9E4C-A03B86E801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6" r="14153" b="-1"/>
          <a:stretch/>
        </p:blipFill>
        <p:spPr>
          <a:xfrm>
            <a:off x="5010386" y="10"/>
            <a:ext cx="7181613" cy="6857990"/>
          </a:xfrm>
          <a:prstGeom prst="rect">
            <a:avLst/>
          </a:prstGeom>
          <a:effectLst/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C10E6DBA-510E-47E7-9095-58D23F7FD9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BFD33BF6-977F-4EE9-B767-54ED8DDDB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3" name="Tekstiruutu 12">
            <a:extLst>
              <a:ext uri="{FF2B5EF4-FFF2-40B4-BE49-F238E27FC236}">
                <a16:creationId xmlns:a16="http://schemas.microsoft.com/office/drawing/2014/main" id="{3CE951AE-782A-4134-8F34-23C3C747D5D9}"/>
              </a:ext>
            </a:extLst>
          </p:cNvPr>
          <p:cNvSpPr txBox="1"/>
          <p:nvPr/>
        </p:nvSpPr>
        <p:spPr>
          <a:xfrm rot="16200000">
            <a:off x="1844675" y="3705368"/>
            <a:ext cx="61468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</a:t>
            </a:r>
            <a:r>
              <a:rPr lang="en-US" dirty="0"/>
              <a:t>Dimitri Houtteman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77080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51BA4DF-2BD4-4EC2-B1DB-B27C8AC718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42CAB7C-BFE4-472F-B529-236FCC3B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3733" y="548465"/>
            <a:ext cx="6798541" cy="645968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b="1" dirty="0"/>
              <a:t>Henkinen terveys</a:t>
            </a:r>
          </a:p>
        </p:txBody>
      </p:sp>
      <p:pic>
        <p:nvPicPr>
          <p:cNvPr id="6" name="Sisällön paikkamerkki 5" descr="Kuva, joka sisältää kohteen ruoho, vesiposti, nuori, tuli&#10;&#10;Kuvaus luotu automaattisesti">
            <a:extLst>
              <a:ext uri="{FF2B5EF4-FFF2-40B4-BE49-F238E27FC236}">
                <a16:creationId xmlns:a16="http://schemas.microsoft.com/office/drawing/2014/main" id="{F40B8D0D-2023-4111-A728-A5D547B96B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8"/>
          <a:stretch/>
        </p:blipFill>
        <p:spPr>
          <a:xfrm>
            <a:off x="0" y="-634"/>
            <a:ext cx="4320371" cy="6515734"/>
          </a:xfrm>
          <a:prstGeom prst="rect">
            <a:avLst/>
          </a:prstGeom>
          <a:effectLst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5DB4B2-C19F-4756-BE4A-E4ADECC883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3734" y="1595120"/>
            <a:ext cx="7333466" cy="471441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dirty="0"/>
              <a:t>Oman elämän kokeminen mielekkääksi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Eettisten arvojen ja moraalin kokeminen tärkeäksi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Vastuullisuus, pyrkimys yhteiseen hyvään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Tasapainoinen elämä itsensä ja ympäristön kanssa</a:t>
            </a:r>
          </a:p>
          <a:p>
            <a:pPr marL="0" indent="0">
              <a:buNone/>
            </a:pPr>
            <a:endParaRPr lang="en-US" sz="800" dirty="0"/>
          </a:p>
          <a:p>
            <a:r>
              <a:rPr lang="en-US" dirty="0"/>
              <a:t>Ihminen kokee olevansa eheä osa jotain suurempaa kokonaisuutta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FC2308D4-B653-4395-82FA-FE3809ED2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C8F6C754-644D-4BDD-BDE5-A3C405452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DE64074E-2D08-49ED-BB58-C83F4A07C3EE}"/>
              </a:ext>
            </a:extLst>
          </p:cNvPr>
          <p:cNvSpPr txBox="1"/>
          <p:nvPr/>
        </p:nvSpPr>
        <p:spPr>
          <a:xfrm>
            <a:off x="-466725" y="6515734"/>
            <a:ext cx="6096000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800" dirty="0"/>
              <a:t>Kuva: Unsplash.com/JamesWheeler</a:t>
            </a:r>
          </a:p>
        </p:txBody>
      </p:sp>
    </p:spTree>
    <p:extLst>
      <p:ext uri="{BB962C8B-B14F-4D97-AF65-F5344CB8AC3E}">
        <p14:creationId xmlns:p14="http://schemas.microsoft.com/office/powerpoint/2010/main" val="40836092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7B1314-B819-49BD-8C1B-405CF45F3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6969398" cy="823912"/>
          </a:xfrm>
        </p:spPr>
        <p:txBody>
          <a:bodyPr>
            <a:normAutofit/>
          </a:bodyPr>
          <a:lstStyle/>
          <a:p>
            <a:r>
              <a:rPr lang="fi-FI" b="1" dirty="0"/>
              <a:t>Terveydentilan arviointi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9FAEB01-3E6A-4784-A265-8F34456A6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79513"/>
            <a:ext cx="5157787" cy="563508"/>
          </a:xfrm>
        </p:spPr>
        <p:txBody>
          <a:bodyPr>
            <a:normAutofit/>
          </a:bodyPr>
          <a:lstStyle/>
          <a:p>
            <a:r>
              <a:rPr lang="fi-FI" sz="2800" dirty="0"/>
              <a:t>Subjektiivinen terveys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89AEC60-275E-473F-8331-B8C3306CCD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0841"/>
            <a:ext cx="5157787" cy="3807646"/>
          </a:xfrm>
        </p:spPr>
        <p:txBody>
          <a:bodyPr>
            <a:normAutofit/>
          </a:bodyPr>
          <a:lstStyle/>
          <a:p>
            <a:r>
              <a:rPr lang="fi-FI" sz="2400" dirty="0"/>
              <a:t>Ihmisen oma kokemus ja arvio 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1F96430F-F652-4E6E-B1DA-2E02CFC824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13793"/>
            <a:ext cx="5183188" cy="429228"/>
          </a:xfrm>
        </p:spPr>
        <p:txBody>
          <a:bodyPr>
            <a:noAutofit/>
          </a:bodyPr>
          <a:lstStyle/>
          <a:p>
            <a:r>
              <a:rPr lang="fi-FI" sz="2800" dirty="0"/>
              <a:t>Objektiivinen terveys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DFAA8A07-69AC-47DB-A35E-AD98802618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8859" y="1867776"/>
            <a:ext cx="5550176" cy="3810711"/>
          </a:xfrm>
        </p:spPr>
        <p:txBody>
          <a:bodyPr>
            <a:normAutofit/>
          </a:bodyPr>
          <a:lstStyle/>
          <a:p>
            <a:r>
              <a:rPr lang="fi-FI" sz="2400" dirty="0"/>
              <a:t>Terveydenhuollon ammattilaisen arvio</a:t>
            </a:r>
          </a:p>
        </p:txBody>
      </p:sp>
      <p:pic>
        <p:nvPicPr>
          <p:cNvPr id="10" name="Kuva 9" descr="Kuva, joka sisältää kohteen päällä pitäminen, mies, silmälasit, katsominen&#10;&#10;Kuvaus luotu automaattisesti">
            <a:extLst>
              <a:ext uri="{FF2B5EF4-FFF2-40B4-BE49-F238E27FC236}">
                <a16:creationId xmlns:a16="http://schemas.microsoft.com/office/drawing/2014/main" id="{05BBF160-DAB0-4E7A-83C9-EBE7E5E41DC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12" y="2447926"/>
            <a:ext cx="4895742" cy="2936982"/>
          </a:xfrm>
          <a:prstGeom prst="rect">
            <a:avLst/>
          </a:prstGeom>
        </p:spPr>
      </p:pic>
      <p:pic>
        <p:nvPicPr>
          <p:cNvPr id="12" name="Kuva 11" descr="Kuva, joka sisältää kohteen henkilö, pitäminen, mies, käsi&#10;&#10;Kuvaus luotu automaattisesti">
            <a:extLst>
              <a:ext uri="{FF2B5EF4-FFF2-40B4-BE49-F238E27FC236}">
                <a16:creationId xmlns:a16="http://schemas.microsoft.com/office/drawing/2014/main" id="{14DBFFD3-3DC0-4827-98D7-9740CBA0765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21" y="2447926"/>
            <a:ext cx="5297214" cy="2936981"/>
          </a:xfrm>
          <a:prstGeom prst="rect">
            <a:avLst/>
          </a:prstGeo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7043B6AF-A326-46DE-AE1A-06F548359AD8}"/>
              </a:ext>
            </a:extLst>
          </p:cNvPr>
          <p:cNvSpPr txBox="1"/>
          <p:nvPr/>
        </p:nvSpPr>
        <p:spPr>
          <a:xfrm>
            <a:off x="912812" y="5678487"/>
            <a:ext cx="1080622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400" dirty="0"/>
              <a:t>Anna esimerkkejä siitä, miksi arviot saattavat joskus poiketa toisistaan.</a:t>
            </a:r>
          </a:p>
        </p:txBody>
      </p:sp>
      <p:pic>
        <p:nvPicPr>
          <p:cNvPr id="16" name="Kuva 15">
            <a:extLst>
              <a:ext uri="{FF2B5EF4-FFF2-40B4-BE49-F238E27FC236}">
                <a16:creationId xmlns:a16="http://schemas.microsoft.com/office/drawing/2014/main" id="{AB4667D5-775E-401A-B863-895CC3F22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18" name="Kuva 17">
            <a:extLst>
              <a:ext uri="{FF2B5EF4-FFF2-40B4-BE49-F238E27FC236}">
                <a16:creationId xmlns:a16="http://schemas.microsoft.com/office/drawing/2014/main" id="{32FB8C3E-8C8F-4617-9A41-F8B5142883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41817"/>
            <a:ext cx="2000250" cy="514350"/>
          </a:xfrm>
          <a:prstGeom prst="rect">
            <a:avLst/>
          </a:prstGeom>
        </p:spPr>
      </p:pic>
      <p:sp>
        <p:nvSpPr>
          <p:cNvPr id="20" name="Tekstiruutu 19">
            <a:extLst>
              <a:ext uri="{FF2B5EF4-FFF2-40B4-BE49-F238E27FC236}">
                <a16:creationId xmlns:a16="http://schemas.microsoft.com/office/drawing/2014/main" id="{C401F4D5-86C5-4EAF-A7E8-168B35620065}"/>
              </a:ext>
            </a:extLst>
          </p:cNvPr>
          <p:cNvSpPr txBox="1"/>
          <p:nvPr/>
        </p:nvSpPr>
        <p:spPr>
          <a:xfrm rot="16200000">
            <a:off x="-2235859" y="2600084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Unsplash.com/Zazen Koan</a:t>
            </a:r>
          </a:p>
        </p:txBody>
      </p:sp>
      <p:sp>
        <p:nvSpPr>
          <p:cNvPr id="22" name="Tekstiruutu 21">
            <a:extLst>
              <a:ext uri="{FF2B5EF4-FFF2-40B4-BE49-F238E27FC236}">
                <a16:creationId xmlns:a16="http://schemas.microsoft.com/office/drawing/2014/main" id="{C730A3B2-D26A-443D-BD02-4A725823AF58}"/>
              </a:ext>
            </a:extLst>
          </p:cNvPr>
          <p:cNvSpPr txBox="1"/>
          <p:nvPr/>
        </p:nvSpPr>
        <p:spPr>
          <a:xfrm rot="5400000">
            <a:off x="8839200" y="5029124"/>
            <a:ext cx="6096000" cy="286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lnSpc>
                <a:spcPct val="90000"/>
              </a:lnSpc>
              <a:buNone/>
            </a:pPr>
            <a:r>
              <a:rPr lang="en-US" sz="1400" dirty="0"/>
              <a:t>Kuva: Unsplash.com/Online Marketing</a:t>
            </a:r>
          </a:p>
        </p:txBody>
      </p:sp>
    </p:spTree>
    <p:extLst>
      <p:ext uri="{BB962C8B-B14F-4D97-AF65-F5344CB8AC3E}">
        <p14:creationId xmlns:p14="http://schemas.microsoft.com/office/powerpoint/2010/main" val="377747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60DAED-322C-41BF-B5FB-9DA217717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348" y="118596"/>
            <a:ext cx="10997452" cy="353357"/>
          </a:xfrm>
        </p:spPr>
        <p:txBody>
          <a:bodyPr>
            <a:normAutofit fontScale="90000"/>
          </a:bodyPr>
          <a:lstStyle/>
          <a:p>
            <a:endParaRPr lang="fi-FI" sz="4000" b="1" dirty="0">
              <a:cs typeface="Calibri Light"/>
            </a:endParaRPr>
          </a:p>
        </p:txBody>
      </p:sp>
      <p:pic>
        <p:nvPicPr>
          <p:cNvPr id="10" name="Kuva 10">
            <a:extLst>
              <a:ext uri="{FF2B5EF4-FFF2-40B4-BE49-F238E27FC236}">
                <a16:creationId xmlns:a16="http://schemas.microsoft.com/office/drawing/2014/main" id="{A0F28C48-8381-4EE7-8D8F-5F8AD6FC7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06" y="5251"/>
            <a:ext cx="11647425" cy="6771033"/>
          </a:xfr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C8434D9D-5EFA-495C-A416-6D96C0751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337" y="261937"/>
            <a:ext cx="1947863" cy="540847"/>
          </a:xfrm>
          <a:prstGeom prst="rect">
            <a:avLst/>
          </a:prstGeo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AC91419-8BFB-4272-BDE6-519603AD9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84019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330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6" ma:contentTypeDescription="Luo uusi asiakirja." ma:contentTypeScope="" ma:versionID="4a8bbc26c5cc5824105f433547159ee9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b7d92d9d93991043241f38e60141b2fa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A768481-D617-4AFB-98E3-9B6CFE02B4D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E719AE-E8FA-4CA2-8A26-9FC05957FAC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82DB28-79BA-44D1-ADA0-6321031A02C5}">
  <ds:schemaRefs>
    <ds:schemaRef ds:uri="48e8df33-a090-4ce7-a58b-5234ff1e67e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265</Words>
  <Application>Microsoft Office PowerPoint</Application>
  <PresentationFormat>Laajakuva</PresentationFormat>
  <Paragraphs>84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TERVEYS</vt:lpstr>
      <vt:lpstr>Mitä terveys on?</vt:lpstr>
      <vt:lpstr>Terveyden osa-alueet </vt:lpstr>
      <vt:lpstr>Fyysinen terveys</vt:lpstr>
      <vt:lpstr>Psyykkinen terveys</vt:lpstr>
      <vt:lpstr>Sosiaalinen terveys</vt:lpstr>
      <vt:lpstr>Henkinen terveys</vt:lpstr>
      <vt:lpstr>Terveydentilan arviointi</vt:lpstr>
      <vt:lpstr>PowerPoint-esitys</vt:lpstr>
      <vt:lpstr>Eri tekijöiden vaikutus terveyteen</vt:lpstr>
      <vt:lpstr>Yksilön vastuu terveydestä</vt:lpstr>
      <vt:lpstr>Yhteisöt ja yhteiskunta terveyden tukena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TERVEYS</dc:title>
  <dc:creator>Paula</dc:creator>
  <cp:lastModifiedBy>Marja Valkama</cp:lastModifiedBy>
  <cp:revision>41</cp:revision>
  <dcterms:created xsi:type="dcterms:W3CDTF">2021-01-07T13:42:44Z</dcterms:created>
  <dcterms:modified xsi:type="dcterms:W3CDTF">2022-08-11T11:04:06Z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