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257" r:id="rId7"/>
    <p:sldId id="259" r:id="rId8"/>
    <p:sldId id="272" r:id="rId9"/>
    <p:sldId id="264" r:id="rId10"/>
    <p:sldId id="266" r:id="rId11"/>
    <p:sldId id="267" r:id="rId12"/>
    <p:sldId id="270" r:id="rId13"/>
    <p:sldId id="273" r:id="rId14"/>
    <p:sldId id="274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418" autoAdjust="0"/>
  </p:normalViewPr>
  <p:slideViewPr>
    <p:cSldViewPr snapToGrid="0">
      <p:cViewPr varScale="1">
        <p:scale>
          <a:sx n="71" d="100"/>
          <a:sy n="71" d="100"/>
        </p:scale>
        <p:origin x="4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AD6D0-A794-4811-A3D3-12A536C02846}" type="datetimeFigureOut">
              <a:rPr lang="fi-FI" smtClean="0"/>
              <a:t>25.8.2022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22892-5F24-4FDA-B60B-3A8545B1BE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795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2892-5F24-4FDA-B60B-3A8545B1BE9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58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F72D55-1FB3-477A-897C-98B3C518E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A7DB8EB-D8BE-4316-84C6-DA1138186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56C337-4578-474C-90E0-D0168778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121D70-7A7C-439A-95AE-1AD07F2A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C48487-4318-460F-9AFE-4318CDC4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785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891C4-BCA6-42B9-8347-4D768E7F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30646D4-99BE-4E65-BA9B-B4A50D973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FA98BA-F02B-438C-AED2-B95F5138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E0E68F-09BD-43F7-8F5E-18F7D6C4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8C87DA-4A12-46BD-8F82-3BC51BFC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149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C2F4F1C-7AFB-4A54-8C57-A083E2B61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D534A39-4C90-4F41-8097-90B2BA27E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0CA1-7D07-4BD5-924C-9AB6AE3A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E6F56C-4A8E-442E-BBD6-6AF6D480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DEA22C-9B17-4CF9-8558-0D8A0649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15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4854E3-F177-4A7C-8A70-55622CBF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015489-B42B-4927-A735-D86D97D5F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5A1C81-5D3B-449D-98B3-BAA505B5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E59A8A-00F9-41EC-9382-FF4E0980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B98C91-6810-494D-BA20-D4E5D44B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69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9A29FF-4CBD-4771-B393-F5D2BDCE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35DEEB-AF34-453F-888F-3700AF684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7956D3-7ECE-493E-9E5C-79B8110A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ED725E-83D0-4F21-AE36-D8C2463AB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434F6E-B7EB-419B-8DE2-AE1233A8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73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4C716A-B6F9-4D65-9D55-390E2A25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9F846F-69D8-4C23-B8EE-CB31342D1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2DD3DB-2258-4983-BEC5-A44D2ECE1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3A57E0E-7719-4C9F-903C-CD7E998C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25.8.2022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171BAC1-0405-43C9-8EE3-AED216CF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8130A12-9678-4A44-93F1-9AEC242F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8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C09828-6FA4-45F0-AE6F-BB3530C3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A2247F1-26AD-4D2A-8A2B-16DD69283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63F82A-DDD6-4C1C-B8AB-2091B5FC8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62B9004-7877-4019-84F4-812EEBC97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9665760-7891-44EE-B9DE-70273556E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BF45E49-80DE-46F9-A82C-FD85B38E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25.8.2022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DC5B75E-9C4E-4D12-9818-8C0A87FC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9D81082-1784-4DDE-A032-3FB523FB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68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F3F87E-829F-45CD-B0DD-6B6D5936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BCD59E8-169D-4329-9536-BBDC6929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25.8.2022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9687BB-88E9-4D12-98ED-0425F221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55C3BDA-A6E9-4DB4-830F-9C497BDD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877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3263AD4-26E9-4901-BB71-6D9EB79F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25.8.2022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76C08F-73CF-435A-96E1-FE7817B1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86BC77-69D0-4F2A-8F5D-A2126BDF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88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2C2A9E-B105-473E-A141-D3505D3B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282151-4A49-4E09-B5B3-1AC516E6E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C95E29-0BD6-4586-858D-C6955D390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8A541F9-B8D9-4859-99B4-FDC1D319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25.8.2022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462EEE-8108-42FC-81AE-B908702A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D5DC28-59D2-473F-A28E-CA8AF0A5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5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25B3E4-AE16-4B92-B957-3EC12563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9772B0F-1E30-4CB0-B284-71E03213A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5298847-CE99-46CA-950C-CF0AEBB7D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E961E0-8C72-4C5C-A0D0-57EEE820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D7BE-B5F8-4F73-B910-F7BB93EC910D}" type="datetimeFigureOut">
              <a:rPr lang="fi-FI" smtClean="0"/>
              <a:t>25.8.2022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F272BE-F88B-4272-98A1-B947CE97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43E264B-7A7D-4AEE-BB93-CE9132606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47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252CBAE-F126-48D1-B693-DE43D8EAA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8FDC1E-3E1F-4F68-B9F8-64AA427E6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D59378-5F6E-4A6D-9C61-656A8720F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0D7BE-B5F8-4F73-B910-F7BB93EC910D}" type="datetimeFigureOut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481765-AC5C-4EF1-B98A-07CAF4BB6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154524-53C6-460F-BB4C-5BF2A6674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FF499-7204-43C2-B36F-2276467DB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770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sisä, puinen, pöytä&#10;&#10;Kuvaus luotu automaattisesti">
            <a:extLst>
              <a:ext uri="{FF2B5EF4-FFF2-40B4-BE49-F238E27FC236}">
                <a16:creationId xmlns:a16="http://schemas.microsoft.com/office/drawing/2014/main" id="{70C55AE6-36B9-4035-B9E7-DE934A63F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0262" b="31730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4AE8B6B-0F71-4367-9D31-CE6C7929D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/>
              <a:t>Ruokavalinnat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611B344-3DC3-4D98-94A5-8F3F643CC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endParaRPr lang="fi-FI" sz="200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E750C0E7-DDBC-42A0-A847-4D014095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2EF7336D-1B61-4E0B-B6EF-4805807C8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3C9D9D8A-45D6-47CE-9771-AFBBE34D0B63}"/>
              </a:ext>
            </a:extLst>
          </p:cNvPr>
          <p:cNvSpPr txBox="1"/>
          <p:nvPr/>
        </p:nvSpPr>
        <p:spPr>
          <a:xfrm>
            <a:off x="0" y="6519446"/>
            <a:ext cx="31813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/>
              <a:t>Kuva: Unsplash.com/ Helena Lopes</a:t>
            </a:r>
          </a:p>
        </p:txBody>
      </p:sp>
    </p:spTree>
    <p:extLst>
      <p:ext uri="{BB962C8B-B14F-4D97-AF65-F5344CB8AC3E}">
        <p14:creationId xmlns:p14="http://schemas.microsoft.com/office/powerpoint/2010/main" val="22687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3B51327-40CE-42C2-9F35-75B8B955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Pakkausmerkinnät auttavat valinnoissa</a:t>
            </a:r>
          </a:p>
        </p:txBody>
      </p:sp>
      <p:grpSp>
        <p:nvGrpSpPr>
          <p:cNvPr id="65" name="Group 5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6" name="Rectangle 5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5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44E740-5EAB-4EC1-9F1E-0A661D273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96" y="2224322"/>
            <a:ext cx="5038636" cy="41241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 err="1"/>
              <a:t>Pakollisia</a:t>
            </a:r>
            <a:r>
              <a:rPr lang="en-US" sz="2400" b="1" dirty="0"/>
              <a:t> </a:t>
            </a:r>
            <a:r>
              <a:rPr lang="en-US" sz="2400" b="1" dirty="0" err="1"/>
              <a:t>pakkausmerkintöjä</a:t>
            </a:r>
            <a:endParaRPr lang="en-US" sz="2400" b="1" dirty="0"/>
          </a:p>
          <a:p>
            <a:r>
              <a:rPr lang="en-US" sz="2400" dirty="0" err="1"/>
              <a:t>Ainesosaluettelo</a:t>
            </a:r>
            <a:r>
              <a:rPr lang="en-US" sz="2400" dirty="0"/>
              <a:t> ja </a:t>
            </a:r>
            <a:r>
              <a:rPr lang="en-US" sz="2400" dirty="0" err="1"/>
              <a:t>ravintoarvo</a:t>
            </a:r>
            <a:endParaRPr lang="en-US" sz="2400" dirty="0"/>
          </a:p>
          <a:p>
            <a:r>
              <a:rPr lang="en-US" sz="2400" dirty="0" err="1"/>
              <a:t>Viimeinen</a:t>
            </a:r>
            <a:r>
              <a:rPr lang="en-US" sz="2400" dirty="0"/>
              <a:t> </a:t>
            </a:r>
            <a:r>
              <a:rPr lang="en-US" sz="2400" dirty="0" err="1"/>
              <a:t>myyntipäivä</a:t>
            </a:r>
            <a:r>
              <a:rPr lang="en-US" sz="2400" dirty="0"/>
              <a:t>/ </a:t>
            </a:r>
            <a:r>
              <a:rPr lang="en-US" sz="2400" dirty="0" err="1"/>
              <a:t>käyttöajankohta</a:t>
            </a:r>
            <a:endParaRPr lang="en-US" sz="2400" dirty="0"/>
          </a:p>
          <a:p>
            <a:r>
              <a:rPr lang="en-US" sz="2400" dirty="0" err="1"/>
              <a:t>Säilytysohje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Vapaaehtoisia</a:t>
            </a:r>
            <a:r>
              <a:rPr lang="en-US" sz="2400" b="1" dirty="0"/>
              <a:t> </a:t>
            </a:r>
            <a:r>
              <a:rPr lang="en-US" sz="2400" b="1" dirty="0" err="1"/>
              <a:t>pakkausmerkintöjä</a:t>
            </a:r>
            <a:endParaRPr lang="en-US" sz="2400" b="1" dirty="0"/>
          </a:p>
          <a:p>
            <a:r>
              <a:rPr lang="en-US" sz="2400" dirty="0" err="1"/>
              <a:t>Maksullisia</a:t>
            </a:r>
            <a:r>
              <a:rPr lang="en-US" sz="2400" dirty="0"/>
              <a:t>, </a:t>
            </a:r>
            <a:r>
              <a:rPr lang="en-US" sz="2400" dirty="0" err="1"/>
              <a:t>kaupallinen</a:t>
            </a:r>
            <a:r>
              <a:rPr lang="en-US" sz="2400" dirty="0"/>
              <a:t> </a:t>
            </a:r>
            <a:r>
              <a:rPr lang="en-US" sz="2400" dirty="0" err="1"/>
              <a:t>hyöty</a:t>
            </a:r>
            <a:endParaRPr lang="en-US" sz="2400" dirty="0"/>
          </a:p>
          <a:p>
            <a:r>
              <a:rPr lang="en-US" sz="2400" dirty="0" err="1"/>
              <a:t>Mainostetaan</a:t>
            </a:r>
            <a:r>
              <a:rPr lang="en-US" sz="2400" dirty="0"/>
              <a:t> </a:t>
            </a:r>
            <a:r>
              <a:rPr lang="en-US" sz="2400" dirty="0" err="1"/>
              <a:t>terveellisyyttä</a:t>
            </a:r>
            <a:r>
              <a:rPr lang="en-US" sz="2400" dirty="0"/>
              <a:t>, </a:t>
            </a:r>
            <a:r>
              <a:rPr lang="en-US" sz="2400" dirty="0" err="1"/>
              <a:t>eettisiä</a:t>
            </a:r>
            <a:r>
              <a:rPr lang="en-US" sz="2400" dirty="0"/>
              <a:t> tai </a:t>
            </a:r>
            <a:r>
              <a:rPr lang="en-US" sz="2400" dirty="0" err="1"/>
              <a:t>ekologisia</a:t>
            </a:r>
            <a:r>
              <a:rPr lang="en-US" sz="2400" dirty="0"/>
              <a:t> </a:t>
            </a:r>
            <a:r>
              <a:rPr lang="en-US" sz="2400" dirty="0" err="1"/>
              <a:t>arvoja</a:t>
            </a:r>
            <a:r>
              <a:rPr lang="en-US" sz="2400" dirty="0"/>
              <a:t>, </a:t>
            </a:r>
            <a:r>
              <a:rPr lang="en-US" sz="2400" dirty="0" err="1"/>
              <a:t>kotimaisuutta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B9BF362-FDB0-4885-8841-721A3CD1E5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1547" r="3" b="5089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7354D2B-67AC-4F8C-93BA-B93B29CDD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189724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31494FE-ED90-4948-8F44-C3D6B5A8F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8420022F-6CFF-45D2-9B50-D5FD16DAA510}"/>
              </a:ext>
            </a:extLst>
          </p:cNvPr>
          <p:cNvSpPr/>
          <p:nvPr/>
        </p:nvSpPr>
        <p:spPr>
          <a:xfrm>
            <a:off x="11206716" y="4433777"/>
            <a:ext cx="287079" cy="1400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3300E533-8336-4AF9-BEBA-7E610072DAEF}"/>
              </a:ext>
            </a:extLst>
          </p:cNvPr>
          <p:cNvSpPr/>
          <p:nvPr/>
        </p:nvSpPr>
        <p:spPr>
          <a:xfrm>
            <a:off x="11323674" y="1068691"/>
            <a:ext cx="170121" cy="770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C0F128C-48C6-41CF-BBFA-0ABD211C002B}"/>
              </a:ext>
            </a:extLst>
          </p:cNvPr>
          <p:cNvSpPr/>
          <p:nvPr/>
        </p:nvSpPr>
        <p:spPr>
          <a:xfrm>
            <a:off x="11233077" y="920295"/>
            <a:ext cx="170121" cy="5257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65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A5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7A98E0-70E3-4B6E-A343-E80491FD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Ravintolisät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C09653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uva 9" descr="Kuva, joka sisältää kohteen henkilö, mies, juoma, juominen&#10;&#10;Kuvaus luotu automaattisesti">
            <a:extLst>
              <a:ext uri="{FF2B5EF4-FFF2-40B4-BE49-F238E27FC236}">
                <a16:creationId xmlns:a16="http://schemas.microsoft.com/office/drawing/2014/main" id="{286FDEC2-4A96-4B2B-A3FB-60C1A0841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225"/>
          <a:stretch/>
        </p:blipFill>
        <p:spPr>
          <a:xfrm>
            <a:off x="524258" y="2667954"/>
            <a:ext cx="3067351" cy="363529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C09653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4686CDA-FCC6-4011-A98D-F58BEE776F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4435" b="4"/>
          <a:stretch/>
        </p:blipFill>
        <p:spPr>
          <a:xfrm>
            <a:off x="4138970" y="2667968"/>
            <a:ext cx="3067358" cy="363526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0629F9-4770-4243-AC29-E45BE80C7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0133" y="730571"/>
            <a:ext cx="4282684" cy="5804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Luokitellaan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elintarvikkeiksi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Ei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valvota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yhtä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tarkkaan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kuin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lääkkeitä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Turvallisuudesta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aina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takuita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Käyttöön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voi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liittyä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haittoja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Suuri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bisnes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Kriittinen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medianlukutaito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tärkeää</a:t>
            </a:r>
            <a:endParaRPr lang="en-US" dirty="0">
              <a:solidFill>
                <a:srgbClr val="FFFFFF"/>
              </a:solidFill>
            </a:endParaRPr>
          </a:p>
          <a:p>
            <a:pPr marL="0"/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560036B-89CA-437C-957A-A594265CA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189724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64A7489-E12F-476C-8549-D8C7664B2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836" y="6161568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A05FA56C-1A0F-48D6-A3AD-E93AEA5AE55C}"/>
              </a:ext>
            </a:extLst>
          </p:cNvPr>
          <p:cNvSpPr txBox="1"/>
          <p:nvPr/>
        </p:nvSpPr>
        <p:spPr>
          <a:xfrm>
            <a:off x="327546" y="6563542"/>
            <a:ext cx="3441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Kuva: Unsplash.com/ </a:t>
            </a:r>
            <a:r>
              <a:rPr lang="en-US" dirty="0"/>
              <a:t>LYFE Fuel</a:t>
            </a:r>
            <a:endParaRPr lang="en-US" sz="1800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D25C528D-CB52-46E1-9B99-38C76F24A988}"/>
              </a:ext>
            </a:extLst>
          </p:cNvPr>
          <p:cNvSpPr txBox="1"/>
          <p:nvPr/>
        </p:nvSpPr>
        <p:spPr>
          <a:xfrm>
            <a:off x="3872115" y="6508529"/>
            <a:ext cx="3510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Kuva: Unsplash.com/ </a:t>
            </a:r>
            <a:r>
              <a:rPr lang="en-US" dirty="0"/>
              <a:t>Magic Mind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35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5A5E6E-2DF0-4A84-A1B9-70AA8EDB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 err="1"/>
              <a:t>Ruoka</a:t>
            </a:r>
            <a:r>
              <a:rPr lang="en-US" sz="3700" b="1" dirty="0"/>
              <a:t> ja </a:t>
            </a:r>
            <a:br>
              <a:rPr lang="en-US" sz="3700" b="1" dirty="0"/>
            </a:br>
            <a:r>
              <a:rPr lang="en-US" sz="3700" b="1" dirty="0" err="1" smtClean="0"/>
              <a:t>terveyden</a:t>
            </a:r>
            <a:r>
              <a:rPr lang="en-US" sz="3700" b="1" dirty="0" smtClean="0"/>
              <a:t> </a:t>
            </a:r>
            <a:r>
              <a:rPr lang="en-US" sz="3700" b="1" dirty="0" err="1" smtClean="0"/>
              <a:t>osa-alueet</a:t>
            </a:r>
            <a:endParaRPr lang="en-US" sz="3700" b="1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sällön paikkamerkki 5" descr="Kuva, joka sisältää kohteen henkilö, sisä, ateria&#10;&#10;Kuvaus luotu automaattisesti">
            <a:extLst>
              <a:ext uri="{FF2B5EF4-FFF2-40B4-BE49-F238E27FC236}">
                <a16:creationId xmlns:a16="http://schemas.microsoft.com/office/drawing/2014/main" id="{58FAA0AD-8C63-43DC-8B2A-483DA2BDD8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914"/>
          <a:stretch/>
        </p:blipFill>
        <p:spPr>
          <a:xfrm>
            <a:off x="566928" y="2324559"/>
            <a:ext cx="6351231" cy="3847641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97B61A-0285-48F3-83FF-E6D1468E1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7954" y="2011680"/>
            <a:ext cx="4311155" cy="4878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 err="1"/>
              <a:t>Fyysinen</a:t>
            </a:r>
            <a:r>
              <a:rPr lang="en-US" sz="2400" b="1" dirty="0"/>
              <a:t> </a:t>
            </a:r>
            <a:r>
              <a:rPr lang="en-US" sz="2400" b="1" dirty="0" err="1"/>
              <a:t>terveys</a:t>
            </a:r>
            <a:endParaRPr lang="en-US" sz="2400" b="1" dirty="0"/>
          </a:p>
          <a:p>
            <a:pPr lvl="1"/>
            <a:r>
              <a:rPr lang="en-US" dirty="0" err="1"/>
              <a:t>Energianlähde</a:t>
            </a:r>
            <a:endParaRPr lang="en-US" dirty="0"/>
          </a:p>
          <a:p>
            <a:pPr lvl="1"/>
            <a:r>
              <a:rPr lang="en-US" dirty="0" err="1"/>
              <a:t>Rakennusaine</a:t>
            </a:r>
            <a:endParaRPr lang="en-US" dirty="0"/>
          </a:p>
          <a:p>
            <a:r>
              <a:rPr lang="en-US" sz="2400" b="1" dirty="0" err="1"/>
              <a:t>Psyykkinen</a:t>
            </a:r>
            <a:r>
              <a:rPr lang="en-US" sz="2400" b="1" dirty="0"/>
              <a:t> </a:t>
            </a:r>
            <a:r>
              <a:rPr lang="en-US" sz="2400" b="1" dirty="0" err="1"/>
              <a:t>terveys</a:t>
            </a:r>
            <a:endParaRPr lang="en-US" sz="2400" b="1" dirty="0"/>
          </a:p>
          <a:p>
            <a:pPr lvl="1"/>
            <a:r>
              <a:rPr lang="en-US" dirty="0" err="1"/>
              <a:t>Mielihyvä</a:t>
            </a:r>
            <a:r>
              <a:rPr lang="en-US" dirty="0"/>
              <a:t>, </a:t>
            </a:r>
            <a:r>
              <a:rPr lang="en-US" dirty="0" err="1"/>
              <a:t>nautinto</a:t>
            </a:r>
            <a:endParaRPr lang="en-US" dirty="0"/>
          </a:p>
          <a:p>
            <a:pPr lvl="1"/>
            <a:r>
              <a:rPr lang="en-US" dirty="0" err="1"/>
              <a:t>Rentoutuminen</a:t>
            </a:r>
            <a:endParaRPr lang="en-US" dirty="0"/>
          </a:p>
          <a:p>
            <a:pPr lvl="1"/>
            <a:r>
              <a:rPr lang="en-US" dirty="0" err="1"/>
              <a:t>Identiteetti</a:t>
            </a:r>
            <a:endParaRPr lang="en-US" dirty="0"/>
          </a:p>
          <a:p>
            <a:r>
              <a:rPr lang="en-US" sz="2400" b="1" dirty="0" err="1"/>
              <a:t>Sosiaalinen</a:t>
            </a:r>
            <a:r>
              <a:rPr lang="en-US" sz="2400" b="1" dirty="0"/>
              <a:t> </a:t>
            </a:r>
            <a:r>
              <a:rPr lang="en-US" sz="2400" b="1" dirty="0" err="1"/>
              <a:t>terveys</a:t>
            </a:r>
            <a:endParaRPr lang="en-US" sz="2400" b="1" dirty="0"/>
          </a:p>
          <a:p>
            <a:pPr lvl="1"/>
            <a:r>
              <a:rPr lang="en-US" dirty="0" err="1"/>
              <a:t>Yhdessäolo</a:t>
            </a:r>
            <a:endParaRPr lang="en-US" dirty="0"/>
          </a:p>
          <a:p>
            <a:pPr lvl="1"/>
            <a:r>
              <a:rPr lang="en-US" dirty="0" err="1"/>
              <a:t>Kulttuuri</a:t>
            </a:r>
            <a:endParaRPr lang="en-US" dirty="0"/>
          </a:p>
          <a:p>
            <a:pPr marL="457200" lvl="1"/>
            <a:endParaRPr lang="en-US" sz="1800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DA63E6BA-6714-4B66-8D75-4909E30F2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26B18432-016C-42C1-84CD-C6F394EA5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CF798D4D-F760-474C-8C1A-C2078AFD6815}"/>
              </a:ext>
            </a:extLst>
          </p:cNvPr>
          <p:cNvSpPr txBox="1"/>
          <p:nvPr/>
        </p:nvSpPr>
        <p:spPr>
          <a:xfrm>
            <a:off x="566928" y="624470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Annie Spratt</a:t>
            </a:r>
          </a:p>
        </p:txBody>
      </p:sp>
    </p:spTree>
    <p:extLst>
      <p:ext uri="{BB962C8B-B14F-4D97-AF65-F5344CB8AC3E}">
        <p14:creationId xmlns:p14="http://schemas.microsoft.com/office/powerpoint/2010/main" val="11193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518003-C9C1-4877-8A44-2D836776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93136"/>
            <a:ext cx="11582400" cy="733645"/>
          </a:xfrm>
        </p:spPr>
        <p:txBody>
          <a:bodyPr>
            <a:normAutofit/>
          </a:bodyPr>
          <a:lstStyle/>
          <a:p>
            <a:r>
              <a:rPr lang="fi-FI" sz="3200" b="1" dirty="0"/>
              <a:t>Ruokavalintoihin ja syömiskäyttäytymiseen vaikuttavia tekijöitä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5EC7EFD-2449-4C0B-BF4B-F45730D7D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26781"/>
            <a:ext cx="12192000" cy="4988332"/>
          </a:xfr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E7AE794-8034-40BF-9729-195777F58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433C2BB-DB0A-409C-B857-0110325F7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82A64FD-3FED-4611-9894-B9250D5F6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726" y="6358548"/>
            <a:ext cx="1722474" cy="49762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37B565C-E8F5-4BBA-817B-436A0CA9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242886"/>
            <a:ext cx="6921769" cy="174497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4000" b="1" dirty="0" err="1"/>
              <a:t>Erityisruokavaliot</a:t>
            </a:r>
            <a:r>
              <a:rPr lang="en-US" sz="4000" b="1" dirty="0"/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/>
              <a:t>- </a:t>
            </a:r>
            <a:r>
              <a:rPr lang="en-US" sz="4000" b="1" dirty="0" err="1"/>
              <a:t>rajoituksia</a:t>
            </a:r>
            <a:r>
              <a:rPr lang="en-US" sz="4000" b="1" dirty="0"/>
              <a:t> </a:t>
            </a:r>
            <a:r>
              <a:rPr lang="en-US" sz="4000" b="1" dirty="0" err="1"/>
              <a:t>ruoka-aineiden</a:t>
            </a:r>
            <a:r>
              <a:rPr lang="en-US" sz="4000" b="1" dirty="0"/>
              <a:t> </a:t>
            </a:r>
            <a:r>
              <a:rPr lang="en-US" sz="4000" b="1" dirty="0" err="1"/>
              <a:t>käytössä</a:t>
            </a:r>
            <a:r>
              <a:rPr lang="en-US" sz="3100" b="1" dirty="0"/>
              <a:t/>
            </a:r>
            <a:br>
              <a:rPr lang="en-US" sz="3100" b="1" dirty="0"/>
            </a:br>
            <a:endParaRPr lang="en-US" sz="31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FA9A66-8533-4B05-B6BF-B84CBA93A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115117"/>
            <a:ext cx="6921769" cy="47428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 err="1" smtClean="0"/>
              <a:t>Syitä</a:t>
            </a:r>
            <a:endParaRPr lang="en-US" sz="2400" b="1" dirty="0"/>
          </a:p>
          <a:p>
            <a:pPr lvl="1"/>
            <a:r>
              <a:rPr lang="en-US" dirty="0" err="1"/>
              <a:t>Terveydelliset</a:t>
            </a:r>
            <a:endParaRPr lang="en-US" dirty="0"/>
          </a:p>
          <a:p>
            <a:pPr lvl="1"/>
            <a:r>
              <a:rPr lang="en-US" dirty="0" err="1"/>
              <a:t>Elämänkatsomukselliset</a:t>
            </a:r>
            <a:r>
              <a:rPr lang="en-US" dirty="0"/>
              <a:t> / </a:t>
            </a:r>
            <a:r>
              <a:rPr lang="en-US" dirty="0" err="1"/>
              <a:t>Uskonnolliset</a:t>
            </a:r>
            <a:endParaRPr lang="en-US" dirty="0"/>
          </a:p>
          <a:p>
            <a:pPr lvl="1"/>
            <a:r>
              <a:rPr lang="en-US" dirty="0" err="1"/>
              <a:t>Eettiset</a:t>
            </a:r>
            <a:endParaRPr lang="en-US" dirty="0"/>
          </a:p>
          <a:p>
            <a:r>
              <a:rPr lang="en-US" sz="2400" b="1" dirty="0" err="1"/>
              <a:t>Haasteita</a:t>
            </a:r>
            <a:endParaRPr lang="en-US" sz="2400" b="1" dirty="0"/>
          </a:p>
          <a:p>
            <a:pPr lvl="1"/>
            <a:r>
              <a:rPr lang="en-US" dirty="0" err="1"/>
              <a:t>Ruokavalio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muuttua</a:t>
            </a:r>
            <a:r>
              <a:rPr lang="en-US" dirty="0"/>
              <a:t> </a:t>
            </a:r>
            <a:r>
              <a:rPr lang="en-US" dirty="0" err="1"/>
              <a:t>yksipuoliseksi</a:t>
            </a:r>
            <a:endParaRPr lang="en-US" dirty="0"/>
          </a:p>
          <a:p>
            <a:pPr lvl="1"/>
            <a:r>
              <a:rPr lang="en-US" dirty="0" err="1"/>
              <a:t>Tarpeellisten</a:t>
            </a:r>
            <a:r>
              <a:rPr lang="en-US" dirty="0"/>
              <a:t> </a:t>
            </a:r>
            <a:r>
              <a:rPr lang="en-US" dirty="0" err="1"/>
              <a:t>ravintoaineiden</a:t>
            </a:r>
            <a:r>
              <a:rPr lang="en-US" dirty="0"/>
              <a:t> </a:t>
            </a:r>
            <a:r>
              <a:rPr lang="en-US" dirty="0" err="1"/>
              <a:t>puute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Energian</a:t>
            </a:r>
            <a:r>
              <a:rPr lang="en-US" dirty="0"/>
              <a:t> </a:t>
            </a:r>
            <a:r>
              <a:rPr lang="en-US" dirty="0" err="1"/>
              <a:t>saanti</a:t>
            </a:r>
            <a:r>
              <a:rPr lang="en-US" dirty="0"/>
              <a:t> </a:t>
            </a:r>
            <a:r>
              <a:rPr lang="en-US" dirty="0" err="1"/>
              <a:t>heikkenee</a:t>
            </a:r>
            <a:endParaRPr lang="en-US" dirty="0"/>
          </a:p>
          <a:p>
            <a:r>
              <a:rPr lang="en-US" sz="2400" b="1" dirty="0" err="1"/>
              <a:t>Ratkaisu</a:t>
            </a:r>
            <a:endParaRPr lang="en-US" sz="2400" b="1" dirty="0"/>
          </a:p>
          <a:p>
            <a:pPr lvl="1"/>
            <a:r>
              <a:rPr lang="en-US" dirty="0" err="1"/>
              <a:t>Ravitsemuksellisesti</a:t>
            </a:r>
            <a:r>
              <a:rPr lang="en-US" dirty="0"/>
              <a:t> </a:t>
            </a:r>
            <a:r>
              <a:rPr lang="en-US" dirty="0" err="1"/>
              <a:t>korvaavat</a:t>
            </a:r>
            <a:r>
              <a:rPr lang="en-US" dirty="0"/>
              <a:t> </a:t>
            </a:r>
            <a:r>
              <a:rPr lang="en-US" dirty="0" err="1"/>
              <a:t>elintarvikkeet</a:t>
            </a:r>
            <a:r>
              <a:rPr lang="en-US" dirty="0"/>
              <a:t> </a:t>
            </a:r>
          </a:p>
          <a:p>
            <a:pPr marL="457200" lvl="1"/>
            <a:endParaRPr lang="en-US" sz="1700" dirty="0"/>
          </a:p>
          <a:p>
            <a:pPr marL="457200" lvl="1"/>
            <a:endParaRPr lang="en-US" sz="1700" dirty="0"/>
          </a:p>
          <a:p>
            <a:endParaRPr lang="en-US" sz="1700" dirty="0"/>
          </a:p>
          <a:p>
            <a:pPr marL="457200" lvl="1"/>
            <a:endParaRPr lang="en-US" sz="1700" dirty="0"/>
          </a:p>
        </p:txBody>
      </p:sp>
      <p:pic>
        <p:nvPicPr>
          <p:cNvPr id="9" name="Sisällön paikkamerkki 8" descr="Kuva, joka sisältää kohteen teksti, puu, ulko, tie&#10;&#10;Kuvaus luotu automaattisesti">
            <a:extLst>
              <a:ext uri="{FF2B5EF4-FFF2-40B4-BE49-F238E27FC236}">
                <a16:creationId xmlns:a16="http://schemas.microsoft.com/office/drawing/2014/main" id="{67067D0E-F03D-4814-A6D2-B29AD7CA1D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2" r="2651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D88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B7EF5130-E583-46AC-A41F-F0E8602E1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969" y="242885"/>
            <a:ext cx="1947863" cy="540847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0010ED50-7058-4F8C-83D2-56CCDA6683C2}"/>
              </a:ext>
            </a:extLst>
          </p:cNvPr>
          <p:cNvSpPr txBox="1"/>
          <p:nvPr/>
        </p:nvSpPr>
        <p:spPr>
          <a:xfrm>
            <a:off x="0" y="6501884"/>
            <a:ext cx="3771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/>
              <a:t>Kuva: Unsplash.com/ Jorge Maya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69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E5E4B2-20C8-4DC6-9290-F7DAAC9F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368" y="634181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 err="1">
                <a:solidFill>
                  <a:srgbClr val="7030A0"/>
                </a:solidFill>
              </a:rPr>
              <a:t>Terveydellisiä</a:t>
            </a:r>
            <a:r>
              <a:rPr lang="en-US" sz="3100" b="1" dirty="0">
                <a:solidFill>
                  <a:srgbClr val="7030A0"/>
                </a:solidFill>
              </a:rPr>
              <a:t> </a:t>
            </a:r>
            <a:r>
              <a:rPr lang="en-US" sz="3100" b="1" dirty="0" err="1">
                <a:solidFill>
                  <a:srgbClr val="7030A0"/>
                </a:solidFill>
              </a:rPr>
              <a:t>syitä</a:t>
            </a:r>
            <a:r>
              <a:rPr lang="en-US" sz="3100" b="1" dirty="0">
                <a:solidFill>
                  <a:srgbClr val="7030A0"/>
                </a:solidFill>
              </a:rPr>
              <a:t> </a:t>
            </a:r>
            <a:r>
              <a:rPr lang="en-US" sz="3100" b="1" dirty="0" err="1">
                <a:solidFill>
                  <a:srgbClr val="7030A0"/>
                </a:solidFill>
              </a:rPr>
              <a:t>erityisruokavalioon</a:t>
            </a:r>
            <a:r>
              <a:rPr lang="en-US" sz="3100" b="1" dirty="0">
                <a:solidFill>
                  <a:srgbClr val="7030A0"/>
                </a:solidFill>
              </a:rPr>
              <a:t> </a:t>
            </a:r>
            <a:br>
              <a:rPr lang="en-US" sz="3100" b="1" dirty="0">
                <a:solidFill>
                  <a:srgbClr val="7030A0"/>
                </a:solidFill>
              </a:rPr>
            </a:br>
            <a:r>
              <a:rPr lang="en-US" sz="3100" b="1" dirty="0" err="1"/>
              <a:t>Laktoosi-intoleranssi</a:t>
            </a:r>
            <a:endParaRPr lang="en-US" sz="31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30C7A5-465D-4826-9B37-851C0B276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2121" y="2309894"/>
            <a:ext cx="7449859" cy="43125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Maitosokerin</a:t>
            </a:r>
            <a:r>
              <a:rPr lang="en-US" sz="2400" dirty="0"/>
              <a:t> </a:t>
            </a:r>
            <a:r>
              <a:rPr lang="en-US" sz="2400" dirty="0" err="1"/>
              <a:t>eli</a:t>
            </a:r>
            <a:r>
              <a:rPr lang="en-US" sz="2400" dirty="0"/>
              <a:t> </a:t>
            </a:r>
            <a:r>
              <a:rPr lang="en-US" sz="2400" dirty="0" err="1"/>
              <a:t>laktoosin</a:t>
            </a:r>
            <a:r>
              <a:rPr lang="en-US" sz="2400" dirty="0"/>
              <a:t> </a:t>
            </a:r>
            <a:r>
              <a:rPr lang="en-US" sz="2400" dirty="0" err="1"/>
              <a:t>imeytymishäiriö</a:t>
            </a:r>
            <a:endParaRPr lang="en-US" sz="2400" dirty="0"/>
          </a:p>
          <a:p>
            <a:pPr lvl="1"/>
            <a:r>
              <a:rPr lang="en-US" dirty="0" err="1"/>
              <a:t>Maitosokeria</a:t>
            </a:r>
            <a:r>
              <a:rPr lang="en-US" dirty="0"/>
              <a:t> </a:t>
            </a:r>
            <a:r>
              <a:rPr lang="en-US" dirty="0" err="1"/>
              <a:t>pilkkovaa</a:t>
            </a:r>
            <a:r>
              <a:rPr lang="en-US" dirty="0"/>
              <a:t> </a:t>
            </a:r>
            <a:r>
              <a:rPr lang="en-US" dirty="0" err="1"/>
              <a:t>entsyymiä</a:t>
            </a:r>
            <a:r>
              <a:rPr lang="en-US" dirty="0"/>
              <a:t> </a:t>
            </a:r>
            <a:r>
              <a:rPr lang="en-US" dirty="0" err="1"/>
              <a:t>erittyy</a:t>
            </a:r>
            <a:r>
              <a:rPr lang="en-US" dirty="0"/>
              <a:t> </a:t>
            </a:r>
            <a:r>
              <a:rPr lang="en-US" dirty="0" err="1"/>
              <a:t>liian</a:t>
            </a:r>
            <a:r>
              <a:rPr lang="en-US" dirty="0"/>
              <a:t> </a:t>
            </a:r>
            <a:r>
              <a:rPr lang="en-US" dirty="0" err="1"/>
              <a:t>vähän</a:t>
            </a:r>
            <a:endParaRPr lang="en-US" dirty="0"/>
          </a:p>
          <a:p>
            <a:pPr lvl="1"/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sairaus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allergia</a:t>
            </a:r>
            <a:endParaRPr lang="en-US" dirty="0"/>
          </a:p>
          <a:p>
            <a:pPr lvl="1"/>
            <a:r>
              <a:rPr lang="en-US" dirty="0" err="1"/>
              <a:t>Yleinen</a:t>
            </a:r>
            <a:r>
              <a:rPr lang="en-US" dirty="0"/>
              <a:t> </a:t>
            </a:r>
            <a:r>
              <a:rPr lang="en-US" dirty="0" err="1"/>
              <a:t>aikuisväestössä</a:t>
            </a:r>
            <a:endParaRPr lang="en-US" dirty="0"/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sz="2400" dirty="0" err="1"/>
              <a:t>Oireet</a:t>
            </a:r>
            <a:r>
              <a:rPr lang="en-US" sz="2400" dirty="0"/>
              <a:t> – </a:t>
            </a:r>
            <a:r>
              <a:rPr lang="en-US" sz="2400" dirty="0" err="1"/>
              <a:t>kiusallisia</a:t>
            </a:r>
            <a:r>
              <a:rPr lang="en-US" sz="2400" dirty="0"/>
              <a:t>, </a:t>
            </a:r>
            <a:r>
              <a:rPr lang="en-US" sz="2400" dirty="0" err="1"/>
              <a:t>eivät</a:t>
            </a:r>
            <a:r>
              <a:rPr lang="en-US" sz="2400" dirty="0"/>
              <a:t> </a:t>
            </a:r>
            <a:r>
              <a:rPr lang="en-US" sz="2400" dirty="0" err="1"/>
              <a:t>vaarallisia</a:t>
            </a:r>
            <a:endParaRPr lang="en-US" sz="2400" dirty="0"/>
          </a:p>
          <a:p>
            <a:pPr lvl="1"/>
            <a:r>
              <a:rPr lang="en-US" dirty="0" err="1"/>
              <a:t>Mahakivut</a:t>
            </a:r>
            <a:r>
              <a:rPr lang="en-US" dirty="0"/>
              <a:t>, </a:t>
            </a:r>
            <a:r>
              <a:rPr lang="en-US" dirty="0" err="1"/>
              <a:t>ilmavaivat</a:t>
            </a:r>
            <a:r>
              <a:rPr lang="en-US" dirty="0"/>
              <a:t>, </a:t>
            </a:r>
            <a:r>
              <a:rPr lang="en-US" dirty="0" err="1"/>
              <a:t>turvotus</a:t>
            </a:r>
            <a:r>
              <a:rPr lang="en-US" dirty="0"/>
              <a:t>, </a:t>
            </a:r>
            <a:r>
              <a:rPr lang="en-US" dirty="0" err="1"/>
              <a:t>löysä</a:t>
            </a:r>
            <a:r>
              <a:rPr lang="en-US" dirty="0"/>
              <a:t> </a:t>
            </a:r>
            <a:r>
              <a:rPr lang="en-US" dirty="0" err="1"/>
              <a:t>uloste</a:t>
            </a:r>
            <a:endParaRPr lang="en-US" dirty="0"/>
          </a:p>
          <a:p>
            <a:pPr lvl="1"/>
            <a:r>
              <a:rPr lang="en-US" dirty="0" err="1"/>
              <a:t>Hajoamaton</a:t>
            </a:r>
            <a:r>
              <a:rPr lang="en-US" dirty="0"/>
              <a:t> </a:t>
            </a:r>
            <a:r>
              <a:rPr lang="en-US" dirty="0" err="1"/>
              <a:t>laktoosi</a:t>
            </a:r>
            <a:r>
              <a:rPr lang="en-US" dirty="0"/>
              <a:t> </a:t>
            </a:r>
            <a:r>
              <a:rPr lang="en-US" dirty="0" err="1"/>
              <a:t>muuttaa</a:t>
            </a:r>
            <a:r>
              <a:rPr lang="en-US" dirty="0"/>
              <a:t> </a:t>
            </a:r>
            <a:r>
              <a:rPr lang="en-US" dirty="0" err="1"/>
              <a:t>paksusuolen</a:t>
            </a:r>
            <a:r>
              <a:rPr lang="en-US" dirty="0"/>
              <a:t> </a:t>
            </a:r>
            <a:r>
              <a:rPr lang="en-US" dirty="0" err="1"/>
              <a:t>bakteerikantaa</a:t>
            </a:r>
            <a:endParaRPr lang="en-US" dirty="0"/>
          </a:p>
          <a:p>
            <a:pPr lvl="1"/>
            <a:r>
              <a:rPr lang="en-US" dirty="0" err="1"/>
              <a:t>Kokeilemalla</a:t>
            </a:r>
            <a:r>
              <a:rPr lang="en-US" dirty="0"/>
              <a:t> </a:t>
            </a:r>
            <a:r>
              <a:rPr lang="en-US" dirty="0" err="1"/>
              <a:t>oppii</a:t>
            </a:r>
            <a:r>
              <a:rPr lang="en-US" dirty="0"/>
              <a:t>, </a:t>
            </a:r>
            <a:r>
              <a:rPr lang="en-US" dirty="0" err="1"/>
              <a:t>kuinka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maitotuotteita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syödä</a:t>
            </a:r>
            <a:r>
              <a:rPr lang="en-US" dirty="0"/>
              <a:t> tai </a:t>
            </a:r>
            <a:r>
              <a:rPr lang="en-US" dirty="0" err="1"/>
              <a:t>juoda</a:t>
            </a:r>
            <a:endParaRPr lang="en-US" dirty="0"/>
          </a:p>
          <a:p>
            <a:endParaRPr lang="en-US" sz="20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8BE970B-0392-4DC4-BED0-1E503E4AF0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" r="-2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48B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5CB4B3CA-353D-48FC-94B3-2F650A3CB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143" y="23551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B5DDCF5-C1C5-4BAA-B805-243780AF8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8CD566AA-551C-4BD8-83CC-FC2D3AF0218A}"/>
              </a:ext>
            </a:extLst>
          </p:cNvPr>
          <p:cNvSpPr txBox="1"/>
          <p:nvPr/>
        </p:nvSpPr>
        <p:spPr>
          <a:xfrm>
            <a:off x="893135" y="2115117"/>
            <a:ext cx="26581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 b="1" dirty="0"/>
              <a:t>Korvaavia tuotteita</a:t>
            </a:r>
          </a:p>
          <a:p>
            <a:endParaRPr lang="fi-FI" sz="800" b="1" dirty="0"/>
          </a:p>
          <a:p>
            <a:pPr algn="ctr"/>
            <a:r>
              <a:rPr lang="fi-FI" sz="2000" dirty="0"/>
              <a:t>- </a:t>
            </a:r>
            <a:r>
              <a:rPr lang="fi-FI" sz="2400" dirty="0"/>
              <a:t>Laktoosittomat/ vähälaktoosiset elintarvikkeet</a:t>
            </a:r>
          </a:p>
          <a:p>
            <a:pPr algn="ctr"/>
            <a:endParaRPr lang="fi-FI" sz="800" dirty="0"/>
          </a:p>
          <a:p>
            <a:pPr algn="ctr"/>
            <a:r>
              <a:rPr lang="fi-FI" sz="2400" dirty="0"/>
              <a:t>- Kaura-, soija- , riisi mantelijuomat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72F0B2C-D368-4C60-8F8E-A0C184682DFD}"/>
              </a:ext>
            </a:extLst>
          </p:cNvPr>
          <p:cNvSpPr txBox="1"/>
          <p:nvPr/>
        </p:nvSpPr>
        <p:spPr>
          <a:xfrm>
            <a:off x="4635591" y="6488658"/>
            <a:ext cx="6150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Kuva: Unsplash.com/ Sandi Benedicta</a:t>
            </a:r>
          </a:p>
        </p:txBody>
      </p:sp>
    </p:spTree>
    <p:extLst>
      <p:ext uri="{BB962C8B-B14F-4D97-AF65-F5344CB8AC3E}">
        <p14:creationId xmlns:p14="http://schemas.microsoft.com/office/powerpoint/2010/main" val="353633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isällön paikkamerkki 7" descr="Kuva, joka sisältää kohteen henkilö, jalkine&#10;&#10;Kuvaus luotu automaattisesti">
            <a:extLst>
              <a:ext uri="{FF2B5EF4-FFF2-40B4-BE49-F238E27FC236}">
                <a16:creationId xmlns:a16="http://schemas.microsoft.com/office/drawing/2014/main" id="{5E4E3B29-FB1D-4416-B28F-02153C12AB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CF713E-9BA6-41CD-BD78-3532BDB5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843534"/>
            <a:ext cx="7645856" cy="115219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Terveydellisiä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syitä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erityisruokavalioon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err="1"/>
              <a:t>Keliakia</a:t>
            </a:r>
            <a:r>
              <a:rPr lang="en-US" sz="3600" b="1" dirty="0"/>
              <a:t>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012ACC-F5FD-4182-9A7A-75A5E1BEB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317898"/>
            <a:ext cx="6349808" cy="454009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/>
            <a:endParaRPr lang="en-US" sz="1200" dirty="0"/>
          </a:p>
          <a:p>
            <a:pPr marL="0" indent="0">
              <a:buNone/>
            </a:pPr>
            <a:r>
              <a:rPr lang="en-US" sz="2600" b="1" dirty="0" err="1"/>
              <a:t>Autoimmuunisairaus</a:t>
            </a:r>
            <a:r>
              <a:rPr lang="en-US" sz="2600" dirty="0"/>
              <a:t> </a:t>
            </a:r>
          </a:p>
          <a:p>
            <a:pPr marL="0"/>
            <a:r>
              <a:rPr lang="en-US" sz="2600" dirty="0" err="1"/>
              <a:t>Kehon</a:t>
            </a:r>
            <a:r>
              <a:rPr lang="en-US" sz="2600" dirty="0"/>
              <a:t> </a:t>
            </a:r>
            <a:r>
              <a:rPr lang="en-US" sz="2600" dirty="0" err="1"/>
              <a:t>vasta-aineet</a:t>
            </a:r>
            <a:r>
              <a:rPr lang="en-US" sz="2600" dirty="0"/>
              <a:t> </a:t>
            </a:r>
            <a:r>
              <a:rPr lang="en-US" sz="2600" dirty="0" err="1"/>
              <a:t>tuhoavat</a:t>
            </a:r>
            <a:r>
              <a:rPr lang="en-US" sz="2600" dirty="0"/>
              <a:t> </a:t>
            </a:r>
            <a:r>
              <a:rPr lang="en-US" sz="2600" dirty="0" err="1"/>
              <a:t>omia</a:t>
            </a:r>
            <a:r>
              <a:rPr lang="en-US" sz="2600" dirty="0"/>
              <a:t> </a:t>
            </a:r>
            <a:r>
              <a:rPr lang="en-US" sz="2600" dirty="0" err="1"/>
              <a:t>kudoksia</a:t>
            </a:r>
            <a:endParaRPr lang="en-US" sz="2600" dirty="0"/>
          </a:p>
          <a:p>
            <a:pPr marL="0"/>
            <a:r>
              <a:rPr lang="en-US" sz="2600" dirty="0" err="1"/>
              <a:t>Ohutsuolen</a:t>
            </a:r>
            <a:r>
              <a:rPr lang="en-US" sz="2600" dirty="0"/>
              <a:t> </a:t>
            </a:r>
            <a:r>
              <a:rPr lang="en-US" sz="2600" dirty="0" err="1"/>
              <a:t>pinta</a:t>
            </a:r>
            <a:r>
              <a:rPr lang="en-US" sz="2600" dirty="0"/>
              <a:t> </a:t>
            </a:r>
            <a:r>
              <a:rPr lang="en-US" sz="2600" dirty="0" err="1"/>
              <a:t>tulehtuu</a:t>
            </a:r>
            <a:r>
              <a:rPr lang="en-US" sz="2600" dirty="0"/>
              <a:t> ja </a:t>
            </a:r>
            <a:r>
              <a:rPr lang="en-US" sz="2600" dirty="0" err="1"/>
              <a:t>vaurioituu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 err="1"/>
              <a:t>Oireet</a:t>
            </a:r>
            <a:endParaRPr lang="en-US" sz="2600" b="1" dirty="0"/>
          </a:p>
          <a:p>
            <a:pPr marL="0"/>
            <a:r>
              <a:rPr lang="en-US" sz="2600" dirty="0" err="1"/>
              <a:t>Vatsakivut</a:t>
            </a:r>
            <a:r>
              <a:rPr lang="en-US" sz="2600" dirty="0"/>
              <a:t>, anemia, </a:t>
            </a:r>
            <a:r>
              <a:rPr lang="en-US" sz="2600" dirty="0" err="1"/>
              <a:t>väsymys</a:t>
            </a:r>
            <a:r>
              <a:rPr lang="en-US" sz="2600" dirty="0"/>
              <a:t>, </a:t>
            </a:r>
            <a:r>
              <a:rPr lang="en-US" sz="2600" dirty="0" err="1"/>
              <a:t>iho-oireet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 err="1"/>
              <a:t>Hoito</a:t>
            </a:r>
            <a:endParaRPr lang="en-US" sz="2600" b="1" dirty="0"/>
          </a:p>
          <a:p>
            <a:pPr marL="0"/>
            <a:r>
              <a:rPr lang="en-US" sz="2600" dirty="0" err="1"/>
              <a:t>Gluteeniton</a:t>
            </a:r>
            <a:r>
              <a:rPr lang="en-US" sz="2600" dirty="0"/>
              <a:t> </a:t>
            </a:r>
            <a:r>
              <a:rPr lang="en-US" sz="2600" dirty="0" err="1"/>
              <a:t>ruokavalio</a:t>
            </a:r>
            <a:r>
              <a:rPr lang="en-US" sz="2600" dirty="0"/>
              <a:t>: </a:t>
            </a:r>
            <a:r>
              <a:rPr lang="en-US" sz="2600" dirty="0" err="1"/>
              <a:t>Ei</a:t>
            </a:r>
            <a:r>
              <a:rPr lang="en-US" sz="2600" dirty="0"/>
              <a:t> </a:t>
            </a:r>
            <a:r>
              <a:rPr lang="en-US" sz="2600" dirty="0" err="1"/>
              <a:t>vehnää</a:t>
            </a:r>
            <a:r>
              <a:rPr lang="en-US" sz="2600" dirty="0"/>
              <a:t>, </a:t>
            </a:r>
            <a:r>
              <a:rPr lang="en-US" sz="2600" dirty="0" err="1"/>
              <a:t>ruista</a:t>
            </a:r>
            <a:r>
              <a:rPr lang="en-US" sz="2600" dirty="0"/>
              <a:t>, </a:t>
            </a:r>
            <a:r>
              <a:rPr lang="en-US" sz="2600" dirty="0" err="1"/>
              <a:t>ohraa</a:t>
            </a:r>
            <a:endParaRPr lang="en-US" sz="2600" dirty="0"/>
          </a:p>
          <a:p>
            <a:pPr marL="0"/>
            <a:r>
              <a:rPr lang="en-US" sz="2600" dirty="0" err="1"/>
              <a:t>Riittävä</a:t>
            </a:r>
            <a:r>
              <a:rPr lang="en-US" sz="2600" dirty="0"/>
              <a:t> </a:t>
            </a:r>
            <a:r>
              <a:rPr lang="en-US" sz="2600" dirty="0" err="1"/>
              <a:t>kuitujen</a:t>
            </a:r>
            <a:r>
              <a:rPr lang="en-US" sz="2600" dirty="0"/>
              <a:t> </a:t>
            </a:r>
            <a:r>
              <a:rPr lang="en-US" sz="2600" dirty="0" err="1"/>
              <a:t>saanti</a:t>
            </a:r>
            <a:r>
              <a:rPr lang="en-US" sz="2600" dirty="0"/>
              <a:t> on </a:t>
            </a:r>
            <a:r>
              <a:rPr lang="en-US" sz="2600" dirty="0" err="1"/>
              <a:t>turvattava</a:t>
            </a:r>
            <a:endParaRPr lang="en-US" sz="2600" dirty="0"/>
          </a:p>
          <a:p>
            <a:pPr marL="0"/>
            <a:r>
              <a:rPr lang="en-US" sz="2600" dirty="0" err="1"/>
              <a:t>Esim</a:t>
            </a:r>
            <a:r>
              <a:rPr lang="en-US" sz="2600" dirty="0"/>
              <a:t>. </a:t>
            </a:r>
            <a:r>
              <a:rPr lang="en-US" sz="2600" dirty="0" err="1"/>
              <a:t>riisi</a:t>
            </a:r>
            <a:r>
              <a:rPr lang="en-US" sz="2600" dirty="0"/>
              <a:t>, </a:t>
            </a:r>
            <a:r>
              <a:rPr lang="en-US" sz="2600" dirty="0" err="1"/>
              <a:t>tattari</a:t>
            </a:r>
            <a:r>
              <a:rPr lang="en-US" sz="2600" dirty="0"/>
              <a:t>, </a:t>
            </a:r>
            <a:r>
              <a:rPr lang="en-US" sz="2600" dirty="0" err="1"/>
              <a:t>maissi</a:t>
            </a:r>
            <a:r>
              <a:rPr lang="en-US" sz="2600" dirty="0"/>
              <a:t> ja </a:t>
            </a:r>
            <a:r>
              <a:rPr lang="en-US" sz="2600" dirty="0" err="1"/>
              <a:t>gluteeniton</a:t>
            </a:r>
            <a:r>
              <a:rPr lang="en-US" sz="2600" dirty="0"/>
              <a:t> </a:t>
            </a:r>
            <a:r>
              <a:rPr lang="en-US" sz="2600" dirty="0" err="1"/>
              <a:t>kaura</a:t>
            </a:r>
            <a:endParaRPr lang="en-US" sz="26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1765260-22A1-49CC-925A-6B6C887B4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767" y="242887"/>
            <a:ext cx="2009554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3C043D5-7920-4BF6-83D6-86A75AC0F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767" y="6236369"/>
            <a:ext cx="2009554" cy="514350"/>
          </a:xfrm>
          <a:prstGeom prst="rect">
            <a:avLst/>
          </a:prstGeom>
        </p:spPr>
      </p:pic>
      <p:sp>
        <p:nvSpPr>
          <p:cNvPr id="39" name="Tekstiruutu 38">
            <a:extLst>
              <a:ext uri="{FF2B5EF4-FFF2-40B4-BE49-F238E27FC236}">
                <a16:creationId xmlns:a16="http://schemas.microsoft.com/office/drawing/2014/main" id="{2F01AE78-CB08-49B3-B84E-438648D7134E}"/>
              </a:ext>
            </a:extLst>
          </p:cNvPr>
          <p:cNvSpPr txBox="1"/>
          <p:nvPr/>
        </p:nvSpPr>
        <p:spPr>
          <a:xfrm>
            <a:off x="7012066" y="6399287"/>
            <a:ext cx="4018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400" dirty="0"/>
              <a:t>Kuva: Unsplash.com/ Nadya </a:t>
            </a:r>
            <a:r>
              <a:rPr lang="en-US" sz="1400" dirty="0" err="1"/>
              <a:t>Spetnitskaya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473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0FB8EDF-00EE-413D-9AB5-2178CC556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63" y="1839433"/>
            <a:ext cx="5598446" cy="489771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err="1"/>
              <a:t>Allerginen</a:t>
            </a:r>
            <a:r>
              <a:rPr lang="en-US" sz="2400" dirty="0"/>
              <a:t> </a:t>
            </a:r>
            <a:r>
              <a:rPr lang="en-US" sz="2400" dirty="0" err="1"/>
              <a:t>reaktio</a:t>
            </a:r>
            <a:r>
              <a:rPr lang="en-US" sz="2400" dirty="0"/>
              <a:t> </a:t>
            </a:r>
            <a:r>
              <a:rPr lang="en-US" sz="2400" dirty="0" err="1"/>
              <a:t>välittömästi</a:t>
            </a:r>
            <a:r>
              <a:rPr lang="en-US" sz="2400" dirty="0"/>
              <a:t> tai </a:t>
            </a:r>
            <a:r>
              <a:rPr lang="en-US" sz="2400" dirty="0" err="1"/>
              <a:t>viiveellä</a:t>
            </a:r>
            <a:endParaRPr lang="en-US" sz="800" dirty="0"/>
          </a:p>
          <a:p>
            <a:r>
              <a:rPr lang="en-US" sz="2400" dirty="0" err="1"/>
              <a:t>Yleisiä</a:t>
            </a:r>
            <a:r>
              <a:rPr lang="en-US" sz="2400" dirty="0"/>
              <a:t> </a:t>
            </a:r>
            <a:r>
              <a:rPr lang="en-US" sz="2400" dirty="0" err="1"/>
              <a:t>etenkin</a:t>
            </a:r>
            <a:r>
              <a:rPr lang="en-US" sz="2400" dirty="0"/>
              <a:t> </a:t>
            </a:r>
            <a:r>
              <a:rPr lang="en-US" sz="2400" dirty="0" err="1"/>
              <a:t>lapsilla</a:t>
            </a:r>
            <a:endParaRPr lang="en-US" sz="24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 err="1"/>
              <a:t>Lievät</a:t>
            </a:r>
            <a:r>
              <a:rPr lang="en-US" sz="2400" dirty="0"/>
              <a:t> </a:t>
            </a:r>
            <a:r>
              <a:rPr lang="en-US" sz="2400" dirty="0" err="1"/>
              <a:t>oireet</a:t>
            </a:r>
            <a:r>
              <a:rPr lang="en-US" sz="2400" dirty="0"/>
              <a:t> </a:t>
            </a:r>
            <a:r>
              <a:rPr lang="en-US" sz="2400" dirty="0" err="1"/>
              <a:t>tavallisia</a:t>
            </a:r>
            <a:endParaRPr lang="en-US" sz="2400" dirty="0"/>
          </a:p>
          <a:p>
            <a:pPr lvl="1"/>
            <a:r>
              <a:rPr lang="en-US" dirty="0" err="1"/>
              <a:t>Huulten</a:t>
            </a:r>
            <a:r>
              <a:rPr lang="en-US" dirty="0"/>
              <a:t>, </a:t>
            </a:r>
            <a:r>
              <a:rPr lang="en-US" dirty="0" err="1"/>
              <a:t>ikenien</a:t>
            </a:r>
            <a:r>
              <a:rPr lang="en-US" dirty="0"/>
              <a:t>, </a:t>
            </a:r>
            <a:r>
              <a:rPr lang="en-US" dirty="0" err="1"/>
              <a:t>kitalaen</a:t>
            </a:r>
            <a:r>
              <a:rPr lang="en-US" dirty="0"/>
              <a:t> </a:t>
            </a:r>
            <a:r>
              <a:rPr lang="en-US" dirty="0" err="1"/>
              <a:t>kutina</a:t>
            </a:r>
            <a:endParaRPr lang="en-US" dirty="0"/>
          </a:p>
          <a:p>
            <a:pPr lvl="1"/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kokeilla</a:t>
            </a:r>
            <a:r>
              <a:rPr lang="en-US" dirty="0"/>
              <a:t> </a:t>
            </a:r>
            <a:r>
              <a:rPr lang="en-US" dirty="0" err="1"/>
              <a:t>pieniä</a:t>
            </a:r>
            <a:r>
              <a:rPr lang="en-US" dirty="0"/>
              <a:t> </a:t>
            </a:r>
            <a:r>
              <a:rPr lang="en-US" dirty="0" err="1"/>
              <a:t>määriä</a:t>
            </a:r>
            <a:r>
              <a:rPr lang="en-US" dirty="0"/>
              <a:t> </a:t>
            </a:r>
          </a:p>
          <a:p>
            <a:r>
              <a:rPr lang="en-US" sz="2400" dirty="0" err="1"/>
              <a:t>Vakavat</a:t>
            </a:r>
            <a:r>
              <a:rPr lang="en-US" sz="2400" dirty="0"/>
              <a:t> </a:t>
            </a:r>
            <a:r>
              <a:rPr lang="en-US" sz="2400" dirty="0" err="1"/>
              <a:t>oireet</a:t>
            </a:r>
            <a:r>
              <a:rPr lang="en-US" sz="2400" dirty="0"/>
              <a:t> </a:t>
            </a:r>
            <a:r>
              <a:rPr lang="en-US" sz="2400" dirty="0" err="1"/>
              <a:t>harvinaisia</a:t>
            </a:r>
            <a:endParaRPr lang="en-US" sz="2400" dirty="0"/>
          </a:p>
          <a:p>
            <a:pPr lvl="1"/>
            <a:r>
              <a:rPr lang="en-US" dirty="0" err="1"/>
              <a:t>Hengitysteiden</a:t>
            </a:r>
            <a:r>
              <a:rPr lang="en-US" dirty="0"/>
              <a:t> </a:t>
            </a:r>
            <a:r>
              <a:rPr lang="en-US" dirty="0" err="1"/>
              <a:t>turpoaminen</a:t>
            </a:r>
            <a:endParaRPr lang="en-US" dirty="0"/>
          </a:p>
          <a:p>
            <a:pPr lvl="1"/>
            <a:r>
              <a:rPr lang="en-US" dirty="0" err="1"/>
              <a:t>Ruoka-aineen</a:t>
            </a:r>
            <a:r>
              <a:rPr lang="en-US" dirty="0"/>
              <a:t> (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pähkinän</a:t>
            </a:r>
            <a:r>
              <a:rPr lang="en-US" dirty="0"/>
              <a:t>) </a:t>
            </a:r>
            <a:r>
              <a:rPr lang="en-US" dirty="0" err="1"/>
              <a:t>täydellinen</a:t>
            </a:r>
            <a:r>
              <a:rPr lang="en-US" dirty="0"/>
              <a:t> </a:t>
            </a:r>
            <a:r>
              <a:rPr lang="en-US" dirty="0" err="1"/>
              <a:t>välttäminen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FE76298-365E-4E8E-A6A6-A8048B17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2" y="120849"/>
            <a:ext cx="6281540" cy="15809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Terveydellisiä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syitä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erityisruokavalioon</a:t>
            </a:r>
            <a:r>
              <a:rPr lang="en-US" sz="2800" b="1" dirty="0">
                <a:solidFill>
                  <a:srgbClr val="7030A0"/>
                </a:solidFill>
              </a:rPr>
              <a:t/>
            </a:r>
            <a:br>
              <a:rPr lang="en-US" sz="2800" b="1" dirty="0">
                <a:solidFill>
                  <a:srgbClr val="7030A0"/>
                </a:solidFill>
              </a:rPr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   </a:t>
            </a:r>
            <a:r>
              <a:rPr lang="en-US" sz="3600" b="1" dirty="0" err="1"/>
              <a:t>Ruoka-aineallergia</a:t>
            </a:r>
            <a:endParaRPr lang="en-US" sz="3600" dirty="0"/>
          </a:p>
        </p:txBody>
      </p:sp>
      <p:pic>
        <p:nvPicPr>
          <p:cNvPr id="6" name="Sisällön paikkamerkki 5" descr="Kuva, joka sisältää kohteen ruoka, lautanen, hedelmä, sisä&#10;&#10;Kuvaus luotu automaattisesti">
            <a:extLst>
              <a:ext uri="{FF2B5EF4-FFF2-40B4-BE49-F238E27FC236}">
                <a16:creationId xmlns:a16="http://schemas.microsoft.com/office/drawing/2014/main" id="{F3C8A9F4-FDA9-4EC3-A352-78E04FB114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9" r="2" b="9179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F931E41-E192-4F96-A688-4C394B882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189724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C83D574-F4B0-48EC-8979-FF764FEB7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8D4C0B6B-8D7D-428B-A6E3-A393363AAC7A}"/>
              </a:ext>
            </a:extLst>
          </p:cNvPr>
          <p:cNvSpPr txBox="1"/>
          <p:nvPr/>
        </p:nvSpPr>
        <p:spPr>
          <a:xfrm>
            <a:off x="5796410" y="6429375"/>
            <a:ext cx="39799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400" dirty="0"/>
              <a:t>Kuva: Unsplash.com/ </a:t>
            </a:r>
            <a:r>
              <a:rPr lang="en-US" sz="1400" dirty="0" err="1"/>
              <a:t>Rayia</a:t>
            </a:r>
            <a:r>
              <a:rPr lang="en-US" sz="1400" dirty="0"/>
              <a:t> Soderberg</a:t>
            </a:r>
          </a:p>
        </p:txBody>
      </p:sp>
    </p:spTree>
    <p:extLst>
      <p:ext uri="{BB962C8B-B14F-4D97-AF65-F5344CB8AC3E}">
        <p14:creationId xmlns:p14="http://schemas.microsoft.com/office/powerpoint/2010/main" val="20413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40DAD11-C322-4A6F-8EA5-66CCC8918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856180"/>
            <a:ext cx="4653320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 err="1"/>
              <a:t>Vastuulliset</a:t>
            </a:r>
            <a:r>
              <a:rPr lang="en-US" sz="3700" b="1" dirty="0"/>
              <a:t> </a:t>
            </a:r>
            <a:r>
              <a:rPr lang="en-US" sz="3700" b="1" dirty="0" err="1"/>
              <a:t>ruokavalinnat</a:t>
            </a:r>
            <a:endParaRPr lang="en-US" sz="37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971CFA-C683-4837-8A5A-84C703AC3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95" y="2330505"/>
            <a:ext cx="502581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Huomioivat</a:t>
            </a:r>
            <a:r>
              <a:rPr lang="en-US" dirty="0"/>
              <a:t> </a:t>
            </a:r>
            <a:r>
              <a:rPr lang="en-US" dirty="0" err="1"/>
              <a:t>ruoantuotannon</a:t>
            </a:r>
            <a:r>
              <a:rPr lang="en-US" dirty="0"/>
              <a:t> </a:t>
            </a:r>
            <a:r>
              <a:rPr lang="en-US" dirty="0" err="1"/>
              <a:t>vaikutukset</a:t>
            </a:r>
            <a:r>
              <a:rPr lang="en-US" dirty="0"/>
              <a:t> </a:t>
            </a:r>
            <a:r>
              <a:rPr lang="en-US" dirty="0" err="1"/>
              <a:t>muun</a:t>
            </a:r>
            <a:r>
              <a:rPr lang="en-US" dirty="0"/>
              <a:t> </a:t>
            </a:r>
            <a:r>
              <a:rPr lang="en-US" dirty="0" err="1"/>
              <a:t>muassa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sz="2800" dirty="0" err="1"/>
              <a:t>Ilmastonmuutokseen</a:t>
            </a:r>
            <a:endParaRPr lang="en-US" sz="2800" dirty="0"/>
          </a:p>
          <a:p>
            <a:pPr lvl="1"/>
            <a:r>
              <a:rPr lang="en-US" sz="2800" dirty="0" err="1"/>
              <a:t>Vesistöjen</a:t>
            </a:r>
            <a:r>
              <a:rPr lang="en-US" sz="2800" dirty="0"/>
              <a:t> </a:t>
            </a:r>
            <a:r>
              <a:rPr lang="en-US" sz="2800" dirty="0" err="1"/>
              <a:t>rehevöitymiseen</a:t>
            </a:r>
            <a:endParaRPr lang="en-US" sz="2800" dirty="0"/>
          </a:p>
          <a:p>
            <a:pPr lvl="1"/>
            <a:r>
              <a:rPr lang="en-US" sz="2800" dirty="0" err="1"/>
              <a:t>Juoma</a:t>
            </a:r>
            <a:r>
              <a:rPr lang="en-US" sz="2800" dirty="0"/>
              <a:t>- ja </a:t>
            </a:r>
            <a:r>
              <a:rPr lang="en-US" sz="2800" dirty="0" err="1"/>
              <a:t>kasteluveden</a:t>
            </a:r>
            <a:r>
              <a:rPr lang="en-US" sz="2800" dirty="0"/>
              <a:t> </a:t>
            </a:r>
            <a:r>
              <a:rPr lang="en-US" sz="2800" dirty="0" err="1"/>
              <a:t>riittävyyteen</a:t>
            </a:r>
            <a:endParaRPr lang="en-US" sz="2800" dirty="0"/>
          </a:p>
          <a:p>
            <a:pPr marL="228600" lvl="1" indent="0">
              <a:buNone/>
            </a:pPr>
            <a:endParaRPr lang="en-US" sz="2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D02FD1F-68A4-4DC7-8C09-C827F317B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189724"/>
            <a:ext cx="1947863" cy="54084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0D255ACE-2115-4572-AAE3-295C69634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411430F-63B8-49A8-ABBA-4C3D3E33BE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90471" y="920295"/>
            <a:ext cx="5904705" cy="5081090"/>
          </a:xfrm>
        </p:spPr>
      </p:pic>
    </p:spTree>
    <p:extLst>
      <p:ext uri="{BB962C8B-B14F-4D97-AF65-F5344CB8AC3E}">
        <p14:creationId xmlns:p14="http://schemas.microsoft.com/office/powerpoint/2010/main" val="406332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E84373-1616-4E7A-9FAE-4C360118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152" y="287079"/>
            <a:ext cx="6921769" cy="11746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Valintana</a:t>
            </a:r>
            <a:r>
              <a:rPr lang="en-US" sz="4000" b="1" dirty="0"/>
              <a:t> </a:t>
            </a:r>
            <a:r>
              <a:rPr lang="en-US" sz="4000" b="1" dirty="0" err="1"/>
              <a:t>kasvisruokavalio</a:t>
            </a:r>
            <a:endParaRPr lang="en-US" sz="4000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3F018D6-1364-49FC-9A04-2DEB14582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9711" y="1461764"/>
            <a:ext cx="7240773" cy="50884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Semivegetaristi</a:t>
            </a:r>
            <a:r>
              <a:rPr lang="en-US" sz="2400" b="1" dirty="0"/>
              <a:t>/ </a:t>
            </a:r>
            <a:r>
              <a:rPr lang="en-US" sz="2400" b="1" dirty="0" err="1"/>
              <a:t>lakto</a:t>
            </a:r>
            <a:r>
              <a:rPr lang="en-US" sz="2400" b="1" dirty="0"/>
              <a:t>-ovo-</a:t>
            </a:r>
            <a:r>
              <a:rPr lang="en-US" sz="2400" b="1" dirty="0" err="1"/>
              <a:t>vegetaristi</a:t>
            </a:r>
            <a:r>
              <a:rPr lang="en-US" sz="2400" b="1" dirty="0"/>
              <a:t> /</a:t>
            </a:r>
            <a:r>
              <a:rPr lang="en-US" sz="2400" b="1" dirty="0" err="1"/>
              <a:t>pescovege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taristi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/>
            <a:r>
              <a:rPr lang="en-US" sz="2400" dirty="0" err="1"/>
              <a:t>Kasvispainotteisuus</a:t>
            </a:r>
            <a:r>
              <a:rPr lang="en-US" sz="2400" dirty="0"/>
              <a:t>: </a:t>
            </a:r>
            <a:r>
              <a:rPr lang="en-US" sz="2400" dirty="0" err="1"/>
              <a:t>runsaasti</a:t>
            </a:r>
            <a:r>
              <a:rPr lang="en-US" sz="2400" dirty="0"/>
              <a:t> </a:t>
            </a:r>
            <a:r>
              <a:rPr lang="en-US" sz="2400" dirty="0" err="1"/>
              <a:t>kuituja</a:t>
            </a:r>
            <a:r>
              <a:rPr lang="en-US" sz="2400" dirty="0"/>
              <a:t>, </a:t>
            </a:r>
            <a:r>
              <a:rPr lang="en-US" sz="2400" dirty="0" err="1"/>
              <a:t>vitamiineja</a:t>
            </a:r>
            <a:r>
              <a:rPr lang="en-US" sz="2400" dirty="0"/>
              <a:t> ja </a:t>
            </a:r>
            <a:r>
              <a:rPr lang="en-US" sz="2400" dirty="0" err="1"/>
              <a:t>kivennäisaineita</a:t>
            </a:r>
            <a:endParaRPr lang="en-US" sz="2400" dirty="0"/>
          </a:p>
          <a:p>
            <a:pPr marL="0"/>
            <a:r>
              <a:rPr lang="en-US" sz="2400" dirty="0" err="1"/>
              <a:t>Eläinperäisistä</a:t>
            </a:r>
            <a:r>
              <a:rPr lang="en-US" sz="2400" dirty="0"/>
              <a:t> </a:t>
            </a:r>
            <a:r>
              <a:rPr lang="en-US" sz="2400" dirty="0" err="1"/>
              <a:t>tuotteista</a:t>
            </a:r>
            <a:r>
              <a:rPr lang="en-US" sz="2400" dirty="0"/>
              <a:t>: </a:t>
            </a:r>
            <a:r>
              <a:rPr lang="en-US" sz="2400" dirty="0" err="1"/>
              <a:t>kaikki</a:t>
            </a:r>
            <a:r>
              <a:rPr lang="en-US" sz="2400" dirty="0"/>
              <a:t> </a:t>
            </a:r>
            <a:r>
              <a:rPr lang="en-US" sz="2400" dirty="0" err="1"/>
              <a:t>välttämättömät</a:t>
            </a:r>
            <a:r>
              <a:rPr lang="en-US" sz="2400" dirty="0"/>
              <a:t> </a:t>
            </a:r>
            <a:r>
              <a:rPr lang="en-US" sz="2400" dirty="0" err="1"/>
              <a:t>aminohapot</a:t>
            </a:r>
            <a:r>
              <a:rPr lang="en-US" sz="2400" dirty="0"/>
              <a:t> </a:t>
            </a:r>
            <a:r>
              <a:rPr lang="en-US" sz="2400" dirty="0" err="1"/>
              <a:t>sekä</a:t>
            </a:r>
            <a:r>
              <a:rPr lang="en-US" sz="2400" dirty="0"/>
              <a:t> </a:t>
            </a:r>
            <a:r>
              <a:rPr lang="en-US" sz="2400" dirty="0" err="1"/>
              <a:t>kalsiumia</a:t>
            </a:r>
            <a:r>
              <a:rPr lang="en-US" sz="2400" dirty="0"/>
              <a:t>, </a:t>
            </a:r>
            <a:r>
              <a:rPr lang="en-US" sz="2400" dirty="0" err="1"/>
              <a:t>rautaa</a:t>
            </a:r>
            <a:r>
              <a:rPr lang="en-US" sz="2400" dirty="0"/>
              <a:t>…</a:t>
            </a:r>
          </a:p>
          <a:p>
            <a:pPr marL="0" indent="0">
              <a:buNone/>
            </a:pPr>
            <a:endParaRPr lang="en-US" sz="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 err="1"/>
              <a:t>Vegaani</a:t>
            </a:r>
            <a:r>
              <a:rPr lang="en-US" sz="2400" b="1" dirty="0"/>
              <a:t>  </a:t>
            </a:r>
            <a:r>
              <a:rPr lang="en-US" sz="2400" b="1" dirty="0" err="1"/>
              <a:t>ei</a:t>
            </a:r>
            <a:r>
              <a:rPr lang="en-US" sz="2400" b="1" dirty="0"/>
              <a:t> </a:t>
            </a:r>
            <a:r>
              <a:rPr lang="en-US" sz="2400" b="1" dirty="0" err="1"/>
              <a:t>syö</a:t>
            </a:r>
            <a:r>
              <a:rPr lang="en-US" sz="2400" b="1" dirty="0"/>
              <a:t> </a:t>
            </a:r>
            <a:r>
              <a:rPr lang="en-US" sz="2400" b="1" dirty="0" err="1"/>
              <a:t>mitään</a:t>
            </a:r>
            <a:r>
              <a:rPr lang="en-US" sz="2400" b="1" dirty="0"/>
              <a:t> </a:t>
            </a:r>
            <a:r>
              <a:rPr lang="en-US" sz="2400" b="1" dirty="0" err="1"/>
              <a:t>eläinperäistä</a:t>
            </a:r>
            <a:endParaRPr lang="en-US" sz="2400" b="1" dirty="0"/>
          </a:p>
          <a:p>
            <a:r>
              <a:rPr lang="en-US" sz="2400" dirty="0" err="1"/>
              <a:t>Monipuolisuus</a:t>
            </a:r>
            <a:r>
              <a:rPr lang="en-US" sz="2400" dirty="0"/>
              <a:t> </a:t>
            </a:r>
            <a:r>
              <a:rPr lang="en-US" sz="2400" dirty="0" err="1"/>
              <a:t>tärkeää</a:t>
            </a:r>
            <a:r>
              <a:rPr lang="en-US" sz="2400" dirty="0"/>
              <a:t>, </a:t>
            </a:r>
            <a:r>
              <a:rPr lang="en-US" sz="2400" dirty="0" err="1"/>
              <a:t>jotta</a:t>
            </a:r>
            <a:r>
              <a:rPr lang="en-US" sz="2400" dirty="0"/>
              <a:t> </a:t>
            </a:r>
            <a:r>
              <a:rPr lang="en-US" sz="2400" dirty="0" err="1"/>
              <a:t>saa</a:t>
            </a:r>
            <a:r>
              <a:rPr lang="en-US" sz="2400" dirty="0"/>
              <a:t> </a:t>
            </a:r>
            <a:r>
              <a:rPr lang="en-US" sz="2400" dirty="0" err="1"/>
              <a:t>kaikki</a:t>
            </a:r>
            <a:r>
              <a:rPr lang="en-US" sz="2400" dirty="0"/>
              <a:t> </a:t>
            </a:r>
            <a:r>
              <a:rPr lang="en-US" sz="2400" dirty="0" err="1"/>
              <a:t>välttämättömät</a:t>
            </a:r>
            <a:r>
              <a:rPr lang="en-US" sz="2400" dirty="0"/>
              <a:t> </a:t>
            </a:r>
            <a:r>
              <a:rPr lang="en-US" sz="2400" dirty="0" err="1"/>
              <a:t>aminohapot</a:t>
            </a:r>
            <a:endParaRPr lang="en-US" sz="2400" dirty="0"/>
          </a:p>
          <a:p>
            <a:pPr lvl="1"/>
            <a:r>
              <a:rPr lang="en-US" dirty="0" err="1"/>
              <a:t>Palkokasvit</a:t>
            </a:r>
            <a:r>
              <a:rPr lang="en-US" dirty="0"/>
              <a:t>, </a:t>
            </a:r>
            <a:r>
              <a:rPr lang="en-US" dirty="0" err="1"/>
              <a:t>linssit</a:t>
            </a:r>
            <a:r>
              <a:rPr lang="en-US" dirty="0"/>
              <a:t>, </a:t>
            </a:r>
            <a:r>
              <a:rPr lang="en-US" dirty="0" err="1"/>
              <a:t>soijapapu</a:t>
            </a:r>
            <a:r>
              <a:rPr lang="en-US" dirty="0"/>
              <a:t>, </a:t>
            </a:r>
            <a:r>
              <a:rPr lang="en-US" dirty="0" err="1"/>
              <a:t>siemenet</a:t>
            </a:r>
            <a:r>
              <a:rPr lang="en-US" dirty="0"/>
              <a:t>, </a:t>
            </a:r>
            <a:r>
              <a:rPr lang="en-US" dirty="0" err="1"/>
              <a:t>pähkinät</a:t>
            </a:r>
            <a:r>
              <a:rPr lang="en-US" dirty="0"/>
              <a:t>, </a:t>
            </a:r>
            <a:r>
              <a:rPr lang="en-US" dirty="0" err="1"/>
              <a:t>täysjyvävilja</a:t>
            </a:r>
            <a:endParaRPr lang="en-US" dirty="0"/>
          </a:p>
          <a:p>
            <a:r>
              <a:rPr lang="en-US" sz="2400" dirty="0" err="1"/>
              <a:t>Ravintolisistä</a:t>
            </a:r>
            <a:r>
              <a:rPr lang="en-US" sz="2400" dirty="0"/>
              <a:t>: B₁₂- ja D- </a:t>
            </a:r>
            <a:r>
              <a:rPr lang="en-US" sz="2400" dirty="0" err="1"/>
              <a:t>vitamiinia</a:t>
            </a:r>
            <a:r>
              <a:rPr lang="en-US" sz="2400" dirty="0"/>
              <a:t> </a:t>
            </a:r>
          </a:p>
          <a:p>
            <a:endParaRPr lang="en-US" sz="1900" dirty="0"/>
          </a:p>
          <a:p>
            <a:pPr marL="0"/>
            <a:endParaRPr lang="en-US" sz="1900" dirty="0"/>
          </a:p>
        </p:txBody>
      </p:sp>
      <p:pic>
        <p:nvPicPr>
          <p:cNvPr id="8" name="Sisällön paikkamerkki 7" descr="Kuva, joka sisältää kohteen ruoka, vihannes, hedelmä, erilainen&#10;&#10;Kuvaus luotu automaattisesti">
            <a:extLst>
              <a:ext uri="{FF2B5EF4-FFF2-40B4-BE49-F238E27FC236}">
                <a16:creationId xmlns:a16="http://schemas.microsoft.com/office/drawing/2014/main" id="{32304B77-A8D3-4C3F-86E8-78B48C9A4A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r="42724"/>
          <a:stretch/>
        </p:blipFill>
        <p:spPr>
          <a:xfrm>
            <a:off x="0" y="26591"/>
            <a:ext cx="4635571" cy="6857990"/>
          </a:xfrm>
          <a:prstGeom prst="rect">
            <a:avLst/>
          </a:prstGeom>
          <a:effectLst/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2FCC5E0-F5A8-4685-9FEA-20B07E0C4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030" y="171450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C022B34-D6DC-4E3B-96A4-F489648FE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836" y="6161568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4DFBBA84-0D89-4258-8AF8-4C561D8C936F}"/>
              </a:ext>
            </a:extLst>
          </p:cNvPr>
          <p:cNvSpPr txBox="1"/>
          <p:nvPr/>
        </p:nvSpPr>
        <p:spPr>
          <a:xfrm>
            <a:off x="4752778" y="6550223"/>
            <a:ext cx="3881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Chantal Garnier</a:t>
            </a:r>
          </a:p>
        </p:txBody>
      </p:sp>
    </p:spTree>
    <p:extLst>
      <p:ext uri="{BB962C8B-B14F-4D97-AF65-F5344CB8AC3E}">
        <p14:creationId xmlns:p14="http://schemas.microsoft.com/office/powerpoint/2010/main" val="218071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E66F0F-B58E-4B73-9B74-E50DD9078C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A4A11E-0AA5-414F-9C39-B2B54FE2B2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40792D-1211-49AA-A704-0E34F7760759}">
  <ds:schemaRefs>
    <ds:schemaRef ds:uri="http://purl.org/dc/elements/1.1/"/>
    <ds:schemaRef ds:uri="http://schemas.microsoft.com/office/2006/metadata/properties"/>
    <ds:schemaRef ds:uri="48e8df33-a090-4ce7-a58b-5234ff1e67e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389</Words>
  <Application>Microsoft Office PowerPoint</Application>
  <PresentationFormat>Laajakuva</PresentationFormat>
  <Paragraphs>103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Ruokavalinnat</vt:lpstr>
      <vt:lpstr>Ruoka ja  terveyden osa-alueet</vt:lpstr>
      <vt:lpstr>Ruokavalintoihin ja syömiskäyttäytymiseen vaikuttavia tekijöitä</vt:lpstr>
      <vt:lpstr>   Erityisruokavaliot  - rajoituksia ruoka-aineiden käytössä </vt:lpstr>
      <vt:lpstr>Terveydellisiä syitä erityisruokavalioon  Laktoosi-intoleranssi</vt:lpstr>
      <vt:lpstr>Terveydellisiä syitä erityisruokavalioon Keliakia </vt:lpstr>
      <vt:lpstr>Terveydellisiä syitä erityisruokavalioon     Ruoka-aineallergia</vt:lpstr>
      <vt:lpstr>Vastuulliset ruokavalinnat</vt:lpstr>
      <vt:lpstr>Valintana kasvisruokavalio</vt:lpstr>
      <vt:lpstr>Pakkausmerkinnät auttavat valinnoissa</vt:lpstr>
      <vt:lpstr>Ravintolisät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Ruokavalinnat</dc:title>
  <dc:creator>Paula</dc:creator>
  <cp:lastModifiedBy>Marja Valkama</cp:lastModifiedBy>
  <cp:revision>7</cp:revision>
  <dcterms:created xsi:type="dcterms:W3CDTF">2021-01-12T11:00:37Z</dcterms:created>
  <dcterms:modified xsi:type="dcterms:W3CDTF">2022-08-25T11:06:38Z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