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64" r:id="rId8"/>
    <p:sldId id="263" r:id="rId9"/>
    <p:sldId id="265" r:id="rId10"/>
    <p:sldId id="266" r:id="rId11"/>
    <p:sldId id="268" r:id="rId12"/>
    <p:sldId id="270" r:id="rId13"/>
    <p:sldId id="272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CC11-C186-4003-A5DA-8AF12A099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962FE63-B806-4A1A-9637-B993E7958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E4FD04-AE66-42B5-AC86-78D68E8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55B15C-A419-49E5-A951-640EF55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6EF491-C4E5-477D-AAC8-FE12397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8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BB7D3-6812-4412-88B1-E0B85912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5D082C2-46FF-40DA-868A-EF7928E29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681C74-1A74-40D3-AD07-426BB930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C512C1-DEAC-4460-B28C-1D115660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F6469B-89DB-4D24-A45C-A642BAF1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B6D207F-A163-4859-B18A-3ABF558B7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F43B06A-33FD-4D2A-B500-F41754357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19BF3-75BC-45F3-8677-3269A50B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FA376-64BB-4001-8493-D400CB48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63CC77-E37B-40F3-85F1-CD5D314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4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6EC45-29D1-4BA8-BCDF-04BE7DEF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554E08-33F0-4029-B093-CBE4E415E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F330EE-234C-4696-AC28-85EE2890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0386ED-A705-44F6-8D95-D3F1A5F8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07D279-0DB5-40B9-B5C2-BB616CF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7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26961A-1305-444A-9FFD-453ECEB7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C0C490-3136-4464-8EBA-D8D36FD8A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16D840-531F-4712-8847-DE7B8340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0AAFC-DE22-426E-B472-866D2C2A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B86151-110F-4C85-A5BD-98E753F9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1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B54DC-A52C-4249-8C73-9D7A3967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2D357F-801B-4BA1-AF99-C85959598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D09AC8A-E793-43B3-A61A-196BFEE28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A5211A-A529-41AB-A4F5-841F7E88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8C6955-78AB-46B3-8693-DB0C4A7C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4F5313-8CC0-475B-BB68-DDCDBBA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5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029BD7-61F2-4D87-BA69-9FDF8437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AD4612-29EB-4F68-9869-7FC284085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46E563-8ED9-42B5-83D5-AA764108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EBFF31-02CB-4766-A972-14E7A4F1C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DE06C84-FF47-4FD0-A13F-730FADA7E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167131-52D9-4E6D-A9BE-39EBBB55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471A907-4140-4145-9646-930A799E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50585FD-C1B8-403E-B1B3-92C474A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26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649E4-1A90-48C1-A76F-C7C8EF15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D5C401-CB3F-4838-AF79-19303C84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5D7AEE5-4721-47B2-99FE-43EFD46A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5F3FEA-6E2D-4927-A3BB-176338FF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3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D1619F4-23F5-4C07-AB1D-530E3F2C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CDFD95-24D8-422F-B994-91EA966B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915AB7-0E49-4168-B9AE-15D01388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22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7CE989-31EC-4D06-81FF-950A677E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AF5BB2-FB68-4627-8B52-9FCFCEAA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988D79-56E2-4DD4-AA5A-3288E5E43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EAE218-06D8-4019-B744-1D5C180A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D707023-DC4C-43E1-A6F1-BE4FED38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FD37D5-36AA-41EB-82E5-8BD34B3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0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78A0D-F3B1-446C-8538-7EE16B87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0A127B-14F1-47BA-A472-B62472FD9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DD7A75-9E84-4BD4-91E6-1BA5ED62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84B1BD-48D6-4760-880A-BFF002A6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D95126-7CA1-4DEF-9CF2-F2F900B7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8CAB022-034B-46CE-85BA-F58789F5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97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FCD8E3C-CC85-40F2-9796-85BC4120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42FC478-926F-423C-BE0B-B9754C05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E44DF6-F190-48ED-B59D-335B9D84C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AB80-0974-43B6-B087-75BED025BAD7}" type="datetimeFigureOut">
              <a:rPr lang="fi-FI" smtClean="0"/>
              <a:t>14.8.2024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D340A3-413C-45D9-B41A-FC0DEC6DB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D59D3-38B7-474B-B097-155DF3232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6F54-1E35-42E5-B6E3-F2EF1FB456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7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delmä&#10;&#10;Kuvaus luotu automaattisesti">
            <a:extLst>
              <a:ext uri="{FF2B5EF4-FFF2-40B4-BE49-F238E27FC236}">
                <a16:creationId xmlns:a16="http://schemas.microsoft.com/office/drawing/2014/main" id="{1ECD2B03-5174-48B4-8BA3-6D6F9DD8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19038"/>
          <a:stretch/>
        </p:blipFill>
        <p:spPr>
          <a:xfrm>
            <a:off x="-3048" y="-22651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796E6-FA9E-4E4E-BB2E-203480D0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360" y="261937"/>
            <a:ext cx="6878320" cy="3910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6600" dirty="0">
                <a:solidFill>
                  <a:srgbClr val="FF0000"/>
                </a:solidFill>
              </a:rPr>
              <a:t>Terveyttä edistävä ravinto</a:t>
            </a:r>
            <a:br>
              <a:rPr lang="fi-FI" dirty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82CC46-0730-4CFB-BC4E-43FE75DE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1099" y="5143500"/>
            <a:ext cx="6167351" cy="666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440BF5-CFCE-474F-AEFF-EA62E92ABD12}"/>
              </a:ext>
            </a:extLst>
          </p:cNvPr>
          <p:cNvSpPr txBox="1"/>
          <p:nvPr/>
        </p:nvSpPr>
        <p:spPr>
          <a:xfrm>
            <a:off x="4277360" y="6512757"/>
            <a:ext cx="619125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Brooke Lark</a:t>
            </a:r>
            <a:endParaRPr lang="en-US" sz="1800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26BFF-C6C7-4EA5-85CA-1689B937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82DBBF-46F2-45FD-87B7-820C7C1F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4F9D0-764B-41AA-B165-516686BC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29" y="242887"/>
            <a:ext cx="9070546" cy="722313"/>
          </a:xfrm>
        </p:spPr>
        <p:txBody>
          <a:bodyPr>
            <a:normAutofit/>
          </a:bodyPr>
          <a:lstStyle/>
          <a:p>
            <a:r>
              <a:rPr lang="fi-FI" sz="3600" b="1" dirty="0"/>
              <a:t>Suosi ravintoainetiheitä ruokia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696A8-3038-44DB-9EC4-301708916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107440"/>
            <a:ext cx="5048748" cy="5602922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Ravintoainetiheät ruoat</a:t>
            </a:r>
          </a:p>
          <a:p>
            <a:r>
              <a:rPr lang="fi-FI" sz="2400" dirty="0"/>
              <a:t>Sisältävät paljon ravintoaineita suhteessa energiamäärään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B3F1EA-A69E-44BC-A008-9B9BB3E5B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550" y="1107440"/>
            <a:ext cx="5203963" cy="5750560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Energiatiheät ruoat</a:t>
            </a:r>
          </a:p>
          <a:p>
            <a:r>
              <a:rPr lang="fi-FI" sz="2400" dirty="0"/>
              <a:t>Sisältävät paljon energiaa suhteessa paino yksikköön </a:t>
            </a: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C17F149-B365-4CE8-9DD6-226B7922F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228" y="63196"/>
            <a:ext cx="1947863" cy="540847"/>
          </a:xfrm>
          <a:prstGeom prst="rect">
            <a:avLst/>
          </a:prstGeom>
        </p:spPr>
      </p:pic>
      <p:pic>
        <p:nvPicPr>
          <p:cNvPr id="8" name="Kuva 7" descr="Kuva, joka sisältää kohteen ruoka, astia, viipale&#10;&#10;Kuvaus luotu automaattisesti">
            <a:extLst>
              <a:ext uri="{FF2B5EF4-FFF2-40B4-BE49-F238E27FC236}">
                <a16:creationId xmlns:a16="http://schemas.microsoft.com/office/drawing/2014/main" id="{192945C8-B49A-4ADB-B789-82303448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54326"/>
            <a:ext cx="5217762" cy="420634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539A8D5-744C-411E-A121-612D807FC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228" y="6299200"/>
            <a:ext cx="2095511" cy="558800"/>
          </a:xfrm>
          <a:prstGeom prst="rect">
            <a:avLst/>
          </a:prstGeom>
        </p:spPr>
      </p:pic>
      <p:pic>
        <p:nvPicPr>
          <p:cNvPr id="12" name="Kuva 11" descr="Kuva, joka sisältää kohteen lautanen, ruoka, vihannes, astia&#10;&#10;Kuvaus luotu automaattisesti">
            <a:extLst>
              <a:ext uri="{FF2B5EF4-FFF2-40B4-BE49-F238E27FC236}">
                <a16:creationId xmlns:a16="http://schemas.microsoft.com/office/drawing/2014/main" id="{51B91243-0798-40D6-984E-B0F7CC48A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" y="2454326"/>
            <a:ext cx="5048748" cy="420634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87E97E9-D9CB-43C0-970C-C10236EAC87F}"/>
              </a:ext>
            </a:extLst>
          </p:cNvPr>
          <p:cNvSpPr txBox="1"/>
          <p:nvPr/>
        </p:nvSpPr>
        <p:spPr>
          <a:xfrm>
            <a:off x="9434702" y="2454326"/>
            <a:ext cx="2095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Paljon energiaa</a:t>
            </a:r>
          </a:p>
          <a:p>
            <a:r>
              <a:rPr lang="fi-FI" sz="2400" dirty="0">
                <a:solidFill>
                  <a:schemeClr val="bg1"/>
                </a:solidFill>
              </a:rPr>
              <a:t>Niukasti ravintoaineita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3AEEA5B-10B6-4A83-8480-9020D95B0726}"/>
              </a:ext>
            </a:extLst>
          </p:cNvPr>
          <p:cNvSpPr txBox="1"/>
          <p:nvPr/>
        </p:nvSpPr>
        <p:spPr>
          <a:xfrm rot="16200000">
            <a:off x="-1760481" y="4297029"/>
            <a:ext cx="4385641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Taylor Kiser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6EDFC6F-EFED-463B-B086-9131C2197C21}"/>
              </a:ext>
            </a:extLst>
          </p:cNvPr>
          <p:cNvSpPr txBox="1"/>
          <p:nvPr/>
        </p:nvSpPr>
        <p:spPr>
          <a:xfrm rot="5400000">
            <a:off x="9300830" y="4216890"/>
            <a:ext cx="481419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</a:t>
            </a:r>
            <a:r>
              <a:rPr lang="en-US" dirty="0" err="1"/>
              <a:t>Eiliv-Sonas</a:t>
            </a:r>
            <a:r>
              <a:rPr lang="en-US" dirty="0"/>
              <a:t> </a:t>
            </a:r>
            <a:r>
              <a:rPr lang="en-US" dirty="0" err="1"/>
              <a:t>Aceron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043B6E-5B50-4A5C-9470-2A0D476A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2888"/>
            <a:ext cx="11582400" cy="6673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b="1" dirty="0" err="1"/>
              <a:t>Terveyttä</a:t>
            </a:r>
            <a:r>
              <a:rPr lang="en-US" sz="5200" b="1" dirty="0"/>
              <a:t> </a:t>
            </a:r>
            <a:r>
              <a:rPr lang="en-US" sz="5200" b="1" dirty="0" err="1"/>
              <a:t>edistävä</a:t>
            </a:r>
            <a:r>
              <a:rPr lang="en-US" sz="5200" b="1" dirty="0"/>
              <a:t> </a:t>
            </a:r>
            <a:r>
              <a:rPr lang="en-US" sz="5200" b="1" dirty="0" err="1"/>
              <a:t>ruokavalio</a:t>
            </a:r>
            <a:endParaRPr lang="en-US" sz="52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5B5A37B-D033-41A0-8F7E-F1EE5781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-1" b="2348"/>
          <a:stretch/>
        </p:blipFill>
        <p:spPr>
          <a:xfrm>
            <a:off x="0" y="1266826"/>
            <a:ext cx="12188952" cy="5591174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63DE98C-494B-46C2-9C62-62339A17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4" y="184691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9341195-30CC-45EC-998B-38E34291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724" y="62079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914076-A122-4413-83C3-521EFAD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08" y="641850"/>
            <a:ext cx="3939618" cy="1535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Ruoka</a:t>
            </a:r>
            <a:r>
              <a:rPr lang="en-US" sz="4400" dirty="0"/>
              <a:t> </a:t>
            </a:r>
            <a:r>
              <a:rPr lang="en-US" sz="4400" dirty="0" err="1"/>
              <a:t>koostuu</a:t>
            </a:r>
            <a:r>
              <a:rPr lang="en-US" sz="4400" dirty="0"/>
              <a:t> </a:t>
            </a:r>
            <a:r>
              <a:rPr lang="en-US" sz="4400" dirty="0" err="1"/>
              <a:t>ravintoaineista</a:t>
            </a:r>
            <a:endParaRPr lang="en-US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E8FC9F-FDBF-4CD2-9A65-F143A62F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4205" y="1"/>
            <a:ext cx="6902249" cy="2790824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endParaRPr lang="en-US" sz="2400" dirty="0"/>
          </a:p>
          <a:p>
            <a:r>
              <a:rPr lang="en-US" sz="2600" b="1" dirty="0" err="1"/>
              <a:t>Ravintoaineita</a:t>
            </a:r>
            <a:r>
              <a:rPr lang="en-US" sz="2600" b="1" dirty="0"/>
              <a:t> </a:t>
            </a:r>
            <a:r>
              <a:rPr lang="en-US" sz="2600" b="1" dirty="0" err="1"/>
              <a:t>käytetään</a:t>
            </a:r>
            <a:endParaRPr lang="en-US" sz="2600" b="1" dirty="0"/>
          </a:p>
          <a:p>
            <a:pPr marL="57150"/>
            <a:r>
              <a:rPr lang="en-US" sz="2600" dirty="0"/>
              <a:t>1.</a:t>
            </a:r>
            <a:r>
              <a:rPr lang="en-US" sz="2600" u="sng" dirty="0"/>
              <a:t>Energian </a:t>
            </a:r>
            <a:r>
              <a:rPr lang="en-US" sz="2600" u="sng" dirty="0" err="1"/>
              <a:t>lähteenä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Perusaineenvaihdunta</a:t>
            </a:r>
            <a:r>
              <a:rPr lang="en-US" sz="2600" dirty="0"/>
              <a:t>  + </a:t>
            </a:r>
            <a:r>
              <a:rPr lang="en-US" sz="2600" dirty="0" err="1"/>
              <a:t>fyysinen</a:t>
            </a:r>
            <a:r>
              <a:rPr lang="en-US" sz="2600" dirty="0"/>
              <a:t> </a:t>
            </a:r>
            <a:r>
              <a:rPr lang="en-US" sz="2600" dirty="0" err="1"/>
              <a:t>aktiivisuus</a:t>
            </a:r>
            <a:endParaRPr lang="en-US" sz="2600" dirty="0"/>
          </a:p>
          <a:p>
            <a:pPr marL="57150"/>
            <a:r>
              <a:rPr lang="en-US" sz="2600" dirty="0"/>
              <a:t>2. </a:t>
            </a:r>
            <a:r>
              <a:rPr lang="en-US" sz="2600" u="sng" dirty="0" err="1"/>
              <a:t>Rakennusaineena</a:t>
            </a:r>
            <a:endParaRPr lang="en-US" sz="2600" u="sng" dirty="0"/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Elimet</a:t>
            </a:r>
            <a:r>
              <a:rPr lang="en-US" sz="2600" dirty="0"/>
              <a:t>, </a:t>
            </a:r>
            <a:r>
              <a:rPr lang="en-US" sz="2600" dirty="0" err="1"/>
              <a:t>kudokset</a:t>
            </a:r>
            <a:r>
              <a:rPr lang="en-US" sz="2600" dirty="0"/>
              <a:t>, </a:t>
            </a:r>
            <a:r>
              <a:rPr lang="en-US" sz="2600" dirty="0" err="1"/>
              <a:t>solut</a:t>
            </a:r>
            <a:r>
              <a:rPr lang="en-US" sz="2600" dirty="0"/>
              <a:t>, </a:t>
            </a:r>
            <a:r>
              <a:rPr lang="en-US" sz="2600" dirty="0" err="1"/>
              <a:t>hormonit</a:t>
            </a:r>
            <a:r>
              <a:rPr lang="en-US" sz="2600" dirty="0"/>
              <a:t>, </a:t>
            </a:r>
            <a:r>
              <a:rPr lang="en-US" sz="2600" dirty="0" err="1"/>
              <a:t>entsyymit</a:t>
            </a:r>
            <a:r>
              <a:rPr lang="en-US" sz="2600" dirty="0"/>
              <a:t>…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159E4A-0659-4455-BD2A-60C19925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F71647A6-B9C6-4EBC-A348-45D0B332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557629"/>
            <a:ext cx="12039600" cy="418861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4B98241-22D5-4C8A-A505-3F31B338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484" y="6324601"/>
            <a:ext cx="20002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sulje&#10;&#10;Kuvaus luotu automaattisesti">
            <a:extLst>
              <a:ext uri="{FF2B5EF4-FFF2-40B4-BE49-F238E27FC236}">
                <a16:creationId xmlns:a16="http://schemas.microsoft.com/office/drawing/2014/main" id="{72D1616E-E290-484C-AEA2-105A71C14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r="-2" b="23795"/>
          <a:stretch/>
        </p:blipFill>
        <p:spPr>
          <a:xfrm>
            <a:off x="5188923" y="-14860"/>
            <a:ext cx="6736080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Sisällön paikkamerkki 6" descr="Kuva, joka sisältää kohteen ruoka, vihannes, hedelmä, erilainen&#10;&#10;Kuvaus luotu automaattisesti">
            <a:extLst>
              <a:ext uri="{FF2B5EF4-FFF2-40B4-BE49-F238E27FC236}">
                <a16:creationId xmlns:a16="http://schemas.microsoft.com/office/drawing/2014/main" id="{300EF90D-87D3-409F-AD63-B2B427FDCC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9" r="-2" b="2206"/>
          <a:stretch/>
        </p:blipFill>
        <p:spPr>
          <a:xfrm>
            <a:off x="5191760" y="3493008"/>
            <a:ext cx="6736080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5" name="Freeform: Shape 2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2C559FA-AAD0-4507-9BDA-52274E04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859536"/>
            <a:ext cx="5161280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Hiilihydraatit -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Elimistön</a:t>
            </a: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tärkein energianlähde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99C5A-3753-49AD-ADAC-FF371D1B7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94559"/>
            <a:ext cx="5831840" cy="467830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800" u="sng" dirty="0"/>
          </a:p>
          <a:p>
            <a:r>
              <a:rPr lang="en-US" sz="2400" b="1" dirty="0" err="1"/>
              <a:t>Sokeri</a:t>
            </a:r>
            <a:r>
              <a:rPr lang="en-US" sz="2400" b="1" dirty="0"/>
              <a:t> </a:t>
            </a:r>
            <a:r>
              <a:rPr lang="en-US" sz="2400" dirty="0"/>
              <a:t>ja </a:t>
            </a:r>
            <a:r>
              <a:rPr lang="en-US" sz="2400" b="1" dirty="0" err="1"/>
              <a:t>tärkkelys</a:t>
            </a:r>
            <a:r>
              <a:rPr lang="en-US" sz="2400" dirty="0"/>
              <a:t> </a:t>
            </a:r>
            <a:r>
              <a:rPr lang="en-US" sz="2400" dirty="0" err="1"/>
              <a:t>hajoavat</a:t>
            </a:r>
            <a:r>
              <a:rPr lang="en-US" sz="2400" dirty="0"/>
              <a:t> </a:t>
            </a:r>
            <a:r>
              <a:rPr lang="en-US" sz="2400" dirty="0" err="1"/>
              <a:t>ruoansulatuksessa</a:t>
            </a:r>
            <a:r>
              <a:rPr lang="en-US" sz="2400" dirty="0"/>
              <a:t> </a:t>
            </a:r>
            <a:r>
              <a:rPr lang="en-US" sz="2400" dirty="0" err="1"/>
              <a:t>glukoosiksi</a:t>
            </a:r>
            <a:r>
              <a:rPr lang="en-US" sz="2400" dirty="0"/>
              <a:t> (</a:t>
            </a:r>
            <a:r>
              <a:rPr lang="en-US" sz="2400" dirty="0" err="1"/>
              <a:t>verensokeri</a:t>
            </a:r>
            <a:r>
              <a:rPr lang="en-US" sz="2400" dirty="0"/>
              <a:t>)</a:t>
            </a:r>
          </a:p>
          <a:p>
            <a:endParaRPr lang="en-US" sz="800" dirty="0"/>
          </a:p>
          <a:p>
            <a:r>
              <a:rPr lang="en-US" sz="2400" dirty="0" err="1"/>
              <a:t>Ylimääräinen</a:t>
            </a:r>
            <a:r>
              <a:rPr lang="en-US" sz="2400" dirty="0"/>
              <a:t> </a:t>
            </a:r>
            <a:r>
              <a:rPr lang="en-US" sz="2400" dirty="0" err="1"/>
              <a:t>hiilihydraatti</a:t>
            </a:r>
            <a:r>
              <a:rPr lang="en-US" sz="2400" dirty="0"/>
              <a:t> </a:t>
            </a:r>
            <a:r>
              <a:rPr lang="en-US" sz="2400" dirty="0" err="1"/>
              <a:t>varastoituu</a:t>
            </a:r>
            <a:r>
              <a:rPr lang="en-US" sz="2400" dirty="0"/>
              <a:t> </a:t>
            </a:r>
            <a:r>
              <a:rPr lang="en-US" sz="2400" dirty="0" err="1"/>
              <a:t>glykogeeninä</a:t>
            </a:r>
            <a:r>
              <a:rPr lang="en-US" sz="2400" dirty="0"/>
              <a:t> </a:t>
            </a:r>
            <a:r>
              <a:rPr lang="en-US" sz="2400" dirty="0" err="1"/>
              <a:t>lihaksiin</a:t>
            </a:r>
            <a:r>
              <a:rPr lang="en-US" sz="2400" dirty="0"/>
              <a:t> ja </a:t>
            </a:r>
            <a:r>
              <a:rPr lang="en-US" sz="2400" dirty="0" err="1"/>
              <a:t>maksaan</a:t>
            </a:r>
            <a:r>
              <a:rPr lang="en-US" sz="2400" dirty="0"/>
              <a:t> tai </a:t>
            </a:r>
            <a:r>
              <a:rPr lang="en-US" sz="2400" dirty="0" err="1"/>
              <a:t>rasvana</a:t>
            </a:r>
            <a:r>
              <a:rPr lang="en-US" sz="2400" dirty="0"/>
              <a:t> </a:t>
            </a:r>
            <a:r>
              <a:rPr lang="en-US" sz="2400" dirty="0" err="1"/>
              <a:t>rasvakudokseen</a:t>
            </a:r>
            <a:endParaRPr lang="en-US" sz="24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400" b="1" dirty="0" err="1"/>
              <a:t>Kuidut</a:t>
            </a:r>
            <a:r>
              <a:rPr lang="en-US" sz="2400" dirty="0"/>
              <a:t> </a:t>
            </a:r>
            <a:r>
              <a:rPr lang="en-US" sz="2400" dirty="0" err="1"/>
              <a:t>kulkeutuvat</a:t>
            </a:r>
            <a:r>
              <a:rPr lang="en-US" sz="2400" dirty="0"/>
              <a:t> </a:t>
            </a:r>
            <a:r>
              <a:rPr lang="en-US" sz="2400" dirty="0" err="1"/>
              <a:t>lähes</a:t>
            </a:r>
            <a:r>
              <a:rPr lang="en-US" sz="2400" dirty="0"/>
              <a:t> </a:t>
            </a:r>
            <a:r>
              <a:rPr lang="en-US" sz="2400" dirty="0" err="1"/>
              <a:t>hajoamattomina</a:t>
            </a:r>
            <a:r>
              <a:rPr lang="en-US" sz="2400" dirty="0"/>
              <a:t> </a:t>
            </a:r>
            <a:r>
              <a:rPr lang="en-US" sz="2400" dirty="0" err="1"/>
              <a:t>ruoansulatuskanavan</a:t>
            </a:r>
            <a:r>
              <a:rPr lang="en-US" sz="2400" dirty="0"/>
              <a:t> </a:t>
            </a:r>
            <a:r>
              <a:rPr lang="en-US" sz="2400" dirty="0" err="1"/>
              <a:t>läpi</a:t>
            </a:r>
            <a:r>
              <a:rPr lang="en-US" sz="2400" dirty="0"/>
              <a:t> </a:t>
            </a:r>
            <a:r>
              <a:rPr lang="en-US" sz="2400" dirty="0" err="1"/>
              <a:t>eli</a:t>
            </a:r>
            <a:r>
              <a:rPr lang="en-US" sz="2400" dirty="0"/>
              <a:t> </a:t>
            </a:r>
            <a:r>
              <a:rPr lang="en-US" sz="2400" dirty="0" err="1"/>
              <a:t>niistä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juurikaan</a:t>
            </a:r>
            <a:r>
              <a:rPr lang="en-US" sz="2400" dirty="0"/>
              <a:t> </a:t>
            </a:r>
            <a:r>
              <a:rPr lang="en-US" sz="2400" dirty="0" err="1"/>
              <a:t>saa</a:t>
            </a:r>
            <a:r>
              <a:rPr lang="en-US" sz="2400" dirty="0"/>
              <a:t> </a:t>
            </a:r>
            <a:r>
              <a:rPr lang="en-US" sz="2400" dirty="0" err="1"/>
              <a:t>energiaa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22CD94-C481-47C3-BAD2-E89AC4F35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E99A0A4-A2E7-42D7-9F2C-E13C6565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9" name="Tekstiruutu 28">
            <a:extLst>
              <a:ext uri="{FF2B5EF4-FFF2-40B4-BE49-F238E27FC236}">
                <a16:creationId xmlns:a16="http://schemas.microsoft.com/office/drawing/2014/main" id="{39917548-E237-4A46-83CE-FDB4CF4AF0EC}"/>
              </a:ext>
            </a:extLst>
          </p:cNvPr>
          <p:cNvSpPr txBox="1"/>
          <p:nvPr/>
        </p:nvSpPr>
        <p:spPr>
          <a:xfrm rot="5400000">
            <a:off x="9910993" y="1868471"/>
            <a:ext cx="4322013" cy="28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Rafael </a:t>
            </a:r>
            <a:r>
              <a:rPr lang="en-US" sz="1400" dirty="0" err="1"/>
              <a:t>Carulla</a:t>
            </a:r>
            <a:endParaRPr lang="en-US" sz="1400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9A08AE80-5306-4703-98C9-ADF00C8962D6}"/>
              </a:ext>
            </a:extLst>
          </p:cNvPr>
          <p:cNvSpPr txBox="1"/>
          <p:nvPr/>
        </p:nvSpPr>
        <p:spPr>
          <a:xfrm rot="5400000">
            <a:off x="10116797" y="5153678"/>
            <a:ext cx="389334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Dan Gold</a:t>
            </a:r>
          </a:p>
        </p:txBody>
      </p:sp>
    </p:spTree>
    <p:extLst>
      <p:ext uri="{BB962C8B-B14F-4D97-AF65-F5344CB8AC3E}">
        <p14:creationId xmlns:p14="http://schemas.microsoft.com/office/powerpoint/2010/main" val="5197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3FFB69-6663-451F-989F-4D306425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1"/>
            <a:ext cx="12188952" cy="8721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Kuitupitoiset</a:t>
            </a:r>
            <a:r>
              <a:rPr lang="en-US" sz="4800" b="1" dirty="0"/>
              <a:t> </a:t>
            </a:r>
            <a:r>
              <a:rPr lang="en-US" sz="4800" b="1" dirty="0" err="1"/>
              <a:t>ruoat</a:t>
            </a:r>
            <a:r>
              <a:rPr lang="en-US" sz="4800" b="1" dirty="0"/>
              <a:t> </a:t>
            </a:r>
            <a:r>
              <a:rPr lang="en-US" sz="4800" b="1" dirty="0" err="1"/>
              <a:t>edistävät</a:t>
            </a:r>
            <a:r>
              <a:rPr lang="en-US" sz="4800" b="1" dirty="0"/>
              <a:t> </a:t>
            </a:r>
            <a:r>
              <a:rPr lang="en-US" sz="4800" b="1" dirty="0" err="1"/>
              <a:t>terveyttä</a:t>
            </a:r>
            <a:endParaRPr lang="en-US" sz="4800" b="1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8474-8AC7-454C-A717-3E977E91E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0" r="-1" b="-1"/>
          <a:stretch/>
        </p:blipFill>
        <p:spPr>
          <a:xfrm>
            <a:off x="-1" y="1043609"/>
            <a:ext cx="12188951" cy="5814391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49C1E14-2258-4A11-B0C6-9A2FFC5E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88DF3C1-5F33-475B-811C-7A64A016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9">
            <a:extLst>
              <a:ext uri="{FF2B5EF4-FFF2-40B4-BE49-F238E27FC236}">
                <a16:creationId xmlns:a16="http://schemas.microsoft.com/office/drawing/2014/main" id="{46D383FF-E2E4-40D3-AD14-5E0C74AFEF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094" y="2032000"/>
            <a:ext cx="6092951" cy="4654551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8BB154CA-7EC4-4649-BBD9-72E6C7F2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7B30A6A2-7138-4EF3-ADE7-E2419F89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96000" y="1347744"/>
            <a:ext cx="6092951" cy="530546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189169-51F5-40FA-B0E1-56310891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103" y="253272"/>
            <a:ext cx="6794372" cy="9230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Sokeria</a:t>
            </a:r>
            <a:r>
              <a:rPr lang="en-US" sz="5200" dirty="0"/>
              <a:t> vain </a:t>
            </a:r>
            <a:r>
              <a:rPr lang="en-US" sz="5200" dirty="0" err="1"/>
              <a:t>kohtuudella</a:t>
            </a:r>
            <a:endParaRPr lang="en-US" sz="5200" dirty="0"/>
          </a:p>
        </p:txBody>
      </p:sp>
      <p:pic>
        <p:nvPicPr>
          <p:cNvPr id="9" name="Kuva 8" descr="Kuva, joka sisältää kohteen suklaa&#10;&#10;Kuvaus luotu automaattisesti">
            <a:extLst>
              <a:ext uri="{FF2B5EF4-FFF2-40B4-BE49-F238E27FC236}">
                <a16:creationId xmlns:a16="http://schemas.microsoft.com/office/drawing/2014/main" id="{1E67EC0F-4420-48B9-8295-5A24CE2626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62084" cy="211866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DBFF65-E4DD-460B-AB2B-1FF6F3963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FA4BD0B-C2B2-4C26-B839-E4360500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291470"/>
            <a:ext cx="2000250" cy="56653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0B43213C-8792-43D7-9244-8D068E6ED6CD}"/>
              </a:ext>
            </a:extLst>
          </p:cNvPr>
          <p:cNvSpPr txBox="1"/>
          <p:nvPr/>
        </p:nvSpPr>
        <p:spPr>
          <a:xfrm rot="16200000">
            <a:off x="-2791718" y="340685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 Bill Craighead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508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7F8BDE-76FF-48A0-9F6B-187F4BA5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403352"/>
            <a:ext cx="5140506" cy="158089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/>
              <a:t>Rasvojen</a:t>
            </a:r>
            <a:r>
              <a:rPr lang="en-US" sz="3600" b="1" dirty="0"/>
              <a:t> </a:t>
            </a:r>
            <a:r>
              <a:rPr lang="en-US" sz="3600" b="1" dirty="0" err="1"/>
              <a:t>laatu</a:t>
            </a:r>
            <a:r>
              <a:rPr lang="en-US" sz="3600" b="1" dirty="0"/>
              <a:t> on </a:t>
            </a:r>
            <a:r>
              <a:rPr lang="en-US" sz="3600" b="1" dirty="0" err="1"/>
              <a:t>terveyden</a:t>
            </a:r>
            <a:r>
              <a:rPr lang="en-US" sz="3600" b="1" dirty="0"/>
              <a:t> </a:t>
            </a:r>
            <a:r>
              <a:rPr lang="en-US" sz="3600" b="1" dirty="0" err="1"/>
              <a:t>kannalta</a:t>
            </a:r>
            <a:r>
              <a:rPr lang="en-US" sz="3600" b="1" dirty="0"/>
              <a:t> </a:t>
            </a:r>
            <a:r>
              <a:rPr lang="en-US" sz="3600" b="1" dirty="0" err="1"/>
              <a:t>tärkeää</a:t>
            </a:r>
            <a:endParaRPr lang="en-US" sz="3600" b="1" dirty="0"/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1F2C4E-9583-4F43-8717-6CA23DDE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341" y="2224322"/>
            <a:ext cx="5408339" cy="4633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Suosi</a:t>
            </a:r>
            <a:r>
              <a:rPr lang="en-US" sz="2400" b="1" dirty="0"/>
              <a:t> </a:t>
            </a:r>
            <a:r>
              <a:rPr lang="en-US" sz="2400" b="1" dirty="0" err="1"/>
              <a:t>tyydyttymättömiä</a:t>
            </a:r>
            <a:r>
              <a:rPr lang="en-US" sz="2400" b="1" dirty="0"/>
              <a:t> </a:t>
            </a:r>
            <a:r>
              <a:rPr lang="en-US" sz="2400" b="1" dirty="0" err="1"/>
              <a:t>eli</a:t>
            </a:r>
            <a:r>
              <a:rPr lang="en-US" sz="2400" b="1" dirty="0"/>
              <a:t> </a:t>
            </a:r>
            <a:r>
              <a:rPr lang="en-US" sz="2400" b="1" dirty="0" err="1"/>
              <a:t>pehmeitä</a:t>
            </a:r>
            <a:r>
              <a:rPr lang="en-US" sz="2400" b="1" dirty="0"/>
              <a:t> </a:t>
            </a:r>
            <a:r>
              <a:rPr lang="en-US" sz="2400" b="1" dirty="0" err="1"/>
              <a:t>rasvoja</a:t>
            </a:r>
            <a:endParaRPr lang="en-US" sz="24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Välttämättömiä</a:t>
            </a:r>
            <a:r>
              <a:rPr lang="en-US" sz="2400" dirty="0"/>
              <a:t> </a:t>
            </a:r>
            <a:r>
              <a:rPr lang="en-US" sz="2400" dirty="0" err="1"/>
              <a:t>elimistön</a:t>
            </a:r>
            <a:r>
              <a:rPr lang="en-US" sz="2400" dirty="0"/>
              <a:t> </a:t>
            </a:r>
            <a:r>
              <a:rPr lang="en-US" sz="2400" dirty="0" err="1"/>
              <a:t>toiminnalle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Esim</a:t>
            </a:r>
            <a:r>
              <a:rPr lang="en-US" sz="2400" dirty="0"/>
              <a:t>. Omega-6 ja omega-3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Hyviä</a:t>
            </a:r>
            <a:r>
              <a:rPr lang="en-US" sz="2400" dirty="0"/>
              <a:t> </a:t>
            </a:r>
            <a:r>
              <a:rPr lang="en-US" sz="2400" dirty="0" err="1"/>
              <a:t>lähteitä</a:t>
            </a:r>
            <a:r>
              <a:rPr lang="en-US" sz="2400" dirty="0"/>
              <a:t>: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Kasviöljyt</a:t>
            </a:r>
            <a:r>
              <a:rPr lang="en-US" sz="2400" b="1" dirty="0"/>
              <a:t> </a:t>
            </a:r>
            <a:r>
              <a:rPr lang="en-US" sz="2400" b="1" dirty="0" err="1"/>
              <a:t>esim</a:t>
            </a:r>
            <a:r>
              <a:rPr lang="en-US" sz="2400" b="1" dirty="0"/>
              <a:t>. </a:t>
            </a:r>
            <a:r>
              <a:rPr lang="en-US" sz="2400" b="1" dirty="0" err="1"/>
              <a:t>rypsi</a:t>
            </a:r>
            <a:r>
              <a:rPr lang="en-US" sz="2400" b="1" dirty="0"/>
              <a:t> 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b="1" dirty="0" err="1"/>
              <a:t>Siemenet</a:t>
            </a:r>
            <a:r>
              <a:rPr lang="en-US" sz="2400" b="1" dirty="0"/>
              <a:t> ja </a:t>
            </a:r>
            <a:r>
              <a:rPr lang="en-US" sz="2400" b="1" dirty="0" err="1"/>
              <a:t>pähkinät</a:t>
            </a:r>
            <a:endParaRPr lang="en-US" sz="2400" b="1" dirty="0"/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2400" b="1" dirty="0"/>
              <a:t>Kala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Syö</a:t>
            </a:r>
            <a:r>
              <a:rPr lang="en-US" sz="2400" dirty="0"/>
              <a:t> </a:t>
            </a:r>
            <a:r>
              <a:rPr lang="en-US" sz="2400" dirty="0" err="1"/>
              <a:t>rasvoja</a:t>
            </a:r>
            <a:r>
              <a:rPr lang="en-US" sz="2400" dirty="0"/>
              <a:t> </a:t>
            </a:r>
            <a:r>
              <a:rPr lang="en-US" sz="2400" dirty="0" err="1"/>
              <a:t>kohtuudella</a:t>
            </a: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Suuri</a:t>
            </a:r>
            <a:r>
              <a:rPr lang="en-US" sz="2400" dirty="0"/>
              <a:t> </a:t>
            </a:r>
            <a:r>
              <a:rPr lang="en-US" sz="2400" dirty="0" err="1"/>
              <a:t>energiatiheys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1C7381-8D76-427D-886D-19D8AFA8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31A6B10-0EB6-4641-A02B-F093783A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38863"/>
            <a:ext cx="2000250" cy="514350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351B4967-CCDB-4684-9ACE-264AC3F11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3173" y="856181"/>
            <a:ext cx="5888648" cy="5282048"/>
          </a:xfrm>
        </p:spPr>
      </p:pic>
    </p:spTree>
    <p:extLst>
      <p:ext uri="{BB962C8B-B14F-4D97-AF65-F5344CB8AC3E}">
        <p14:creationId xmlns:p14="http://schemas.microsoft.com/office/powerpoint/2010/main" val="24667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7CF857-B15E-4D8B-ADC4-9CD1421EA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7"/>
            <a:ext cx="6586491" cy="10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Proteiinit</a:t>
            </a:r>
            <a:endParaRPr lang="en-US" sz="54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86918B2-9B90-458D-A4A4-29E84D2D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300453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271A08-ACC7-4270-A5A4-EA3932F1F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1900520"/>
            <a:ext cx="6921769" cy="47145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Sekä</a:t>
            </a:r>
            <a:r>
              <a:rPr lang="en-US" b="1" dirty="0"/>
              <a:t> </a:t>
            </a:r>
            <a:r>
              <a:rPr lang="en-US" b="1" dirty="0" err="1"/>
              <a:t>energia</a:t>
            </a:r>
            <a:r>
              <a:rPr lang="en-US" b="1" dirty="0"/>
              <a:t>- </a:t>
            </a:r>
            <a:r>
              <a:rPr lang="en-US" b="1" dirty="0" err="1"/>
              <a:t>että</a:t>
            </a:r>
            <a:r>
              <a:rPr lang="en-US" b="1" dirty="0"/>
              <a:t> </a:t>
            </a:r>
            <a:r>
              <a:rPr lang="en-US" b="1" dirty="0" err="1"/>
              <a:t>suojaravintoaineita</a:t>
            </a:r>
            <a:endParaRPr lang="en-US" b="1" dirty="0"/>
          </a:p>
          <a:p>
            <a:r>
              <a:rPr lang="en-US" b="1" dirty="0" err="1"/>
              <a:t>Käytetään</a:t>
            </a:r>
            <a:r>
              <a:rPr lang="en-US" b="1" dirty="0"/>
              <a:t> </a:t>
            </a:r>
            <a:r>
              <a:rPr lang="en-US" b="1" dirty="0" err="1"/>
              <a:t>solujen</a:t>
            </a:r>
            <a:r>
              <a:rPr lang="en-US" b="1" dirty="0"/>
              <a:t>, </a:t>
            </a:r>
            <a:r>
              <a:rPr lang="en-US" b="1" dirty="0" err="1"/>
              <a:t>hormonien</a:t>
            </a:r>
            <a:r>
              <a:rPr lang="en-US" b="1" dirty="0"/>
              <a:t> ja </a:t>
            </a:r>
            <a:r>
              <a:rPr lang="en-US" b="1" dirty="0" err="1"/>
              <a:t>entsyymien</a:t>
            </a:r>
            <a:r>
              <a:rPr lang="en-US" b="1" dirty="0"/>
              <a:t> </a:t>
            </a:r>
            <a:r>
              <a:rPr lang="en-US" b="1" dirty="0" err="1"/>
              <a:t>rakennusaineena</a:t>
            </a:r>
            <a:endParaRPr lang="en-US" b="1" dirty="0"/>
          </a:p>
          <a:p>
            <a:r>
              <a:rPr lang="en-US" dirty="0" err="1"/>
              <a:t>Koostuvat</a:t>
            </a:r>
            <a:r>
              <a:rPr lang="en-US" dirty="0"/>
              <a:t> </a:t>
            </a:r>
            <a:r>
              <a:rPr lang="en-US" dirty="0" err="1"/>
              <a:t>aminohapoista</a:t>
            </a:r>
            <a:endParaRPr lang="en-US" dirty="0"/>
          </a:p>
          <a:p>
            <a:r>
              <a:rPr lang="en-US" b="1" dirty="0" err="1"/>
              <a:t>Eläinproteiinit</a:t>
            </a:r>
            <a:r>
              <a:rPr lang="en-US" dirty="0"/>
              <a:t> </a:t>
            </a:r>
            <a:r>
              <a:rPr lang="en-US" dirty="0" err="1"/>
              <a:t>esim</a:t>
            </a:r>
            <a:r>
              <a:rPr lang="en-US" dirty="0"/>
              <a:t>. kala, kana, </a:t>
            </a:r>
            <a:r>
              <a:rPr lang="en-US" dirty="0" err="1"/>
              <a:t>liha</a:t>
            </a:r>
            <a:r>
              <a:rPr lang="en-US" dirty="0"/>
              <a:t>, </a:t>
            </a:r>
            <a:r>
              <a:rPr lang="en-US" dirty="0" err="1"/>
              <a:t>kananmunat</a:t>
            </a:r>
            <a:r>
              <a:rPr lang="en-US" dirty="0"/>
              <a:t>, </a:t>
            </a:r>
            <a:r>
              <a:rPr lang="en-US" dirty="0" err="1"/>
              <a:t>maitotuotteet</a:t>
            </a:r>
            <a:r>
              <a:rPr lang="en-US" dirty="0"/>
              <a:t> </a:t>
            </a:r>
            <a:r>
              <a:rPr lang="en-US" b="1" dirty="0" err="1"/>
              <a:t>sisältävät</a:t>
            </a:r>
            <a:r>
              <a:rPr lang="en-US" b="1" dirty="0"/>
              <a:t> </a:t>
            </a:r>
            <a:r>
              <a:rPr lang="en-US" b="1" dirty="0" err="1"/>
              <a:t>kaikkia</a:t>
            </a:r>
            <a:r>
              <a:rPr lang="en-US" b="1" dirty="0"/>
              <a:t> </a:t>
            </a:r>
            <a:r>
              <a:rPr lang="en-US" b="1" dirty="0" err="1"/>
              <a:t>välttämättömiä</a:t>
            </a:r>
            <a:r>
              <a:rPr lang="en-US" b="1" dirty="0"/>
              <a:t> </a:t>
            </a:r>
            <a:r>
              <a:rPr lang="en-US" b="1" dirty="0" err="1"/>
              <a:t>aminohappoja</a:t>
            </a:r>
            <a:endParaRPr lang="en-US" b="1" dirty="0"/>
          </a:p>
          <a:p>
            <a:r>
              <a:rPr lang="en-US" dirty="0" err="1"/>
              <a:t>Kasveissa</a:t>
            </a:r>
            <a:r>
              <a:rPr lang="en-US" dirty="0"/>
              <a:t> </a:t>
            </a:r>
            <a:r>
              <a:rPr lang="en-US" dirty="0" err="1"/>
              <a:t>proteiineja</a:t>
            </a:r>
            <a:r>
              <a:rPr lang="en-US" dirty="0"/>
              <a:t> on </a:t>
            </a:r>
            <a:r>
              <a:rPr lang="en-US" dirty="0" err="1"/>
              <a:t>vähemmän</a:t>
            </a:r>
            <a:endParaRPr lang="en-US" dirty="0"/>
          </a:p>
          <a:p>
            <a:r>
              <a:rPr lang="en-US" b="1" dirty="0" err="1"/>
              <a:t>Hyviä</a:t>
            </a:r>
            <a:r>
              <a:rPr lang="en-US" b="1" dirty="0"/>
              <a:t> </a:t>
            </a:r>
            <a:r>
              <a:rPr lang="en-US" b="1" dirty="0" err="1"/>
              <a:t>kasviproteiinin</a:t>
            </a:r>
            <a:r>
              <a:rPr lang="en-US" b="1" dirty="0"/>
              <a:t> </a:t>
            </a:r>
            <a:r>
              <a:rPr lang="en-US" b="1" dirty="0" err="1"/>
              <a:t>lähteitä</a:t>
            </a:r>
            <a:r>
              <a:rPr lang="en-US" b="1" dirty="0"/>
              <a:t>: </a:t>
            </a:r>
            <a:r>
              <a:rPr lang="en-US" b="1" dirty="0" err="1"/>
              <a:t>palkokasvit</a:t>
            </a:r>
            <a:r>
              <a:rPr lang="en-US" b="1" dirty="0"/>
              <a:t>, </a:t>
            </a:r>
            <a:r>
              <a:rPr lang="en-US" b="1" dirty="0" err="1"/>
              <a:t>pähkinät</a:t>
            </a:r>
            <a:r>
              <a:rPr lang="en-US" b="1" dirty="0"/>
              <a:t>, </a:t>
            </a:r>
            <a:r>
              <a:rPr lang="en-US" b="1" dirty="0" err="1"/>
              <a:t>siemenet</a:t>
            </a:r>
            <a:r>
              <a:rPr lang="en-US" b="1" dirty="0"/>
              <a:t>, </a:t>
            </a:r>
            <a:r>
              <a:rPr lang="en-US" b="1" dirty="0" err="1"/>
              <a:t>soijavalmisteet</a:t>
            </a:r>
            <a:r>
              <a:rPr lang="en-US" b="1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Sisällön paikkamerkki 5" descr="Kuva, joka sisältää kohteen ruoka, kasvi, vihannes, sulje&#10;&#10;Kuvaus luotu automaattisesti">
            <a:extLst>
              <a:ext uri="{FF2B5EF4-FFF2-40B4-BE49-F238E27FC236}">
                <a16:creationId xmlns:a16="http://schemas.microsoft.com/office/drawing/2014/main" id="{FD479B77-1705-45FB-8932-19C0D7EFA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1387036-B50B-42FA-8AAC-FB19A0089BC5}"/>
              </a:ext>
            </a:extLst>
          </p:cNvPr>
          <p:cNvSpPr txBox="1"/>
          <p:nvPr/>
        </p:nvSpPr>
        <p:spPr>
          <a:xfrm>
            <a:off x="4096384" y="43197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dirty="0"/>
              <a:t>Kuva: Unsplash.com/ Yoav Aziz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D6E1A1-971F-4313-9C43-3975764A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2A12BA-AA51-47C2-B680-936B760E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42887"/>
            <a:ext cx="7786370" cy="712153"/>
          </a:xfrm>
        </p:spPr>
        <p:txBody>
          <a:bodyPr/>
          <a:lstStyle/>
          <a:p>
            <a:r>
              <a:rPr lang="fi-FI" b="1" dirty="0"/>
              <a:t>Vitamiinit ja kivennäisaineet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17BC0B1-7C18-48D4-8B22-30451F563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55041"/>
            <a:ext cx="12192000" cy="5902960"/>
          </a:xfr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5BE235-C125-4008-8C03-614C154F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62B1F2-1D9A-4E6E-AD13-043BDE26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299200"/>
            <a:ext cx="200025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90AF79-5ED6-41ED-B3BE-C5F7DB1F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 err="1"/>
              <a:t>Ravitsemussuositukset</a:t>
            </a:r>
            <a:endParaRPr lang="en-US" sz="3700" b="1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7B148C-D79B-4C44-A14C-E9B6E3A40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96" y="2224322"/>
            <a:ext cx="5138589" cy="4520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suositukset</a:t>
            </a:r>
            <a:r>
              <a:rPr lang="en-US" dirty="0"/>
              <a:t>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Valtion</a:t>
            </a:r>
            <a:r>
              <a:rPr lang="en-US" dirty="0"/>
              <a:t> </a:t>
            </a:r>
            <a:r>
              <a:rPr lang="en-US" dirty="0" err="1"/>
              <a:t>ravitsemusneuvottelukunta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Perustuvat</a:t>
            </a:r>
            <a:r>
              <a:rPr lang="en-US" dirty="0"/>
              <a:t> </a:t>
            </a:r>
            <a:r>
              <a:rPr lang="en-US" dirty="0" err="1"/>
              <a:t>laajaan</a:t>
            </a:r>
            <a:r>
              <a:rPr lang="en-US" dirty="0"/>
              <a:t> </a:t>
            </a:r>
            <a:r>
              <a:rPr lang="en-US" dirty="0" err="1"/>
              <a:t>tieteelliseen</a:t>
            </a:r>
            <a:r>
              <a:rPr lang="en-US" dirty="0"/>
              <a:t> </a:t>
            </a:r>
            <a:r>
              <a:rPr lang="en-US" dirty="0" err="1"/>
              <a:t>tutkimustyöhön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Tavoitteena</a:t>
            </a:r>
            <a:r>
              <a:rPr lang="en-US" dirty="0"/>
              <a:t> on </a:t>
            </a:r>
            <a:r>
              <a:rPr lang="en-US" dirty="0" err="1"/>
              <a:t>edistää</a:t>
            </a:r>
            <a:r>
              <a:rPr lang="en-US" dirty="0"/>
              <a:t> </a:t>
            </a:r>
            <a:r>
              <a:rPr lang="en-US" dirty="0" err="1"/>
              <a:t>väestön</a:t>
            </a:r>
            <a:r>
              <a:rPr lang="en-US" dirty="0"/>
              <a:t> </a:t>
            </a:r>
            <a:r>
              <a:rPr lang="en-US" dirty="0" err="1"/>
              <a:t>terveyttä</a:t>
            </a:r>
            <a:r>
              <a:rPr lang="en-US" dirty="0"/>
              <a:t> ja </a:t>
            </a:r>
            <a:r>
              <a:rPr lang="en-US" dirty="0" err="1"/>
              <a:t>ehkäistä</a:t>
            </a:r>
            <a:r>
              <a:rPr lang="en-US" dirty="0"/>
              <a:t> </a:t>
            </a:r>
            <a:r>
              <a:rPr lang="en-US" dirty="0" err="1"/>
              <a:t>sairauksia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A05B28-E780-4D22-AB8C-B079BAF84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229" r="1105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25F7DB6-51BE-4A83-8FBC-75BF84BA5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0E9DDE75-050F-4616-83D0-D6E5CD0D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968A4E-9F6B-4035-9AB3-3359F8053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83074-5FAF-41DC-870D-D696956B2DF2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48e8df33-a090-4ce7-a58b-5234ff1e67e3"/>
  </ds:schemaRefs>
</ds:datastoreItem>
</file>

<file path=customXml/itemProps3.xml><?xml version="1.0" encoding="utf-8"?>
<ds:datastoreItem xmlns:ds="http://schemas.openxmlformats.org/officeDocument/2006/customXml" ds:itemID="{686EEF5A-DD5A-42D6-8AC6-AF07B593DB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255</Words>
  <Application>Microsoft Office PowerPoint</Application>
  <PresentationFormat>Laajakuva</PresentationFormat>
  <Paragraphs>56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Terveyttä edistävä ravinto </vt:lpstr>
      <vt:lpstr>Ruoka koostuu ravintoaineista</vt:lpstr>
      <vt:lpstr>Hiilihydraatit - Elimistön tärkein energianlähde</vt:lpstr>
      <vt:lpstr>Kuitupitoiset ruoat edistävät terveyttä</vt:lpstr>
      <vt:lpstr>Sokeria vain kohtuudella</vt:lpstr>
      <vt:lpstr>Rasvojen laatu on terveyden kannalta tärkeää</vt:lpstr>
      <vt:lpstr>Proteiinit</vt:lpstr>
      <vt:lpstr>Vitamiinit ja kivennäisaineet</vt:lpstr>
      <vt:lpstr>Ravitsemussuositukset</vt:lpstr>
      <vt:lpstr>Suosi ravintoainetiheitä ruokia</vt:lpstr>
      <vt:lpstr>Terveyttä edistävä ruokavalio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edistävä ravinto</dc:title>
  <dc:creator>Paula</dc:creator>
  <cp:lastModifiedBy>Marja Valkama</cp:lastModifiedBy>
  <cp:revision>19</cp:revision>
  <dcterms:created xsi:type="dcterms:W3CDTF">2021-01-08T14:15:53Z</dcterms:created>
  <dcterms:modified xsi:type="dcterms:W3CDTF">2024-08-14T07:13:37Z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