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74"/>
  </p:normalViewPr>
  <p:slideViewPr>
    <p:cSldViewPr>
      <p:cViewPr varScale="1">
        <p:scale>
          <a:sx n="39" d="100"/>
          <a:sy n="39" d="100"/>
        </p:scale>
        <p:origin x="1244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1: Terveyden perusteet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8: Riippuvuus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Riippuvuuden ennaltaehkäisy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r</a:t>
            </a:r>
            <a:r>
              <a:rPr lang="fi-FI" dirty="0" smtClean="0"/>
              <a:t>iippuvuutta aiheuttavien aineiden tai toimintojen saatavuuden säännöstely</a:t>
            </a:r>
          </a:p>
          <a:p>
            <a:pPr lvl="1"/>
            <a:r>
              <a:rPr lang="fi-FI" dirty="0"/>
              <a:t>l</a:t>
            </a:r>
            <a:r>
              <a:rPr lang="fi-FI" dirty="0" smtClean="0"/>
              <a:t>ainsäädännölliset rajoitukset, ikärajat</a:t>
            </a:r>
          </a:p>
          <a:p>
            <a:r>
              <a:rPr lang="fi-FI" dirty="0"/>
              <a:t>r</a:t>
            </a:r>
            <a:r>
              <a:rPr lang="fi-FI" dirty="0" smtClean="0"/>
              <a:t>iippuvuuksista tiedottaminen</a:t>
            </a:r>
          </a:p>
          <a:p>
            <a:pPr lvl="1"/>
            <a:r>
              <a:rPr lang="fi-FI" dirty="0"/>
              <a:t>j</a:t>
            </a:r>
            <a:r>
              <a:rPr lang="fi-FI" dirty="0" smtClean="0"/>
              <a:t>ulkaisut, kampanjat, terveysopetus ym.</a:t>
            </a:r>
          </a:p>
          <a:p>
            <a:r>
              <a:rPr lang="fi-FI" dirty="0" smtClean="0"/>
              <a:t>vaikuttaminen </a:t>
            </a:r>
            <a:r>
              <a:rPr lang="fi-FI" dirty="0"/>
              <a:t>olosuhteisiin ja tilanteisiin, joissa riippuvuus saattaa </a:t>
            </a:r>
            <a:r>
              <a:rPr lang="fi-FI" dirty="0" smtClean="0"/>
              <a:t>kehittyä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sim. läheisten riskikäyttäytymisen havaitseminen ja siihen puuttuminen</a:t>
            </a:r>
          </a:p>
          <a:p>
            <a:endParaRPr lang="fi-FI" dirty="0" smtClean="0"/>
          </a:p>
          <a:p>
            <a:pPr lvl="1"/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54107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Riippuvuuden hoito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useat </a:t>
            </a:r>
            <a:r>
              <a:rPr lang="fi-FI" dirty="0"/>
              <a:t>henkilökohtaiset tekijät vaikuttavat siihen, kuinka helppoa tai </a:t>
            </a:r>
            <a:r>
              <a:rPr lang="fi-FI" dirty="0" smtClean="0"/>
              <a:t>vaikeaa </a:t>
            </a:r>
            <a:r>
              <a:rPr lang="fi-FI" dirty="0"/>
              <a:t>riippuvuuksista irrottautuminen </a:t>
            </a:r>
            <a:r>
              <a:rPr lang="fi-FI" dirty="0" smtClean="0"/>
              <a:t>on</a:t>
            </a:r>
          </a:p>
          <a:p>
            <a:r>
              <a:rPr lang="fi-FI" dirty="0" smtClean="0"/>
              <a:t>ensisijaista ongelman </a:t>
            </a:r>
            <a:r>
              <a:rPr lang="fi-FI" dirty="0"/>
              <a:t>tunnustaminen </a:t>
            </a:r>
            <a:r>
              <a:rPr lang="fi-FI" dirty="0" smtClean="0"/>
              <a:t>ja </a:t>
            </a:r>
            <a:r>
              <a:rPr lang="fi-FI" dirty="0"/>
              <a:t>motivoituminen </a:t>
            </a:r>
            <a:r>
              <a:rPr lang="fi-FI" dirty="0" smtClean="0"/>
              <a:t>muutokseen</a:t>
            </a:r>
          </a:p>
          <a:p>
            <a:r>
              <a:rPr lang="fi-FI" dirty="0"/>
              <a:t>k</a:t>
            </a:r>
            <a:r>
              <a:rPr lang="fi-FI" dirty="0" smtClean="0"/>
              <a:t>eskustelutuki, vertaisryhmät (myös internet ja puhelinpalvelut), läheisten tuki</a:t>
            </a:r>
          </a:p>
          <a:p>
            <a:r>
              <a:rPr lang="fi-FI" dirty="0"/>
              <a:t>v</a:t>
            </a:r>
            <a:r>
              <a:rPr lang="fi-FI" dirty="0" smtClean="0"/>
              <a:t>akavissa riippuvuuksissa tehdään hoitosuunnitelma</a:t>
            </a:r>
          </a:p>
          <a:p>
            <a:pPr lvl="1"/>
            <a:r>
              <a:rPr lang="fi-FI" dirty="0"/>
              <a:t>y</a:t>
            </a:r>
            <a:r>
              <a:rPr lang="fi-FI" dirty="0" smtClean="0"/>
              <a:t>ksilöllinen </a:t>
            </a:r>
            <a:r>
              <a:rPr lang="fi-FI" b="1" dirty="0" smtClean="0"/>
              <a:t>psykososiaalinen hoito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(kognitiivinen käyttäytymisterapia)</a:t>
            </a:r>
          </a:p>
          <a:p>
            <a:pPr lvl="1"/>
            <a:r>
              <a:rPr lang="fi-FI" b="1" dirty="0"/>
              <a:t>l</a:t>
            </a:r>
            <a:r>
              <a:rPr lang="fi-FI" b="1" dirty="0" smtClean="0"/>
              <a:t>ääkehoito</a:t>
            </a:r>
            <a:r>
              <a:rPr lang="fi-FI" dirty="0" smtClean="0"/>
              <a:t> etenkin alkuvaiheessa</a:t>
            </a:r>
          </a:p>
          <a:p>
            <a:pPr lvl="1"/>
            <a:endParaRPr lang="fi-FI" dirty="0" smtClean="0"/>
          </a:p>
          <a:p>
            <a:pPr lvl="1"/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7699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Mielihyvä - riippuvuus</a:t>
            </a:r>
            <a:endParaRPr lang="fi-FI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40000" lnSpcReduction="20000"/>
          </a:bodyPr>
          <a:lstStyle/>
          <a:p>
            <a:r>
              <a:rPr lang="fi-FI" sz="5000" b="1" dirty="0" smtClean="0"/>
              <a:t>Mielihyvä</a:t>
            </a:r>
          </a:p>
          <a:p>
            <a:pPr lvl="1"/>
            <a:r>
              <a:rPr lang="fi-FI" sz="4000" dirty="0"/>
              <a:t>e</a:t>
            </a:r>
            <a:r>
              <a:rPr lang="fi-FI" sz="4000" dirty="0" smtClean="0"/>
              <a:t>lämää </a:t>
            </a:r>
            <a:r>
              <a:rPr lang="fi-FI" sz="4000" dirty="0"/>
              <a:t>ylläpitävien toimintojen </a:t>
            </a:r>
            <a:r>
              <a:rPr lang="fi-FI" sz="4000" dirty="0" smtClean="0"/>
              <a:t>toistaminen (esim. syöminen </a:t>
            </a:r>
            <a:r>
              <a:rPr lang="fi-FI" sz="4000" dirty="0"/>
              <a:t>ja </a:t>
            </a:r>
            <a:r>
              <a:rPr lang="fi-FI" sz="4000" dirty="0" smtClean="0"/>
              <a:t>juominen) </a:t>
            </a:r>
            <a:r>
              <a:rPr lang="fi-FI" sz="4000" dirty="0"/>
              <a:t>tuottaa </a:t>
            </a:r>
            <a:r>
              <a:rPr lang="fi-FI" sz="4000" dirty="0" smtClean="0"/>
              <a:t>mielihyvää</a:t>
            </a:r>
          </a:p>
          <a:p>
            <a:pPr lvl="1"/>
            <a:r>
              <a:rPr lang="fi-FI" sz="4000" dirty="0" smtClean="0"/>
              <a:t>tarkoituksena ylläpitää elämää </a:t>
            </a:r>
            <a:r>
              <a:rPr lang="fi-FI" sz="4000" dirty="0"/>
              <a:t>ja turvata ihmislajin </a:t>
            </a:r>
            <a:r>
              <a:rPr lang="fi-FI" sz="4000" dirty="0" smtClean="0"/>
              <a:t>säilyminen</a:t>
            </a:r>
          </a:p>
          <a:p>
            <a:pPr lvl="1"/>
            <a:r>
              <a:rPr lang="fi-FI" sz="4000" dirty="0" smtClean="0"/>
              <a:t>koetaan myös ihmissuhteista </a:t>
            </a:r>
            <a:r>
              <a:rPr lang="fi-FI" sz="4000" dirty="0"/>
              <a:t>ja itsensä </a:t>
            </a:r>
            <a:r>
              <a:rPr lang="fi-FI" sz="4000" dirty="0" smtClean="0"/>
              <a:t>toteuttamisesta</a:t>
            </a:r>
          </a:p>
          <a:p>
            <a:pPr lvl="1"/>
            <a:r>
              <a:rPr lang="fi-FI" sz="4000" dirty="0" smtClean="0"/>
              <a:t>mielihyvähakuisuus </a:t>
            </a:r>
            <a:r>
              <a:rPr lang="fi-FI" sz="4000" dirty="0"/>
              <a:t>osa </a:t>
            </a:r>
            <a:r>
              <a:rPr lang="fi-FI" sz="4000" dirty="0" smtClean="0"/>
              <a:t>normaalia </a:t>
            </a:r>
            <a:r>
              <a:rPr lang="fi-FI" sz="4000" dirty="0"/>
              <a:t>ja tervettä </a:t>
            </a:r>
            <a:r>
              <a:rPr lang="fi-FI" sz="4000" dirty="0" smtClean="0"/>
              <a:t>elämää</a:t>
            </a:r>
          </a:p>
          <a:p>
            <a:endParaRPr lang="fi-FI" sz="5000" b="1" dirty="0" smtClean="0"/>
          </a:p>
          <a:p>
            <a:r>
              <a:rPr lang="fi-FI" sz="5000" b="1" dirty="0" smtClean="0"/>
              <a:t>Riippuvuus eli </a:t>
            </a:r>
            <a:r>
              <a:rPr lang="fi-FI" sz="5000" b="1" dirty="0" err="1" smtClean="0"/>
              <a:t>addiktio</a:t>
            </a:r>
            <a:endParaRPr lang="fi-FI" sz="5000" b="1" dirty="0" smtClean="0"/>
          </a:p>
          <a:p>
            <a:pPr lvl="1"/>
            <a:r>
              <a:rPr lang="fi-FI" sz="4000" dirty="0" smtClean="0"/>
              <a:t>hallitsematon </a:t>
            </a:r>
            <a:r>
              <a:rPr lang="fi-FI" sz="4000" dirty="0"/>
              <a:t>tai </a:t>
            </a:r>
            <a:r>
              <a:rPr lang="fi-FI" sz="4000" dirty="0" smtClean="0"/>
              <a:t>pakonomainen tarve </a:t>
            </a:r>
            <a:r>
              <a:rPr lang="fi-FI" sz="4000" dirty="0"/>
              <a:t>saavuttaa </a:t>
            </a:r>
            <a:r>
              <a:rPr lang="fi-FI" sz="4000" dirty="0" smtClean="0"/>
              <a:t>mielihyvää </a:t>
            </a:r>
          </a:p>
          <a:p>
            <a:pPr lvl="1"/>
            <a:r>
              <a:rPr lang="fi-FI" sz="4000" dirty="0"/>
              <a:t>kehittyy vähitellen ja usein </a:t>
            </a:r>
            <a:r>
              <a:rPr lang="fi-FI" sz="4000" dirty="0" smtClean="0"/>
              <a:t>huomaamatta – ihminen ei useimmiten itse tunnista tai myönnä</a:t>
            </a:r>
            <a:endParaRPr lang="fi-FI" sz="4000" dirty="0"/>
          </a:p>
          <a:p>
            <a:pPr lvl="1"/>
            <a:r>
              <a:rPr lang="fi-FI" sz="4000" dirty="0"/>
              <a:t>vaikeaa ennustaa, kenestä tulee riippuvainen ja kenestä ei</a:t>
            </a:r>
          </a:p>
          <a:p>
            <a:pPr lvl="1"/>
            <a:r>
              <a:rPr lang="fi-FI" sz="4000" dirty="0" smtClean="0"/>
              <a:t>normaalin </a:t>
            </a:r>
            <a:r>
              <a:rPr lang="fi-FI" sz="4000" dirty="0"/>
              <a:t>ja pakonomaisen käyttäytymisen välistä rajaa vaikea määrittää</a:t>
            </a:r>
          </a:p>
          <a:p>
            <a:pPr lvl="1"/>
            <a:r>
              <a:rPr lang="fi-FI" sz="4000" dirty="0" smtClean="0"/>
              <a:t>mitä </a:t>
            </a:r>
            <a:r>
              <a:rPr lang="fi-FI" sz="4000" dirty="0"/>
              <a:t>nopeammin mielihyvä saavutetaan, sitä </a:t>
            </a:r>
            <a:r>
              <a:rPr lang="fi-FI" sz="4000" dirty="0" smtClean="0"/>
              <a:t>helpommin </a:t>
            </a:r>
            <a:r>
              <a:rPr lang="fi-FI" sz="4000" dirty="0"/>
              <a:t>riippuvuus saattaa </a:t>
            </a:r>
            <a:r>
              <a:rPr lang="fi-FI" sz="4000" dirty="0" smtClean="0"/>
              <a:t>kehittyä</a:t>
            </a:r>
          </a:p>
          <a:p>
            <a:pPr lvl="1"/>
            <a:r>
              <a:rPr lang="fi-FI" sz="4000" dirty="0" smtClean="0"/>
              <a:t>aivojen (keskushermoston) viestintäjärjestelmä sekoittuu </a:t>
            </a:r>
            <a:r>
              <a:rPr lang="fi-FI" sz="4000" dirty="0"/>
              <a:t>j</a:t>
            </a:r>
            <a:r>
              <a:rPr lang="fi-FI" sz="4000" dirty="0" smtClean="0"/>
              <a:t>a muuttuu</a:t>
            </a:r>
            <a:endParaRPr lang="fi-FI" sz="4000" dirty="0"/>
          </a:p>
          <a:p>
            <a:pPr lvl="1"/>
            <a:r>
              <a:rPr lang="fi-FI" sz="4000" dirty="0"/>
              <a:t>addiktoituneella henkilöllä voi olla useita riippuvuuksia ja riippuvuuden kohteet voivat  vaihdella</a:t>
            </a:r>
          </a:p>
          <a:p>
            <a:pPr lvl="1"/>
            <a:r>
              <a:rPr lang="fi-FI" sz="4000" dirty="0" smtClean="0"/>
              <a:t>kerran kehittynyt </a:t>
            </a:r>
            <a:r>
              <a:rPr lang="fi-FI" sz="4000" dirty="0"/>
              <a:t>riippuvuus </a:t>
            </a:r>
            <a:r>
              <a:rPr lang="fi-FI" sz="4000" dirty="0" smtClean="0"/>
              <a:t>usein </a:t>
            </a:r>
            <a:r>
              <a:rPr lang="fi-FI" sz="4000" dirty="0"/>
              <a:t>koko loppuelämän </a:t>
            </a:r>
            <a:r>
              <a:rPr lang="fi-FI" sz="4000" dirty="0" smtClean="0"/>
              <a:t>asia</a:t>
            </a:r>
          </a:p>
        </p:txBody>
      </p:sp>
    </p:spTree>
    <p:extLst>
      <p:ext uri="{BB962C8B-B14F-4D97-AF65-F5344CB8AC3E}">
        <p14:creationId xmlns:p14="http://schemas.microsoft.com/office/powerpoint/2010/main" val="66378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Riippuvuuden selitysmallit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Geneettinen eli perinnöllinen näkökulma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Neurobiologinen näkemys (</a:t>
            </a:r>
            <a:r>
              <a:rPr lang="fi-FI" b="1" dirty="0" err="1" smtClean="0"/>
              <a:t>dopamiini</a:t>
            </a:r>
            <a:r>
              <a:rPr lang="fi-FI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Psykologinen näkemys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Sosiaalinen näkemys</a:t>
            </a:r>
          </a:p>
          <a:p>
            <a:pPr marL="514350" indent="-514350">
              <a:buFont typeface="+mj-lt"/>
              <a:buAutoNum type="arabicPeriod"/>
            </a:pPr>
            <a:endParaRPr lang="fi-FI" dirty="0" smtClean="0"/>
          </a:p>
          <a:p>
            <a:pPr marL="514350" indent="-514350">
              <a:buFont typeface="+mj-lt"/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6971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Aineriippuvuudet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u</a:t>
            </a:r>
            <a:r>
              <a:rPr lang="fi-FI" dirty="0" smtClean="0"/>
              <a:t>seilla kemiallisilla aineilla </a:t>
            </a:r>
            <a:r>
              <a:rPr lang="fi-FI" dirty="0"/>
              <a:t>riippuvuutta aiheuttava </a:t>
            </a:r>
            <a:r>
              <a:rPr lang="fi-FI" dirty="0" smtClean="0"/>
              <a:t>vaikutus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sim. kahvin </a:t>
            </a:r>
            <a:r>
              <a:rPr lang="fi-FI" dirty="0"/>
              <a:t>ja </a:t>
            </a:r>
            <a:r>
              <a:rPr lang="fi-FI" dirty="0" smtClean="0"/>
              <a:t>energiajuomien </a:t>
            </a:r>
            <a:r>
              <a:rPr lang="fi-FI" dirty="0"/>
              <a:t>kofeiini tai tupakan </a:t>
            </a:r>
            <a:r>
              <a:rPr lang="fi-FI" dirty="0" smtClean="0"/>
              <a:t>nikotiini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ofeiinin </a:t>
            </a:r>
            <a:r>
              <a:rPr lang="fi-FI" dirty="0"/>
              <a:t>riippuvuutta </a:t>
            </a:r>
            <a:r>
              <a:rPr lang="fi-FI" dirty="0" smtClean="0"/>
              <a:t>aiheuttava </a:t>
            </a:r>
            <a:r>
              <a:rPr lang="fi-FI" dirty="0"/>
              <a:t>vaikutus </a:t>
            </a:r>
            <a:r>
              <a:rPr lang="fi-FI" dirty="0" smtClean="0"/>
              <a:t>varsin </a:t>
            </a:r>
            <a:r>
              <a:rPr lang="fi-FI" dirty="0"/>
              <a:t>lievä,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nikotiinin </a:t>
            </a:r>
            <a:r>
              <a:rPr lang="fi-FI" dirty="0"/>
              <a:t>huomattavasti </a:t>
            </a:r>
            <a:r>
              <a:rPr lang="fi-FI" dirty="0" smtClean="0"/>
              <a:t>voimakkaampi</a:t>
            </a:r>
            <a:endParaRPr lang="fi-FI" dirty="0"/>
          </a:p>
          <a:p>
            <a:r>
              <a:rPr lang="fi-FI" dirty="0" smtClean="0"/>
              <a:t>voimakasta </a:t>
            </a:r>
            <a:r>
              <a:rPr lang="fi-FI" dirty="0"/>
              <a:t>riippuvuutta aiheuttavia aineita ovat </a:t>
            </a:r>
            <a:r>
              <a:rPr lang="fi-FI" b="1" dirty="0" smtClean="0"/>
              <a:t>päihteet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sim. alkoholi</a:t>
            </a:r>
            <a:r>
              <a:rPr lang="fi-FI" dirty="0"/>
              <a:t>, huumeet, jotkin lääkeaineet ja impattavat </a:t>
            </a:r>
            <a:r>
              <a:rPr lang="fi-FI" dirty="0" smtClean="0"/>
              <a:t>aineet</a:t>
            </a:r>
          </a:p>
          <a:p>
            <a:pPr lvl="1"/>
            <a:r>
              <a:rPr lang="fi-FI" dirty="0" smtClean="0"/>
              <a:t>aineita </a:t>
            </a:r>
            <a:r>
              <a:rPr lang="fi-FI" dirty="0"/>
              <a:t>tai valmisteita, jotka muuttavat ihmisen havainnointia, </a:t>
            </a:r>
            <a:r>
              <a:rPr lang="fi-FI" dirty="0" smtClean="0"/>
              <a:t>mielialaa, tietoisuutta </a:t>
            </a:r>
            <a:r>
              <a:rPr lang="fi-FI" dirty="0"/>
              <a:t>tai </a:t>
            </a:r>
            <a:r>
              <a:rPr lang="fi-FI" dirty="0" smtClean="0"/>
              <a:t>käyttäytymistä </a:t>
            </a:r>
            <a:br>
              <a:rPr lang="fi-FI" dirty="0" smtClean="0"/>
            </a:br>
            <a:r>
              <a:rPr lang="fi-FI" dirty="0" smtClean="0"/>
              <a:t>(vaikuttavat keskushermostoon)</a:t>
            </a:r>
            <a:r>
              <a:rPr lang="fi-FI" dirty="0"/>
              <a:t> </a:t>
            </a:r>
            <a:endParaRPr lang="fi-FI" dirty="0" smtClean="0"/>
          </a:p>
          <a:p>
            <a:pPr lvl="1"/>
            <a:r>
              <a:rPr lang="fi-FI" dirty="0" smtClean="0"/>
              <a:t>liittyy </a:t>
            </a:r>
            <a:r>
              <a:rPr lang="fi-FI" dirty="0"/>
              <a:t>toleranssin eli sietokyvyn </a:t>
            </a:r>
            <a:r>
              <a:rPr lang="fi-FI" dirty="0" smtClean="0"/>
              <a:t>kasvu</a:t>
            </a:r>
          </a:p>
          <a:p>
            <a:pPr lvl="1"/>
            <a:r>
              <a:rPr lang="fi-FI" dirty="0" smtClean="0"/>
              <a:t>käytön </a:t>
            </a:r>
            <a:r>
              <a:rPr lang="fi-FI" dirty="0"/>
              <a:t>taustalla on </a:t>
            </a:r>
            <a:r>
              <a:rPr lang="fi-FI" dirty="0" smtClean="0"/>
              <a:t>useita syitä kuten esim.</a:t>
            </a:r>
          </a:p>
          <a:p>
            <a:pPr lvl="2"/>
            <a:r>
              <a:rPr lang="fi-FI" dirty="0" smtClean="0"/>
              <a:t>voidaan </a:t>
            </a:r>
            <a:r>
              <a:rPr lang="fi-FI" dirty="0"/>
              <a:t>tavoitella hetkellistä mielihyvää, rentoutumista tai hauskaa </a:t>
            </a:r>
            <a:r>
              <a:rPr lang="fi-FI" dirty="0" smtClean="0"/>
              <a:t>yhdessäoloa</a:t>
            </a:r>
          </a:p>
          <a:p>
            <a:pPr lvl="2"/>
            <a:r>
              <a:rPr lang="fi-FI" dirty="0" smtClean="0"/>
              <a:t>kulttuurinen </a:t>
            </a:r>
            <a:r>
              <a:rPr lang="fi-FI" dirty="0"/>
              <a:t>traditio ja </a:t>
            </a:r>
            <a:r>
              <a:rPr lang="fi-FI" dirty="0" smtClean="0"/>
              <a:t>ryhmäpaine</a:t>
            </a:r>
          </a:p>
        </p:txBody>
      </p:sp>
    </p:spTree>
    <p:extLst>
      <p:ext uri="{BB962C8B-B14F-4D97-AF65-F5344CB8AC3E}">
        <p14:creationId xmlns:p14="http://schemas.microsoft.com/office/powerpoint/2010/main" val="3599867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Aineriippuvuuden seuraukset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fyysisiä, psyykkisiä </a:t>
            </a:r>
            <a:r>
              <a:rPr lang="fi-FI" dirty="0"/>
              <a:t>ja </a:t>
            </a:r>
            <a:r>
              <a:rPr lang="fi-FI" dirty="0" smtClean="0"/>
              <a:t>sosiaalisia </a:t>
            </a:r>
          </a:p>
          <a:p>
            <a:r>
              <a:rPr lang="fi-FI" dirty="0" smtClean="0"/>
              <a:t>aiheuttaa monia sairauksia ja vaikuttaa </a:t>
            </a:r>
            <a:r>
              <a:rPr lang="fi-FI" dirty="0"/>
              <a:t>ihmisen </a:t>
            </a:r>
            <a:r>
              <a:rPr lang="fi-FI" dirty="0" smtClean="0"/>
              <a:t>toimintakykyyn </a:t>
            </a:r>
          </a:p>
          <a:p>
            <a:r>
              <a:rPr lang="fi-FI" dirty="0"/>
              <a:t>y</a:t>
            </a:r>
            <a:r>
              <a:rPr lang="fi-FI" dirty="0" smtClean="0"/>
              <a:t>ksilötason lisäksi myös </a:t>
            </a:r>
            <a:r>
              <a:rPr lang="fi-FI" dirty="0"/>
              <a:t>yhteisöllisiä ja yhteiskunnallisia </a:t>
            </a:r>
            <a:r>
              <a:rPr lang="fi-FI" dirty="0" smtClean="0"/>
              <a:t>seurauksia</a:t>
            </a:r>
          </a:p>
          <a:p>
            <a:pPr lvl="1"/>
            <a:r>
              <a:rPr lang="fi-FI" dirty="0" smtClean="0"/>
              <a:t>sairauspoissaolot </a:t>
            </a:r>
            <a:r>
              <a:rPr lang="fi-FI" dirty="0"/>
              <a:t>ja syrjäytyminen </a:t>
            </a:r>
            <a:endParaRPr lang="fi-FI" dirty="0" smtClean="0"/>
          </a:p>
          <a:p>
            <a:pPr lvl="1"/>
            <a:r>
              <a:rPr lang="fi-FI" dirty="0" smtClean="0"/>
              <a:t>käyttäjät </a:t>
            </a:r>
            <a:r>
              <a:rPr lang="fi-FI" dirty="0"/>
              <a:t>altistuvat </a:t>
            </a:r>
            <a:r>
              <a:rPr lang="fi-FI" dirty="0" smtClean="0"/>
              <a:t>onnettomuuksille</a:t>
            </a:r>
          </a:p>
          <a:p>
            <a:pPr lvl="1"/>
            <a:r>
              <a:rPr lang="fi-FI" dirty="0" smtClean="0"/>
              <a:t>käyttö </a:t>
            </a:r>
            <a:r>
              <a:rPr lang="fi-FI" dirty="0"/>
              <a:t>voi </a:t>
            </a:r>
            <a:r>
              <a:rPr lang="fi-FI" dirty="0" smtClean="0"/>
              <a:t>johtaa </a:t>
            </a:r>
            <a:r>
              <a:rPr lang="fi-FI" dirty="0"/>
              <a:t>myös väkivaltaiseen </a:t>
            </a:r>
            <a:r>
              <a:rPr lang="fi-FI" dirty="0" smtClean="0"/>
              <a:t>käyttäytymiseen</a:t>
            </a:r>
          </a:p>
          <a:p>
            <a:r>
              <a:rPr lang="fi-FI" dirty="0" smtClean="0"/>
              <a:t>laajojen vaikutusten vuoksi päihteiden käyttöä </a:t>
            </a:r>
            <a:r>
              <a:rPr lang="fi-FI" dirty="0"/>
              <a:t>pyritään kontrolloimaan </a:t>
            </a:r>
            <a:r>
              <a:rPr lang="fi-FI" dirty="0" smtClean="0"/>
              <a:t>lainsäädännöllä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861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Toiminnalliset riippuvuudet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riippuvuutta </a:t>
            </a:r>
            <a:r>
              <a:rPr lang="fi-FI" dirty="0"/>
              <a:t>tyydytystä </a:t>
            </a:r>
            <a:r>
              <a:rPr lang="fi-FI" dirty="0" smtClean="0"/>
              <a:t>tuottavaan tekemiseen</a:t>
            </a:r>
            <a:r>
              <a:rPr lang="fi-FI" dirty="0"/>
              <a:t>, jota jatketaan sen </a:t>
            </a:r>
            <a:r>
              <a:rPr lang="fi-FI" dirty="0" smtClean="0"/>
              <a:t>aiheuttamista haitoista huolimatta</a:t>
            </a:r>
          </a:p>
          <a:p>
            <a:r>
              <a:rPr lang="fi-FI" dirty="0"/>
              <a:t>aivojen välittäjäaineiden osalta samankaltaisia piirteitä kuin aineriippuvuuksissa </a:t>
            </a:r>
          </a:p>
          <a:p>
            <a:r>
              <a:rPr lang="fi-FI" dirty="0"/>
              <a:t>v</a:t>
            </a:r>
            <a:r>
              <a:rPr lang="fi-FI" dirty="0" smtClean="0"/>
              <a:t>oivat kehittyä </a:t>
            </a:r>
            <a:r>
              <a:rPr lang="fi-FI" dirty="0"/>
              <a:t>monenlaiseen </a:t>
            </a:r>
            <a:r>
              <a:rPr lang="fi-FI" dirty="0" smtClean="0"/>
              <a:t>toimintaan </a:t>
            </a:r>
            <a:r>
              <a:rPr lang="fi-FI" dirty="0"/>
              <a:t>tai </a:t>
            </a:r>
            <a:r>
              <a:rPr lang="fi-FI" dirty="0" smtClean="0"/>
              <a:t>tekemiseen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sim. sosiaalisen </a:t>
            </a:r>
            <a:r>
              <a:rPr lang="fi-FI" dirty="0"/>
              <a:t>median jatkuvalla </a:t>
            </a:r>
            <a:r>
              <a:rPr lang="fi-FI" dirty="0" smtClean="0"/>
              <a:t>käytöllä voidaan </a:t>
            </a:r>
            <a:r>
              <a:rPr lang="fi-FI" dirty="0"/>
              <a:t>tyydyttää tarvetta saada yhteys muihin ihmisiin </a:t>
            </a:r>
            <a:endParaRPr lang="fi-FI" dirty="0" smtClean="0"/>
          </a:p>
          <a:p>
            <a:pPr lvl="1"/>
            <a:r>
              <a:rPr lang="fi-FI" dirty="0"/>
              <a:t>e</a:t>
            </a:r>
            <a:r>
              <a:rPr lang="fi-FI" dirty="0" smtClean="0"/>
              <a:t>sim. </a:t>
            </a:r>
            <a:r>
              <a:rPr lang="fi-FI" dirty="0" err="1" smtClean="0"/>
              <a:t>uhkapelaamalla</a:t>
            </a:r>
            <a:r>
              <a:rPr lang="fi-FI" dirty="0" smtClean="0"/>
              <a:t> </a:t>
            </a:r>
            <a:r>
              <a:rPr lang="fi-FI" dirty="0"/>
              <a:t>voidaan tai tarvetta tavoitella suurta taloudellista </a:t>
            </a:r>
            <a:r>
              <a:rPr lang="fi-FI" dirty="0" smtClean="0"/>
              <a:t>menestystä tai tyydyttää </a:t>
            </a:r>
            <a:r>
              <a:rPr lang="fi-FI" dirty="0"/>
              <a:t>tarvetta kokea jännitystä </a:t>
            </a:r>
            <a:r>
              <a:rPr lang="fi-FI" dirty="0" smtClean="0"/>
              <a:t>elämässä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9019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Toiminnallisen riippuvuuden muotoja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</a:t>
            </a:r>
            <a:r>
              <a:rPr lang="fi-FI" dirty="0" smtClean="0"/>
              <a:t>eliriippuvuus</a:t>
            </a:r>
          </a:p>
          <a:p>
            <a:r>
              <a:rPr lang="fi-FI" dirty="0"/>
              <a:t>n</a:t>
            </a:r>
            <a:r>
              <a:rPr lang="fi-FI" dirty="0" smtClean="0"/>
              <a:t>ettiriippuvuus</a:t>
            </a:r>
          </a:p>
          <a:p>
            <a:r>
              <a:rPr lang="fi-FI" dirty="0"/>
              <a:t>o</a:t>
            </a:r>
            <a:r>
              <a:rPr lang="fi-FI" dirty="0" smtClean="0"/>
              <a:t>storiippuvuus</a:t>
            </a:r>
          </a:p>
          <a:p>
            <a:r>
              <a:rPr lang="fi-FI" dirty="0"/>
              <a:t>l</a:t>
            </a:r>
            <a:r>
              <a:rPr lang="fi-FI" dirty="0" smtClean="0"/>
              <a:t>iikuntariippuvuus</a:t>
            </a:r>
          </a:p>
          <a:p>
            <a:r>
              <a:rPr lang="fi-FI" dirty="0" smtClean="0"/>
              <a:t>työriippuvuus</a:t>
            </a:r>
          </a:p>
          <a:p>
            <a:r>
              <a:rPr lang="fi-FI" dirty="0"/>
              <a:t>s</a:t>
            </a:r>
            <a:r>
              <a:rPr lang="fi-FI" dirty="0" smtClean="0"/>
              <a:t>eksiriippuvuus</a:t>
            </a:r>
          </a:p>
          <a:p>
            <a:r>
              <a:rPr lang="fi-FI" dirty="0" smtClean="0"/>
              <a:t>läheisriippuvuus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5179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Riippuvuuden ulottuvuudet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Psyykkinen riippuvuus</a:t>
            </a:r>
          </a:p>
          <a:p>
            <a:pPr marL="914400" lvl="1" indent="-514350"/>
            <a:r>
              <a:rPr lang="fi-FI" dirty="0" smtClean="0"/>
              <a:t>ominaista himo</a:t>
            </a:r>
            <a:r>
              <a:rPr lang="fi-FI" dirty="0"/>
              <a:t>, pakonomainen </a:t>
            </a:r>
            <a:r>
              <a:rPr lang="fi-FI" dirty="0" smtClean="0"/>
              <a:t>halu </a:t>
            </a:r>
            <a:r>
              <a:rPr lang="fi-FI" dirty="0"/>
              <a:t>ja kykenemättömyys pidättäytyä </a:t>
            </a:r>
            <a:r>
              <a:rPr lang="fi-FI" dirty="0" smtClean="0"/>
              <a:t>huolimatta terveydellisistä </a:t>
            </a:r>
            <a:r>
              <a:rPr lang="fi-FI" dirty="0"/>
              <a:t>ja muista vakavista </a:t>
            </a:r>
            <a:r>
              <a:rPr lang="fi-FI" dirty="0" smtClean="0"/>
              <a:t>seurauksista</a:t>
            </a:r>
            <a:endParaRPr lang="fi-FI" dirty="0"/>
          </a:p>
          <a:p>
            <a:pPr marL="914400" lvl="1" indent="-514350"/>
            <a:r>
              <a:rPr lang="fi-FI" dirty="0" smtClean="0"/>
              <a:t>käyttäytymistä</a:t>
            </a:r>
            <a:r>
              <a:rPr lang="fi-FI" dirty="0"/>
              <a:t>, jolla haetaan pikaista </a:t>
            </a:r>
            <a:r>
              <a:rPr lang="fi-FI" dirty="0" smtClean="0"/>
              <a:t>tyydytystä </a:t>
            </a:r>
            <a:r>
              <a:rPr lang="fi-FI" dirty="0"/>
              <a:t>tai pakokeinoa </a:t>
            </a:r>
            <a:r>
              <a:rPr lang="fi-FI" dirty="0" smtClean="0"/>
              <a:t>todellisuudesta</a:t>
            </a:r>
          </a:p>
          <a:p>
            <a:pPr marL="914400" lvl="1" indent="-514350"/>
            <a:r>
              <a:rPr lang="fi-FI" dirty="0"/>
              <a:t>r</a:t>
            </a:r>
            <a:r>
              <a:rPr lang="fi-FI" dirty="0" smtClean="0"/>
              <a:t>iippuvainen </a:t>
            </a:r>
            <a:r>
              <a:rPr lang="fi-FI" dirty="0"/>
              <a:t>voi kokea, </a:t>
            </a:r>
            <a:r>
              <a:rPr lang="fi-FI" dirty="0" smtClean="0"/>
              <a:t>että </a:t>
            </a:r>
            <a:r>
              <a:rPr lang="fi-FI" dirty="0"/>
              <a:t>hän pystyy hillitsemään ja hallitsemaan omaa </a:t>
            </a:r>
            <a:r>
              <a:rPr lang="fi-FI" dirty="0" smtClean="0"/>
              <a:t>käyttäytymistään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Fyysinen riippuvuus</a:t>
            </a:r>
          </a:p>
          <a:p>
            <a:pPr marL="914400" lvl="1" indent="-514350"/>
            <a:r>
              <a:rPr lang="fi-FI" dirty="0"/>
              <a:t>h</a:t>
            </a:r>
            <a:r>
              <a:rPr lang="fi-FI" dirty="0" smtClean="0"/>
              <a:t>ermoston yliärtyvyys ja </a:t>
            </a:r>
            <a:r>
              <a:rPr lang="fi-FI" b="1" dirty="0" smtClean="0"/>
              <a:t>vieroitusoireet</a:t>
            </a:r>
            <a:r>
              <a:rPr lang="fi-FI" dirty="0" smtClean="0"/>
              <a:t> esim. päihteiden käytön katketessa </a:t>
            </a:r>
            <a:r>
              <a:rPr lang="fi-FI" dirty="0" smtClean="0">
                <a:sym typeface="Wingdings" panose="05000000000000000000" pitchFamily="2" charset="2"/>
              </a:rPr>
              <a:t> helposti uudelleen </a:t>
            </a:r>
            <a:r>
              <a:rPr lang="fi-FI" b="1" dirty="0" smtClean="0">
                <a:sym typeface="Wingdings" panose="05000000000000000000" pitchFamily="2" charset="2"/>
              </a:rPr>
              <a:t>retkahtaminen</a:t>
            </a:r>
            <a:endParaRPr lang="fi-FI" b="1" dirty="0" smtClean="0"/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Sosiaalinen riippuvuus</a:t>
            </a:r>
          </a:p>
          <a:p>
            <a:pPr lvl="1"/>
            <a:r>
              <a:rPr lang="fi-FI" dirty="0"/>
              <a:t>pakonomaista halua ja tarvetta kuulua </a:t>
            </a:r>
            <a:r>
              <a:rPr lang="fi-FI" dirty="0" smtClean="0"/>
              <a:t>tiettyyn </a:t>
            </a:r>
            <a:r>
              <a:rPr lang="fi-FI" dirty="0"/>
              <a:t>joukkoon tai tulla hyväksytyksi joukon </a:t>
            </a:r>
            <a:r>
              <a:rPr lang="fi-FI" dirty="0" smtClean="0"/>
              <a:t>jäsenenä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7165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Riippuvuudet vs. yhteiskunta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merkittävä kansanterveydellinen ja </a:t>
            </a:r>
            <a:r>
              <a:rPr lang="fi-FI" dirty="0" smtClean="0"/>
              <a:t>-taloudellinen </a:t>
            </a:r>
            <a:r>
              <a:rPr lang="fi-FI" dirty="0"/>
              <a:t>ongelma</a:t>
            </a:r>
          </a:p>
          <a:p>
            <a:r>
              <a:rPr lang="fi-FI" dirty="0" smtClean="0"/>
              <a:t>hoidosta </a:t>
            </a:r>
            <a:r>
              <a:rPr lang="fi-FI" dirty="0"/>
              <a:t>aiheutuvien sosiaali- ja terveyspalvelujen </a:t>
            </a:r>
            <a:r>
              <a:rPr lang="fi-FI" dirty="0" smtClean="0"/>
              <a:t>käytön kasvu</a:t>
            </a:r>
          </a:p>
          <a:p>
            <a:pPr lvl="1"/>
            <a:r>
              <a:rPr lang="fi-FI" dirty="0" smtClean="0"/>
              <a:t>riippuvuudesta </a:t>
            </a:r>
            <a:r>
              <a:rPr lang="fi-FI" dirty="0"/>
              <a:t>irtaantuminen vaatii pitkäjänteistä työtä ja </a:t>
            </a:r>
            <a:r>
              <a:rPr lang="fi-FI" dirty="0" smtClean="0"/>
              <a:t>hoitoajat </a:t>
            </a:r>
            <a:r>
              <a:rPr lang="fi-FI" dirty="0"/>
              <a:t>ovat pitkiä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yhteiskunnan </a:t>
            </a:r>
            <a:r>
              <a:rPr lang="fi-FI" dirty="0" smtClean="0"/>
              <a:t>kustannusten kasvu</a:t>
            </a:r>
          </a:p>
          <a:p>
            <a:r>
              <a:rPr lang="fi-FI" dirty="0" smtClean="0"/>
              <a:t>alentunut työkyky</a:t>
            </a:r>
          </a:p>
          <a:p>
            <a:r>
              <a:rPr lang="fi-FI" dirty="0" smtClean="0"/>
              <a:t>velkajärjestelyt ja taloudelliset vaikeudet</a:t>
            </a:r>
          </a:p>
          <a:p>
            <a:pPr lvl="1"/>
            <a:r>
              <a:rPr lang="fi-FI" dirty="0"/>
              <a:t>r</a:t>
            </a:r>
            <a:r>
              <a:rPr lang="fi-FI" dirty="0" smtClean="0"/>
              <a:t>iippuvuuksien </a:t>
            </a:r>
            <a:r>
              <a:rPr lang="fi-FI" dirty="0"/>
              <a:t>aiheuttamat menot </a:t>
            </a:r>
            <a:r>
              <a:rPr lang="fi-FI" dirty="0" smtClean="0"/>
              <a:t>rahoitetaan </a:t>
            </a:r>
            <a:r>
              <a:rPr lang="fi-FI" dirty="0"/>
              <a:t>usein aluksi kulutusluottojen </a:t>
            </a:r>
            <a:r>
              <a:rPr lang="fi-FI" dirty="0" smtClean="0"/>
              <a:t>avulla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velkoja </a:t>
            </a:r>
            <a:r>
              <a:rPr lang="fi-FI" dirty="0"/>
              <a:t>ei </a:t>
            </a:r>
            <a:r>
              <a:rPr lang="fi-FI" dirty="0" smtClean="0"/>
              <a:t>pystytä maksamaan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luottotietojen menetys </a:t>
            </a:r>
          </a:p>
          <a:p>
            <a:pPr lvl="1"/>
            <a:r>
              <a:rPr lang="fi-FI" dirty="0" smtClean="0"/>
              <a:t>rahapelien </a:t>
            </a:r>
            <a:r>
              <a:rPr lang="fi-FI" dirty="0"/>
              <a:t>ongelmapelaaminen </a:t>
            </a:r>
            <a:r>
              <a:rPr lang="fi-FI" dirty="0" smtClean="0"/>
              <a:t>voi </a:t>
            </a:r>
            <a:r>
              <a:rPr lang="fi-FI" dirty="0"/>
              <a:t>johtaa myös </a:t>
            </a:r>
            <a:r>
              <a:rPr lang="fi-FI" dirty="0" smtClean="0"/>
              <a:t>rikollisuuteen</a:t>
            </a:r>
          </a:p>
          <a:p>
            <a:pPr lvl="1"/>
            <a:r>
              <a:rPr lang="fi-FI" dirty="0" smtClean="0"/>
              <a:t>heijastuvat </a:t>
            </a:r>
            <a:r>
              <a:rPr lang="fi-FI" dirty="0"/>
              <a:t>helposti myös läheisten luottamuksen </a:t>
            </a:r>
            <a:r>
              <a:rPr lang="fi-FI" dirty="0" smtClean="0"/>
              <a:t>menettämiseen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vakavia ihmissuhdeongelmia</a:t>
            </a:r>
          </a:p>
          <a:p>
            <a:r>
              <a:rPr lang="fi-FI" dirty="0" smtClean="0"/>
              <a:t>voi </a:t>
            </a:r>
            <a:r>
              <a:rPr lang="fi-FI" dirty="0"/>
              <a:t>altistaa </a:t>
            </a:r>
            <a:r>
              <a:rPr lang="fi-FI" dirty="0" smtClean="0"/>
              <a:t>myös väkivaltarikoksille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601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555</Words>
  <Application>Microsoft Office PowerPoint</Application>
  <PresentationFormat>Näytössä katseltava diaesitys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Terve 1: Terveyden perusteet</vt:lpstr>
      <vt:lpstr>Mielihyvä - riippuvuus</vt:lpstr>
      <vt:lpstr>Riippuvuuden selitysmallit</vt:lpstr>
      <vt:lpstr>Aineriippuvuudet</vt:lpstr>
      <vt:lpstr>Aineriippuvuuden seuraukset</vt:lpstr>
      <vt:lpstr>Toiminnalliset riippuvuudet</vt:lpstr>
      <vt:lpstr>Toiminnallisen riippuvuuden muotoja</vt:lpstr>
      <vt:lpstr>Riippuvuuden ulottuvuudet</vt:lpstr>
      <vt:lpstr>Riippuvuudet vs. yhteiskunta</vt:lpstr>
      <vt:lpstr>Riippuvuuden ennaltaehkäisy</vt:lpstr>
      <vt:lpstr>Riippuvuuden hoito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Esa Härmä</cp:lastModifiedBy>
  <cp:revision>148</cp:revision>
  <dcterms:created xsi:type="dcterms:W3CDTF">2017-06-09T06:02:13Z</dcterms:created>
  <dcterms:modified xsi:type="dcterms:W3CDTF">2022-02-11T09:52:06Z</dcterms:modified>
</cp:coreProperties>
</file>