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6: Painonhallinta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Lihavuuden ja </a:t>
            </a:r>
            <a:r>
              <a:rPr lang="fi-FI" b="1" dirty="0"/>
              <a:t>y</a:t>
            </a:r>
            <a:r>
              <a:rPr lang="fi-FI" b="1" dirty="0" smtClean="0"/>
              <a:t>lipainon 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yksi </a:t>
            </a:r>
            <a:r>
              <a:rPr lang="fi-FI" dirty="0"/>
              <a:t>tärkeimmistä terveyspoliittisista haasteista niin teollistuneissa maissa kuin kehittyvissä </a:t>
            </a:r>
            <a:r>
              <a:rPr lang="fi-FI" dirty="0" smtClean="0"/>
              <a:t>maissa</a:t>
            </a:r>
            <a:r>
              <a:rPr lang="fi-FI" dirty="0"/>
              <a:t> </a:t>
            </a:r>
            <a:r>
              <a:rPr lang="fi-FI" dirty="0" smtClean="0"/>
              <a:t>(WHO)</a:t>
            </a:r>
          </a:p>
          <a:p>
            <a:r>
              <a:rPr lang="fi-FI" dirty="0"/>
              <a:t>t</a:t>
            </a:r>
            <a:r>
              <a:rPr lang="fi-FI" dirty="0" smtClean="0"/>
              <a:t>erveyden </a:t>
            </a:r>
            <a:r>
              <a:rPr lang="fi-FI" dirty="0"/>
              <a:t>edistämisen </a:t>
            </a:r>
            <a:r>
              <a:rPr lang="fi-FI" dirty="0" smtClean="0"/>
              <a:t>tavoitteena, </a:t>
            </a:r>
            <a:r>
              <a:rPr lang="fi-FI" dirty="0"/>
              <a:t>että yhteiskunta tukee ja mahdollistaa erityisesti ruokaan ja liikkumiseen liittyviä yksilön valintoja niin, että ihmiset syövät nykyistä terveellisemmin ja liikkuvat nykyistä </a:t>
            </a:r>
            <a:r>
              <a:rPr lang="fi-FI" dirty="0" smtClean="0"/>
              <a:t>enemmän</a:t>
            </a:r>
          </a:p>
          <a:p>
            <a:r>
              <a:rPr lang="fi-FI" dirty="0"/>
              <a:t>s</a:t>
            </a:r>
            <a:r>
              <a:rPr lang="fi-FI" dirty="0" smtClean="0"/>
              <a:t>äätely monimutkaista, mutta ruokaa </a:t>
            </a:r>
            <a:r>
              <a:rPr lang="fi-FI" dirty="0"/>
              <a:t>voidaan </a:t>
            </a:r>
            <a:r>
              <a:rPr lang="fi-FI" dirty="0" smtClean="0"/>
              <a:t>esim. verottaa terveysnäkökulmasta</a:t>
            </a:r>
          </a:p>
          <a:p>
            <a:r>
              <a:rPr lang="fi-FI" dirty="0" smtClean="0"/>
              <a:t>ihmisen </a:t>
            </a:r>
            <a:r>
              <a:rPr lang="fi-FI" dirty="0"/>
              <a:t>vastuu itsestään, lapsistaan ja </a:t>
            </a:r>
            <a:r>
              <a:rPr lang="fi-FI" dirty="0" smtClean="0"/>
              <a:t>läheisistään on tärkeää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997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Painonhallinta</a:t>
            </a:r>
            <a:endParaRPr lang="fi-FI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energiansaannin </a:t>
            </a:r>
            <a:r>
              <a:rPr lang="fi-FI" dirty="0"/>
              <a:t>ja -kulutuksen pysymistä tasapainossa siten, ettei rasvakudosta kerry elimistöön </a:t>
            </a:r>
            <a:r>
              <a:rPr lang="fi-FI" dirty="0" smtClean="0"/>
              <a:t>liikaa</a:t>
            </a:r>
          </a:p>
          <a:p>
            <a:r>
              <a:rPr lang="fi-FI" dirty="0" smtClean="0"/>
              <a:t>ei </a:t>
            </a:r>
            <a:r>
              <a:rPr lang="fi-FI" dirty="0"/>
              <a:t>ole laihduttamista vaan </a:t>
            </a:r>
            <a:r>
              <a:rPr lang="fi-FI" b="1" dirty="0"/>
              <a:t>pysyviä terveellisiä tottumuksia </a:t>
            </a:r>
            <a:r>
              <a:rPr lang="fi-FI" b="1" dirty="0" smtClean="0"/>
              <a:t>elämäntavoissa</a:t>
            </a:r>
          </a:p>
          <a:p>
            <a:r>
              <a:rPr lang="fi-FI" dirty="0"/>
              <a:t>t</a:t>
            </a:r>
            <a:r>
              <a:rPr lang="fi-FI" dirty="0" smtClean="0"/>
              <a:t>erveyden </a:t>
            </a:r>
            <a:r>
              <a:rPr lang="fi-FI" dirty="0"/>
              <a:t>kannalta olisi parasta, että paino pysyisi aikuisiän kutakuinkin </a:t>
            </a:r>
            <a:r>
              <a:rPr lang="fi-FI" dirty="0" smtClean="0"/>
              <a:t>samana</a:t>
            </a:r>
          </a:p>
          <a:p>
            <a:r>
              <a:rPr lang="fi-FI" dirty="0" smtClean="0"/>
              <a:t>myös </a:t>
            </a:r>
            <a:r>
              <a:rPr lang="fi-FI" dirty="0"/>
              <a:t>alipainon välttäminen on </a:t>
            </a:r>
            <a:r>
              <a:rPr lang="fi-FI" dirty="0" smtClean="0"/>
              <a:t>tärkeää, sillä se altistaa </a:t>
            </a:r>
            <a:r>
              <a:rPr lang="fi-FI" dirty="0"/>
              <a:t>sairauksille, hidastaa sairauksista toipumista sekä häiritsee lasten ja nuorten kasvua ja </a:t>
            </a:r>
            <a:r>
              <a:rPr lang="fi-FI" dirty="0" smtClean="0"/>
              <a:t>kehitystä</a:t>
            </a:r>
          </a:p>
          <a:p>
            <a:r>
              <a:rPr lang="fi-FI" dirty="0"/>
              <a:t>p</a:t>
            </a:r>
            <a:r>
              <a:rPr lang="fi-FI" dirty="0" smtClean="0"/>
              <a:t>ainonhallinnassa onnistuminen:</a:t>
            </a:r>
          </a:p>
          <a:p>
            <a:pPr lvl="1"/>
            <a:r>
              <a:rPr lang="fi-FI" dirty="0" smtClean="0"/>
              <a:t>rento </a:t>
            </a:r>
            <a:r>
              <a:rPr lang="fi-FI" dirty="0"/>
              <a:t>ja joustava suhtautuminen </a:t>
            </a:r>
            <a:r>
              <a:rPr lang="fi-FI" dirty="0" smtClean="0"/>
              <a:t>syömiseen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ehdottomia kieltoja </a:t>
            </a:r>
            <a:r>
              <a:rPr lang="fi-FI" dirty="0" smtClean="0"/>
              <a:t>eikä tottumusten </a:t>
            </a:r>
            <a:r>
              <a:rPr lang="fi-FI" dirty="0"/>
              <a:t>ja </a:t>
            </a:r>
            <a:r>
              <a:rPr lang="fi-FI" dirty="0" smtClean="0"/>
              <a:t>tapojen muuttamista </a:t>
            </a:r>
            <a:r>
              <a:rPr lang="fi-FI" dirty="0"/>
              <a:t>liian rajusti tai </a:t>
            </a:r>
            <a:r>
              <a:rPr lang="fi-FI" dirty="0" smtClean="0"/>
              <a:t>nopeasti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yöminen pääsääntöisesti </a:t>
            </a:r>
            <a:r>
              <a:rPr lang="fi-FI" dirty="0"/>
              <a:t>terveellisesti, mutta </a:t>
            </a:r>
            <a:r>
              <a:rPr lang="fi-FI" dirty="0" smtClean="0"/>
              <a:t>poikkeusten salliminen </a:t>
            </a:r>
            <a:r>
              <a:rPr lang="fi-FI" dirty="0"/>
              <a:t>tuntematta siitä </a:t>
            </a:r>
            <a:r>
              <a:rPr lang="fi-FI" dirty="0" smtClean="0"/>
              <a:t>syyllisyyttä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Painoon vaikuttavat 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/>
              <a:t>fyysisen aktiivisuus </a:t>
            </a:r>
          </a:p>
          <a:p>
            <a:pPr lvl="1"/>
            <a:r>
              <a:rPr lang="fi-FI" dirty="0" smtClean="0"/>
              <a:t>vähäisyys </a:t>
            </a:r>
            <a:r>
              <a:rPr lang="fi-FI" dirty="0"/>
              <a:t>vaikeuttaa </a:t>
            </a:r>
            <a:r>
              <a:rPr lang="fi-FI" dirty="0" smtClean="0"/>
              <a:t>painonhallintaa – toisaalta </a:t>
            </a:r>
            <a:r>
              <a:rPr lang="fi-FI" dirty="0"/>
              <a:t>lihominen vaikeuttaa </a:t>
            </a:r>
            <a:r>
              <a:rPr lang="fi-FI" dirty="0" smtClean="0"/>
              <a:t>liikkumista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ekä arkiliikunnan että </a:t>
            </a:r>
            <a:r>
              <a:rPr lang="fi-FI" dirty="0"/>
              <a:t>työn fyysisen rasittavuuden </a:t>
            </a:r>
            <a:r>
              <a:rPr lang="fi-FI" dirty="0" smtClean="0"/>
              <a:t>väheneminen</a:t>
            </a:r>
          </a:p>
          <a:p>
            <a:r>
              <a:rPr lang="fi-FI" b="1" dirty="0" smtClean="0"/>
              <a:t>perimä</a:t>
            </a:r>
          </a:p>
          <a:p>
            <a:pPr lvl="1"/>
            <a:r>
              <a:rPr lang="fi-FI" dirty="0" smtClean="0"/>
              <a:t>biologiset </a:t>
            </a:r>
            <a:r>
              <a:rPr lang="fi-FI" dirty="0"/>
              <a:t>tekijät selittävät osan lihomisen </a:t>
            </a:r>
            <a:r>
              <a:rPr lang="fi-FI" dirty="0" smtClean="0"/>
              <a:t>syistä (noin 30–50 </a:t>
            </a:r>
            <a:r>
              <a:rPr lang="fi-FI" dirty="0"/>
              <a:t>% </a:t>
            </a:r>
            <a:r>
              <a:rPr lang="fi-FI" dirty="0" smtClean="0"/>
              <a:t>alttiudesta lihomiseen)</a:t>
            </a:r>
          </a:p>
          <a:p>
            <a:pPr lvl="1"/>
            <a:r>
              <a:rPr lang="fi-FI" dirty="0" smtClean="0"/>
              <a:t>poikkeamat </a:t>
            </a:r>
            <a:r>
              <a:rPr lang="fi-FI" dirty="0"/>
              <a:t>geeneissä vaikuttavat esimerkiksi energiankulutukseen, ruokahaluun, kylläisyyden tunteeseen, rasvayhdisteiden varastoitumiseen rasvakudokseen, fyysiseen kuntoon ja </a:t>
            </a:r>
            <a:r>
              <a:rPr lang="fi-FI" dirty="0" smtClean="0"/>
              <a:t>liikuntataitoihin</a:t>
            </a:r>
          </a:p>
          <a:p>
            <a:pPr lvl="1"/>
            <a:r>
              <a:rPr lang="fi-FI" dirty="0"/>
              <a:t>g</a:t>
            </a:r>
            <a:r>
              <a:rPr lang="fi-FI" dirty="0" smtClean="0"/>
              <a:t>eenien </a:t>
            </a:r>
            <a:r>
              <a:rPr lang="fi-FI" dirty="0"/>
              <a:t>toimintaan vaikuttavat geenimuunnokset voivat lisätä lihomisen </a:t>
            </a:r>
            <a:r>
              <a:rPr lang="fi-FI" dirty="0" smtClean="0"/>
              <a:t>todennäköisyyttä</a:t>
            </a:r>
          </a:p>
          <a:p>
            <a:pPr lvl="1"/>
            <a:r>
              <a:rPr lang="fi-FI" dirty="0" smtClean="0"/>
              <a:t>perimästään </a:t>
            </a:r>
            <a:r>
              <a:rPr lang="fi-FI" dirty="0"/>
              <a:t>riippumatta </a:t>
            </a:r>
            <a:r>
              <a:rPr lang="fi-FI" dirty="0" smtClean="0"/>
              <a:t>voi kuitenkin vahvistaa </a:t>
            </a:r>
            <a:r>
              <a:rPr lang="fi-FI" dirty="0"/>
              <a:t>painonhallintaansa järkevillä </a:t>
            </a:r>
            <a:r>
              <a:rPr lang="fi-FI" dirty="0" smtClean="0"/>
              <a:t>elämäntavoilla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326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Laihduttamisen perustellut syyt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terveydellisistä </a:t>
            </a:r>
            <a:r>
              <a:rPr lang="fi-FI" dirty="0"/>
              <a:t>syistä perusteltua vain silloin, kun aikuinen tai lapsi on pätevillä mittauksilla todettu ylipainoiseksi tai </a:t>
            </a:r>
            <a:r>
              <a:rPr lang="fi-FI" dirty="0" smtClean="0"/>
              <a:t>lihavaksi</a:t>
            </a:r>
          </a:p>
          <a:p>
            <a:r>
              <a:rPr lang="fi-FI" dirty="0"/>
              <a:t>m</a:t>
            </a:r>
            <a:r>
              <a:rPr lang="fi-FI" dirty="0" smtClean="0"/>
              <a:t>uutaman </a:t>
            </a:r>
            <a:r>
              <a:rPr lang="fi-FI" dirty="0"/>
              <a:t>kilon ylipainon kertyminen on aikuisella varoitussignaali elämäntapojen </a:t>
            </a:r>
            <a:r>
              <a:rPr lang="fi-FI" dirty="0" smtClean="0"/>
              <a:t>tarkistukseen </a:t>
            </a:r>
          </a:p>
          <a:p>
            <a:r>
              <a:rPr lang="fi-FI" dirty="0"/>
              <a:t>a</a:t>
            </a:r>
            <a:r>
              <a:rPr lang="fi-FI" dirty="0" smtClean="0"/>
              <a:t>ikuisten </a:t>
            </a:r>
            <a:r>
              <a:rPr lang="fi-FI" dirty="0"/>
              <a:t>laihduttamisessa on </a:t>
            </a:r>
            <a:r>
              <a:rPr lang="fi-FI" b="1" dirty="0"/>
              <a:t>kaksi </a:t>
            </a:r>
            <a:r>
              <a:rPr lang="fi-FI" b="1" dirty="0" smtClean="0"/>
              <a:t>tavoitetta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(lapsilla </a:t>
            </a:r>
            <a:r>
              <a:rPr lang="fi-FI" dirty="0"/>
              <a:t>ja nuorilla painottuu ensimmäinen </a:t>
            </a:r>
            <a:r>
              <a:rPr lang="fi-FI" dirty="0" smtClean="0"/>
              <a:t>tavoite):</a:t>
            </a:r>
            <a:endParaRPr lang="fi-FI" dirty="0"/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kehon </a:t>
            </a:r>
            <a:r>
              <a:rPr lang="fi-FI" dirty="0"/>
              <a:t>liiallisen rasvakudoksen määrän </a:t>
            </a:r>
            <a:r>
              <a:rPr lang="fi-FI" dirty="0" smtClean="0"/>
              <a:t>vähentäminen 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dirty="0" smtClean="0"/>
              <a:t>lihavuuteen </a:t>
            </a:r>
            <a:r>
              <a:rPr lang="fi-FI" dirty="0"/>
              <a:t>liittyvien sairauksien tai niiden vaaratekijöiden ehkäiseminen ja </a:t>
            </a:r>
            <a:r>
              <a:rPr lang="fi-FI" dirty="0" smtClean="0"/>
              <a:t>lieventäminen</a:t>
            </a:r>
            <a:endParaRPr lang="fi-FI" dirty="0"/>
          </a:p>
          <a:p>
            <a:r>
              <a:rPr lang="fi-FI" dirty="0"/>
              <a:t>j</a:t>
            </a:r>
            <a:r>
              <a:rPr lang="fi-FI" dirty="0" smtClean="0"/>
              <a:t>os </a:t>
            </a:r>
            <a:r>
              <a:rPr lang="fi-FI" dirty="0"/>
              <a:t>ihminen on selkeästi lihava, laihduttaminen on turvallisinta aloittaa terveydenhuollon ammattilaisen eli lääkärin tai terveydenhoitajan </a:t>
            </a:r>
            <a:r>
              <a:rPr lang="fi-FI" dirty="0" smtClean="0"/>
              <a:t>valvonnassa</a:t>
            </a:r>
          </a:p>
        </p:txBody>
      </p:sp>
    </p:spTree>
    <p:extLst>
      <p:ext uri="{BB962C8B-B14F-4D97-AF65-F5344CB8AC3E}">
        <p14:creationId xmlns:p14="http://schemas.microsoft.com/office/powerpoint/2010/main" val="164487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Painonhallinta syömisen avulla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l</a:t>
            </a:r>
            <a:r>
              <a:rPr lang="fi-FI" dirty="0" smtClean="0"/>
              <a:t>ihavuuden </a:t>
            </a:r>
            <a:r>
              <a:rPr lang="fi-FI" dirty="0"/>
              <a:t>tai ylipainon hoidossa laihduttamisen tärkein menetelmä on </a:t>
            </a:r>
            <a:r>
              <a:rPr lang="fi-FI" b="1" dirty="0"/>
              <a:t>niukkaenerginen ruokavalio</a:t>
            </a:r>
            <a:r>
              <a:rPr lang="fi-FI" dirty="0"/>
              <a:t>, jonka tavoitteena on vähentää ruoasta saatavaa energiaa aiempaan </a:t>
            </a:r>
            <a:r>
              <a:rPr lang="fi-FI" dirty="0" smtClean="0"/>
              <a:t>verrattuna</a:t>
            </a:r>
          </a:p>
          <a:p>
            <a:pPr lvl="1"/>
            <a:r>
              <a:rPr lang="fi-FI" dirty="0" smtClean="0"/>
              <a:t>ruoan energiatiheyden pienentäminen</a:t>
            </a:r>
          </a:p>
          <a:p>
            <a:pPr lvl="1"/>
            <a:r>
              <a:rPr lang="fi-FI" dirty="0" smtClean="0"/>
              <a:t>energiamäärää </a:t>
            </a:r>
            <a:r>
              <a:rPr lang="fi-FI" dirty="0"/>
              <a:t>voidaan vähentää </a:t>
            </a:r>
            <a:r>
              <a:rPr lang="fi-FI" dirty="0" smtClean="0"/>
              <a:t>eri tavoilla</a:t>
            </a:r>
            <a:r>
              <a:rPr lang="fi-FI" dirty="0"/>
              <a:t> </a:t>
            </a:r>
            <a:r>
              <a:rPr lang="fi-FI" dirty="0" smtClean="0"/>
              <a:t>- osa </a:t>
            </a:r>
            <a:r>
              <a:rPr lang="fi-FI" dirty="0"/>
              <a:t>terveellisiä ja osa </a:t>
            </a:r>
            <a:r>
              <a:rPr lang="fi-FI" dirty="0" smtClean="0"/>
              <a:t>ei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ikuisella </a:t>
            </a:r>
            <a:r>
              <a:rPr lang="fi-FI" dirty="0"/>
              <a:t>ylipainoisella henkilöllä sopiva </a:t>
            </a:r>
            <a:r>
              <a:rPr lang="fi-FI" dirty="0" smtClean="0"/>
              <a:t>laihdutusvauhti </a:t>
            </a:r>
            <a:r>
              <a:rPr lang="fi-FI" dirty="0"/>
              <a:t>enintään puoli kiloa </a:t>
            </a:r>
            <a:r>
              <a:rPr lang="fi-FI" dirty="0" smtClean="0"/>
              <a:t>viikossa</a:t>
            </a:r>
          </a:p>
          <a:p>
            <a:pPr lvl="1"/>
            <a:r>
              <a:rPr lang="fi-FI" dirty="0" smtClean="0"/>
              <a:t>painonpudotuksen </a:t>
            </a:r>
            <a:r>
              <a:rPr lang="fi-FI" dirty="0"/>
              <a:t>tärkein </a:t>
            </a:r>
            <a:r>
              <a:rPr lang="fi-FI" dirty="0" smtClean="0"/>
              <a:t>tavoite </a:t>
            </a:r>
            <a:r>
              <a:rPr lang="fi-FI" dirty="0"/>
              <a:t>laihdutustuloksen </a:t>
            </a:r>
            <a:r>
              <a:rPr lang="fi-FI" dirty="0" smtClean="0"/>
              <a:t>pysyvyys </a:t>
            </a:r>
            <a:br>
              <a:rPr lang="fi-FI" dirty="0" smtClean="0"/>
            </a:br>
            <a:r>
              <a:rPr lang="fi-FI" dirty="0" smtClean="0"/>
              <a:t>(= terveellisten ruokailu- </a:t>
            </a:r>
            <a:r>
              <a:rPr lang="fi-FI" dirty="0"/>
              <a:t>ja liikuntatottumusten </a:t>
            </a:r>
            <a:r>
              <a:rPr lang="fi-FI" dirty="0" smtClean="0"/>
              <a:t>jatkaminen </a:t>
            </a:r>
            <a:r>
              <a:rPr lang="fi-FI" dirty="0"/>
              <a:t>laihtumisen </a:t>
            </a:r>
            <a:r>
              <a:rPr lang="fi-FI" dirty="0" smtClean="0"/>
              <a:t>jälkeen)</a:t>
            </a:r>
          </a:p>
          <a:p>
            <a:pPr lvl="1"/>
            <a:r>
              <a:rPr lang="fi-FI" dirty="0" smtClean="0"/>
              <a:t>raju </a:t>
            </a:r>
            <a:r>
              <a:rPr lang="fi-FI" dirty="0"/>
              <a:t>laihduttaminen omin päin epäterveellisillä keinoilla voi johtaa suuriin painonvaihteluihin tai laukaista </a:t>
            </a:r>
            <a:r>
              <a:rPr lang="fi-FI" dirty="0" smtClean="0"/>
              <a:t>syömishäiriön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720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Liikunnan merkitys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vähentää </a:t>
            </a:r>
            <a:r>
              <a:rPr lang="fi-FI" dirty="0"/>
              <a:t>lihavuuteen liittyviä </a:t>
            </a:r>
            <a:r>
              <a:rPr lang="fi-FI" dirty="0" smtClean="0"/>
              <a:t>terveysriskejä</a:t>
            </a:r>
          </a:p>
          <a:p>
            <a:r>
              <a:rPr lang="fi-FI" dirty="0" smtClean="0"/>
              <a:t>hyvä </a:t>
            </a:r>
            <a:r>
              <a:rPr lang="fi-FI" dirty="0"/>
              <a:t>kunto ja suorituskyky voivat parantaa itsetuntoa, fyysistä minäkuvaa ja </a:t>
            </a:r>
            <a:r>
              <a:rPr lang="fi-FI" dirty="0" smtClean="0"/>
              <a:t>elämänlaatua</a:t>
            </a:r>
          </a:p>
          <a:p>
            <a:r>
              <a:rPr lang="fi-FI" dirty="0" smtClean="0"/>
              <a:t>liikuntaa </a:t>
            </a:r>
            <a:r>
              <a:rPr lang="fi-FI" dirty="0"/>
              <a:t>lisäämällä laihtuminen ei ole yhtä nopeaa kuin ruokavalion avulla (esim. yhden pikaruoka-annoksen energiamäärä vastaa monen tunnin juoksulenkkiä</a:t>
            </a:r>
            <a:r>
              <a:rPr lang="fi-FI" dirty="0" smtClean="0"/>
              <a:t>)</a:t>
            </a:r>
          </a:p>
          <a:p>
            <a:r>
              <a:rPr lang="fi-FI" dirty="0"/>
              <a:t>l</a:t>
            </a:r>
            <a:r>
              <a:rPr lang="fi-FI" dirty="0" smtClean="0"/>
              <a:t>aihduttamisen </a:t>
            </a:r>
            <a:r>
              <a:rPr lang="fi-FI" dirty="0"/>
              <a:t>jälkeisessä painonhallinnassa on terveellisten ruokatottumusten lisäksi tärkeää liikkua lihomisen </a:t>
            </a:r>
            <a:r>
              <a:rPr lang="fi-FI" dirty="0" smtClean="0"/>
              <a:t>estämiseksi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865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Ylipainon mittarit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/>
              <a:t>BMI </a:t>
            </a:r>
            <a:r>
              <a:rPr lang="fi-FI" b="1" dirty="0"/>
              <a:t>eli </a:t>
            </a:r>
            <a:r>
              <a:rPr lang="fi-FI" b="1" dirty="0" smtClean="0"/>
              <a:t>painoindeksi</a:t>
            </a:r>
          </a:p>
          <a:p>
            <a:pPr lvl="1"/>
            <a:r>
              <a:rPr lang="fi-FI" dirty="0" smtClean="0"/>
              <a:t>kiloina </a:t>
            </a:r>
            <a:r>
              <a:rPr lang="fi-FI" dirty="0"/>
              <a:t>mitattu paino </a:t>
            </a:r>
            <a:r>
              <a:rPr lang="fi-FI" dirty="0" smtClean="0"/>
              <a:t>jaettuna metreinä </a:t>
            </a:r>
            <a:r>
              <a:rPr lang="fi-FI" dirty="0"/>
              <a:t>mitatun pituuden </a:t>
            </a:r>
            <a:r>
              <a:rPr lang="fi-FI" dirty="0" smtClean="0"/>
              <a:t>neliöllä</a:t>
            </a:r>
          </a:p>
          <a:p>
            <a:pPr lvl="1"/>
            <a:r>
              <a:rPr lang="fi-FI" dirty="0" smtClean="0"/>
              <a:t>suuri </a:t>
            </a:r>
            <a:r>
              <a:rPr lang="fi-FI" dirty="0"/>
              <a:t>lihasmäärä voi suurentaa </a:t>
            </a:r>
            <a:r>
              <a:rPr lang="fi-FI" dirty="0" smtClean="0"/>
              <a:t>painoindeksiä</a:t>
            </a:r>
          </a:p>
          <a:p>
            <a:r>
              <a:rPr lang="fi-FI" b="1" dirty="0" smtClean="0"/>
              <a:t>vyötärönympärysmitta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ertoo rasvakudoksen </a:t>
            </a:r>
            <a:r>
              <a:rPr lang="fi-FI" dirty="0"/>
              <a:t>sijainnista </a:t>
            </a:r>
            <a:r>
              <a:rPr lang="fi-FI" dirty="0" smtClean="0"/>
              <a:t>vatsaontelossa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yötärölihavuus: miehillä </a:t>
            </a:r>
            <a:r>
              <a:rPr lang="fi-FI" dirty="0"/>
              <a:t>yli 100 </a:t>
            </a:r>
            <a:r>
              <a:rPr lang="fi-FI" dirty="0" smtClean="0"/>
              <a:t>cm, </a:t>
            </a:r>
            <a:r>
              <a:rPr lang="fi-FI" dirty="0"/>
              <a:t>naisilla yli 90 </a:t>
            </a:r>
            <a:r>
              <a:rPr lang="fi-FI" dirty="0" smtClean="0"/>
              <a:t>cm </a:t>
            </a:r>
            <a:r>
              <a:rPr lang="fi-FI" dirty="0"/>
              <a:t>vyötärönympärys </a:t>
            </a:r>
            <a:endParaRPr lang="fi-FI" dirty="0" smtClean="0"/>
          </a:p>
          <a:p>
            <a:r>
              <a:rPr lang="fi-FI" dirty="0"/>
              <a:t>m</a:t>
            </a:r>
            <a:r>
              <a:rPr lang="fi-FI" dirty="0" smtClean="0"/>
              <a:t>olempia käytetään terveydenhuollossa aikuisten </a:t>
            </a:r>
            <a:r>
              <a:rPr lang="fi-FI" dirty="0"/>
              <a:t>lihavuuden </a:t>
            </a:r>
            <a:r>
              <a:rPr lang="fi-FI" dirty="0" smtClean="0"/>
              <a:t>osoittimina (pituuskasvun päätyttyä)</a:t>
            </a:r>
          </a:p>
          <a:p>
            <a:r>
              <a:rPr lang="fi-FI" b="1" dirty="0" smtClean="0"/>
              <a:t>lapset </a:t>
            </a:r>
            <a:r>
              <a:rPr lang="fi-FI" b="1" dirty="0"/>
              <a:t>ja </a:t>
            </a:r>
            <a:r>
              <a:rPr lang="fi-FI" b="1" dirty="0" smtClean="0"/>
              <a:t>nuoret</a:t>
            </a:r>
          </a:p>
          <a:p>
            <a:pPr lvl="1"/>
            <a:r>
              <a:rPr lang="fi-FI" dirty="0" smtClean="0"/>
              <a:t>painon </a:t>
            </a:r>
            <a:r>
              <a:rPr lang="fi-FI" dirty="0"/>
              <a:t>sopivuutta arvioidaan useimmiten neuvolassa ja kouluterveydenhuollossa iänmukaisten pituus-painokäyrien </a:t>
            </a:r>
            <a:r>
              <a:rPr lang="fi-FI" dirty="0" smtClean="0"/>
              <a:t>avulla</a:t>
            </a:r>
          </a:p>
          <a:p>
            <a:pPr lvl="1"/>
            <a:r>
              <a:rPr lang="fi-FI" dirty="0" smtClean="0"/>
              <a:t>lähinnä </a:t>
            </a:r>
            <a:r>
              <a:rPr lang="fi-FI" dirty="0"/>
              <a:t>tutkimuskäytössä </a:t>
            </a:r>
            <a:r>
              <a:rPr lang="fi-FI" dirty="0" smtClean="0"/>
              <a:t>omat </a:t>
            </a:r>
            <a:r>
              <a:rPr lang="fi-FI" dirty="0"/>
              <a:t>iänmukaiset painoindeksin </a:t>
            </a:r>
            <a:r>
              <a:rPr lang="fi-FI" dirty="0" smtClean="0"/>
              <a:t>rajat </a:t>
            </a:r>
            <a:br>
              <a:rPr lang="fi-FI" dirty="0" smtClean="0"/>
            </a:br>
            <a:r>
              <a:rPr lang="fi-FI" dirty="0" smtClean="0"/>
              <a:t>(ISO-BMI)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9943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Lihavuuden terveysriskit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1900" dirty="0"/>
              <a:t>v</a:t>
            </a:r>
            <a:r>
              <a:rPr lang="fi-FI" sz="1900" dirty="0" smtClean="0"/>
              <a:t>yötärölihavuudessa </a:t>
            </a:r>
            <a:r>
              <a:rPr lang="fi-FI" sz="1900" dirty="0"/>
              <a:t>rasvakudosta kerääntyy vatsaonteloon sisäelinten ympärille (</a:t>
            </a:r>
            <a:r>
              <a:rPr lang="fi-FI" sz="1900" b="1" dirty="0" err="1"/>
              <a:t>viskeraalinen</a:t>
            </a:r>
            <a:r>
              <a:rPr lang="fi-FI" sz="1900" b="1" dirty="0"/>
              <a:t> </a:t>
            </a:r>
            <a:r>
              <a:rPr lang="fi-FI" sz="1900" b="1" dirty="0" smtClean="0"/>
              <a:t>rasvakudos</a:t>
            </a:r>
            <a:r>
              <a:rPr lang="fi-FI" sz="1900" dirty="0" smtClean="0"/>
              <a:t>) sekä </a:t>
            </a:r>
            <a:r>
              <a:rPr lang="fi-FI" sz="1900" dirty="0"/>
              <a:t>maksan </a:t>
            </a:r>
            <a:r>
              <a:rPr lang="fi-FI" sz="1900" dirty="0" smtClean="0"/>
              <a:t>sisälle </a:t>
            </a:r>
          </a:p>
          <a:p>
            <a:pPr lvl="1"/>
            <a:r>
              <a:rPr lang="fi-FI" sz="1600" dirty="0" smtClean="0"/>
              <a:t>terveydelle </a:t>
            </a:r>
            <a:r>
              <a:rPr lang="fi-FI" sz="1600" dirty="0"/>
              <a:t>haitallisempaa kuin muualle kertynyt </a:t>
            </a:r>
            <a:r>
              <a:rPr lang="fi-FI" sz="1600" dirty="0" smtClean="0"/>
              <a:t>rasvakudos</a:t>
            </a:r>
          </a:p>
          <a:p>
            <a:pPr lvl="1"/>
            <a:r>
              <a:rPr lang="fi-FI" sz="1600" dirty="0" smtClean="0"/>
              <a:t>vapauttaa </a:t>
            </a:r>
            <a:r>
              <a:rPr lang="fi-FI" sz="1600" dirty="0"/>
              <a:t>verenkiertoon runsaasti </a:t>
            </a:r>
            <a:r>
              <a:rPr lang="fi-FI" sz="1600" dirty="0" smtClean="0"/>
              <a:t>rasvahappoja </a:t>
            </a:r>
            <a:r>
              <a:rPr lang="fi-FI" sz="1600" dirty="0" smtClean="0">
                <a:sym typeface="Wingdings" panose="05000000000000000000" pitchFamily="2" charset="2"/>
              </a:rPr>
              <a:t> </a:t>
            </a:r>
            <a:r>
              <a:rPr lang="fi-FI" sz="1600" dirty="0" smtClean="0"/>
              <a:t>häiritsee </a:t>
            </a:r>
            <a:r>
              <a:rPr lang="fi-FI" sz="1600" dirty="0"/>
              <a:t>insuliinihormonin toimintaa ja aiheuttaa siten rasva-aine- ja sokeriaineenvaihdunnan häiriöitä </a:t>
            </a:r>
            <a:r>
              <a:rPr lang="fi-FI" sz="1600" dirty="0" smtClean="0"/>
              <a:t>sekä </a:t>
            </a:r>
            <a:r>
              <a:rPr lang="fi-FI" sz="1600" dirty="0"/>
              <a:t>häiritsee maksan </a:t>
            </a:r>
            <a:r>
              <a:rPr lang="fi-FI" sz="1600" dirty="0" smtClean="0"/>
              <a:t>toimintaa</a:t>
            </a:r>
          </a:p>
          <a:p>
            <a:pPr lvl="1"/>
            <a:r>
              <a:rPr lang="fi-FI" sz="1600" dirty="0"/>
              <a:t>r</a:t>
            </a:r>
            <a:r>
              <a:rPr lang="fi-FI" sz="1600" dirty="0" smtClean="0"/>
              <a:t>asvakudokseen </a:t>
            </a:r>
            <a:r>
              <a:rPr lang="fi-FI" sz="1600" dirty="0"/>
              <a:t>kertyy tulehdussoluja, jotka ylläpitävät haitallista lieväasteista </a:t>
            </a:r>
            <a:r>
              <a:rPr lang="fi-FI" sz="1600" dirty="0" smtClean="0"/>
              <a:t>tulehdusreaktiota</a:t>
            </a:r>
          </a:p>
          <a:p>
            <a:pPr lvl="1"/>
            <a:r>
              <a:rPr lang="fi-FI" sz="1600" dirty="0" smtClean="0"/>
              <a:t>vyötärölihavuus terveysriski </a:t>
            </a:r>
            <a:r>
              <a:rPr lang="fi-FI" sz="1600" dirty="0"/>
              <a:t>myös </a:t>
            </a:r>
            <a:r>
              <a:rPr lang="fi-FI" sz="1600" dirty="0" smtClean="0"/>
              <a:t>normaalipainoisille</a:t>
            </a:r>
          </a:p>
          <a:p>
            <a:r>
              <a:rPr lang="fi-FI" sz="1900" b="1" dirty="0" smtClean="0"/>
              <a:t>metabolinen </a:t>
            </a:r>
            <a:r>
              <a:rPr lang="fi-FI" sz="1900" b="1" dirty="0"/>
              <a:t>oireyhtymä </a:t>
            </a:r>
            <a:r>
              <a:rPr lang="fi-FI" sz="1900" b="1" dirty="0" smtClean="0"/>
              <a:t>MBO</a:t>
            </a:r>
          </a:p>
          <a:p>
            <a:pPr lvl="1"/>
            <a:r>
              <a:rPr lang="fi-FI" sz="1600" dirty="0" smtClean="0"/>
              <a:t>ihmisellä useita </a:t>
            </a:r>
            <a:r>
              <a:rPr lang="fi-FI" sz="1600" dirty="0"/>
              <a:t>vyötärölihavuuteen liittyviä sairauksien vaaratekijöitä yhtä </a:t>
            </a:r>
            <a:r>
              <a:rPr lang="fi-FI" sz="1600" dirty="0" smtClean="0"/>
              <a:t>aikaa</a:t>
            </a:r>
          </a:p>
          <a:p>
            <a:pPr lvl="1"/>
            <a:r>
              <a:rPr lang="fi-FI" sz="1600" dirty="0" smtClean="0"/>
              <a:t>keskeisenä </a:t>
            </a:r>
            <a:r>
              <a:rPr lang="fi-FI" sz="1600" dirty="0"/>
              <a:t>tekijänä </a:t>
            </a:r>
            <a:r>
              <a:rPr lang="fi-FI" sz="1600" dirty="0" smtClean="0"/>
              <a:t>heikentynyt sokerinsietokyky, </a:t>
            </a:r>
            <a:r>
              <a:rPr lang="fi-FI" sz="1600" dirty="0"/>
              <a:t>joka johtuu insuliinin puutteellisesta </a:t>
            </a:r>
            <a:r>
              <a:rPr lang="fi-FI" sz="1600" dirty="0" smtClean="0"/>
              <a:t>toiminnasta</a:t>
            </a:r>
          </a:p>
          <a:p>
            <a:pPr lvl="1"/>
            <a:r>
              <a:rPr lang="fi-FI" sz="1600" dirty="0" smtClean="0"/>
              <a:t>suurentaa </a:t>
            </a:r>
            <a:r>
              <a:rPr lang="fi-FI" sz="1600" dirty="0"/>
              <a:t>riskiä sairastua tyypin 2 diabetekseen sekä sydän- ja </a:t>
            </a:r>
            <a:r>
              <a:rPr lang="fi-FI" sz="1600" dirty="0" smtClean="0"/>
              <a:t>verisuonisairauksiin</a:t>
            </a:r>
          </a:p>
          <a:p>
            <a:pPr lvl="1"/>
            <a:r>
              <a:rPr lang="fi-FI" sz="1600" dirty="0" smtClean="0"/>
              <a:t>yli 1/3 </a:t>
            </a:r>
            <a:r>
              <a:rPr lang="fi-FI" sz="1600" dirty="0"/>
              <a:t>suomalaisista aikuisista miehistä ja </a:t>
            </a:r>
            <a:r>
              <a:rPr lang="fi-FI" sz="1600" dirty="0" smtClean="0"/>
              <a:t>yli 1/4 naisista </a:t>
            </a:r>
          </a:p>
          <a:p>
            <a:r>
              <a:rPr lang="fi-FI" sz="1900" dirty="0"/>
              <a:t>l</a:t>
            </a:r>
            <a:r>
              <a:rPr lang="fi-FI" sz="1900" dirty="0" smtClean="0"/>
              <a:t>ihavuuden aste vaikuttaa terveyteen</a:t>
            </a:r>
            <a:endParaRPr lang="fi-FI" sz="1900" dirty="0"/>
          </a:p>
        </p:txBody>
      </p:sp>
    </p:spTree>
    <p:extLst>
      <p:ext uri="{BB962C8B-B14F-4D97-AF65-F5344CB8AC3E}">
        <p14:creationId xmlns:p14="http://schemas.microsoft.com/office/powerpoint/2010/main" val="250462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Lihavuuden yleisyys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maailmassa yli </a:t>
            </a:r>
            <a:r>
              <a:rPr lang="fi-FI" dirty="0"/>
              <a:t>miljardi vähintään ylipainoista </a:t>
            </a:r>
            <a:r>
              <a:rPr lang="fi-FI" dirty="0" smtClean="0"/>
              <a:t>ihmistä</a:t>
            </a:r>
          </a:p>
          <a:p>
            <a:r>
              <a:rPr lang="fi-FI" dirty="0"/>
              <a:t>e</a:t>
            </a:r>
            <a:r>
              <a:rPr lang="fi-FI" dirty="0" smtClean="0"/>
              <a:t>urooppalaisessa </a:t>
            </a:r>
            <a:r>
              <a:rPr lang="fi-FI" dirty="0"/>
              <a:t>lihavuustilastossa </a:t>
            </a:r>
            <a:r>
              <a:rPr lang="fi-FI" b="1" dirty="0"/>
              <a:t>Suomi</a:t>
            </a:r>
            <a:r>
              <a:rPr lang="fi-FI" dirty="0"/>
              <a:t> </a:t>
            </a:r>
            <a:r>
              <a:rPr lang="fi-FI" dirty="0" smtClean="0"/>
              <a:t>keskivaiheilla, </a:t>
            </a:r>
            <a:r>
              <a:rPr lang="fi-FI" dirty="0"/>
              <a:t>pohjoismaisessa vertailussa suomalaiset </a:t>
            </a:r>
            <a:r>
              <a:rPr lang="fi-FI" dirty="0" smtClean="0"/>
              <a:t>islantilaisten </a:t>
            </a:r>
            <a:r>
              <a:rPr lang="fi-FI" dirty="0"/>
              <a:t>ohella pohjoismaiden lihavin </a:t>
            </a:r>
            <a:r>
              <a:rPr lang="fi-FI" dirty="0" smtClean="0"/>
              <a:t>kansa</a:t>
            </a:r>
          </a:p>
          <a:p>
            <a:pPr lvl="1"/>
            <a:r>
              <a:rPr lang="fi-FI" sz="3000" dirty="0" smtClean="0"/>
              <a:t>joka neljäs kouluikäinen </a:t>
            </a:r>
            <a:r>
              <a:rPr lang="fi-FI" sz="3000" dirty="0"/>
              <a:t>on </a:t>
            </a:r>
            <a:r>
              <a:rPr lang="fi-FI" sz="3000" dirty="0" smtClean="0"/>
              <a:t>ylipainoinen </a:t>
            </a:r>
            <a:br>
              <a:rPr lang="fi-FI" sz="3000" dirty="0" smtClean="0"/>
            </a:br>
            <a:r>
              <a:rPr lang="fi-FI" sz="3000" dirty="0" smtClean="0"/>
              <a:t>(sosioekonomisen taustan vaikutus)</a:t>
            </a:r>
          </a:p>
          <a:p>
            <a:pPr lvl="1"/>
            <a:r>
              <a:rPr lang="fi-FI" sz="3000" dirty="0" smtClean="0"/>
              <a:t>nuorista </a:t>
            </a:r>
            <a:r>
              <a:rPr lang="fi-FI" sz="3000" dirty="0"/>
              <a:t>vain muutama prosentti </a:t>
            </a:r>
            <a:r>
              <a:rPr lang="fi-FI" sz="3000" dirty="0" smtClean="0"/>
              <a:t>lihavia</a:t>
            </a:r>
          </a:p>
          <a:p>
            <a:pPr lvl="1"/>
            <a:r>
              <a:rPr lang="fi-FI" sz="3000" dirty="0"/>
              <a:t>l</a:t>
            </a:r>
            <a:r>
              <a:rPr lang="fi-FI" sz="3000" dirty="0" smtClean="0"/>
              <a:t>ihava </a:t>
            </a:r>
            <a:r>
              <a:rPr lang="fi-FI" sz="3000" dirty="0"/>
              <a:t>lapsi ja nuori on </a:t>
            </a:r>
            <a:r>
              <a:rPr lang="fi-FI" sz="3000" dirty="0" smtClean="0"/>
              <a:t>todennäköisesti </a:t>
            </a:r>
            <a:r>
              <a:rPr lang="fi-FI" sz="3000" dirty="0"/>
              <a:t>lihava </a:t>
            </a:r>
            <a:r>
              <a:rPr lang="fi-FI" sz="3000" dirty="0" smtClean="0"/>
              <a:t>aikuisenakin</a:t>
            </a:r>
          </a:p>
          <a:p>
            <a:pPr lvl="1"/>
            <a:r>
              <a:rPr lang="fi-FI" sz="3000" dirty="0" smtClean="0"/>
              <a:t>monien </a:t>
            </a:r>
            <a:r>
              <a:rPr lang="fi-FI" sz="3000" dirty="0"/>
              <a:t>nuorten aikuisten lihominen alkaa vasta 20–30 vuoden </a:t>
            </a:r>
            <a:r>
              <a:rPr lang="fi-FI" sz="3000" dirty="0" smtClean="0"/>
              <a:t>iässä</a:t>
            </a:r>
          </a:p>
          <a:p>
            <a:pPr lvl="1"/>
            <a:r>
              <a:rPr lang="fi-FI" sz="3000" dirty="0" smtClean="0"/>
              <a:t>useimmat </a:t>
            </a:r>
            <a:r>
              <a:rPr lang="fi-FI" sz="3000" dirty="0"/>
              <a:t>lihavat aikuiset eivät ole olleet lihavia </a:t>
            </a:r>
            <a:r>
              <a:rPr lang="fi-FI" sz="3000" dirty="0" smtClean="0"/>
              <a:t>nuorena</a:t>
            </a:r>
          </a:p>
          <a:p>
            <a:pPr lvl="1"/>
            <a:r>
              <a:rPr lang="fi-FI" sz="3000" dirty="0" smtClean="0"/>
              <a:t>lihavuus </a:t>
            </a:r>
            <a:r>
              <a:rPr lang="fi-FI" sz="3000" dirty="0"/>
              <a:t>yleistyy iän karttuessa noin 70 vuoden ikään </a:t>
            </a:r>
            <a:r>
              <a:rPr lang="fi-FI" sz="3000" dirty="0" smtClean="0"/>
              <a:t>saakka</a:t>
            </a:r>
          </a:p>
          <a:p>
            <a:pPr lvl="1"/>
            <a:r>
              <a:rPr lang="fi-FI" sz="3000" dirty="0" smtClean="0"/>
              <a:t>pitkään </a:t>
            </a:r>
            <a:r>
              <a:rPr lang="fi-FI" sz="3000" dirty="0"/>
              <a:t>koulutettu ja johtavassa asemassa oleva lihava nainen </a:t>
            </a:r>
            <a:r>
              <a:rPr lang="fi-FI" sz="3000" dirty="0" smtClean="0"/>
              <a:t>harvinaisuus, </a:t>
            </a:r>
            <a:r>
              <a:rPr lang="fi-FI" sz="3000" dirty="0"/>
              <a:t>mahakas mies voi olla niin johtaja kuin tavallinen </a:t>
            </a:r>
            <a:r>
              <a:rPr lang="fi-FI" sz="3000" dirty="0" smtClean="0"/>
              <a:t>työntekijäkin</a:t>
            </a:r>
            <a:endParaRPr lang="fi-FI" sz="3000" dirty="0"/>
          </a:p>
        </p:txBody>
      </p:sp>
    </p:spTree>
    <p:extLst>
      <p:ext uri="{BB962C8B-B14F-4D97-AF65-F5344CB8AC3E}">
        <p14:creationId xmlns:p14="http://schemas.microsoft.com/office/powerpoint/2010/main" val="265394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679</Words>
  <Application>Microsoft Office PowerPoint</Application>
  <PresentationFormat>Näytössä katseltava diaesitys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Terve 1: Terveyden perusteet</vt:lpstr>
      <vt:lpstr>Painonhallinta</vt:lpstr>
      <vt:lpstr>Painoon vaikuttavat tekijät</vt:lpstr>
      <vt:lpstr>Laihduttamisen perustellut syyt</vt:lpstr>
      <vt:lpstr>Painonhallinta syömisen avulla</vt:lpstr>
      <vt:lpstr>Liikunnan merkitys</vt:lpstr>
      <vt:lpstr>Ylipainon mittarit</vt:lpstr>
      <vt:lpstr>Lihavuuden terveysriskit</vt:lpstr>
      <vt:lpstr>Lihavuuden yleisyys</vt:lpstr>
      <vt:lpstr>Lihavuuden ja ylipainon ehkäisy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65</cp:revision>
  <dcterms:created xsi:type="dcterms:W3CDTF">2017-06-09T06:02:13Z</dcterms:created>
  <dcterms:modified xsi:type="dcterms:W3CDTF">2022-02-11T09:51:06Z</dcterms:modified>
</cp:coreProperties>
</file>