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52"/>
    <p:restoredTop sz="94660"/>
  </p:normalViewPr>
  <p:slideViewPr>
    <p:cSldViewPr>
      <p:cViewPr varScale="1">
        <p:scale>
          <a:sx n="39" d="100"/>
          <a:sy n="39" d="100"/>
        </p:scale>
        <p:origin x="1332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86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65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698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337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932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991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07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52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74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44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0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CECDC-CA82-419C-B66C-70AF779EE76D}" type="datetimeFigureOut">
              <a:rPr lang="fi-FI" smtClean="0"/>
              <a:t>11.2.2022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251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Terve 1: Terveyden perusteet</a:t>
            </a:r>
            <a:endParaRPr lang="fi-FI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 smtClean="0"/>
              <a:t>Luku 18: Mielenterveyden häiriöt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27597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Mielenterveyden häiriöt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560" indent="-457200">
              <a:buClr>
                <a:srgbClr val="000000"/>
              </a:buClr>
            </a:pPr>
            <a:r>
              <a:rPr lang="fi-FI" sz="2400" b="1" dirty="0" smtClean="0"/>
              <a:t>stigma</a:t>
            </a:r>
            <a:r>
              <a:rPr lang="fi-FI" sz="2400" dirty="0"/>
              <a:t>, negatiivinen leima </a:t>
            </a:r>
            <a:r>
              <a:rPr lang="fi-FI" sz="2400" dirty="0" smtClean="0"/>
              <a:t>tai tabu</a:t>
            </a:r>
            <a:r>
              <a:rPr lang="fi-FI" sz="2400" dirty="0"/>
              <a:t> </a:t>
            </a:r>
            <a:r>
              <a:rPr lang="fi-FI" sz="2400" dirty="0" smtClean="0"/>
              <a:t>vähentynyt ja asennoituminen hiljalleen muuttunut</a:t>
            </a:r>
          </a:p>
          <a:p>
            <a:pPr marL="457560" indent="-457200">
              <a:buClr>
                <a:srgbClr val="000000"/>
              </a:buClr>
            </a:pPr>
            <a:r>
              <a:rPr lang="fi-FI" sz="2400" dirty="0"/>
              <a:t>laaja joukko erilaista mielen eli psyyken </a:t>
            </a:r>
            <a:r>
              <a:rPr lang="fi-FI" sz="2400" dirty="0" smtClean="0"/>
              <a:t>oireilua </a:t>
            </a:r>
            <a:r>
              <a:rPr lang="fi-FI" sz="2400" dirty="0"/>
              <a:t>ja vakavuudeltaan eriasteisia psyykkisiä </a:t>
            </a:r>
            <a:r>
              <a:rPr lang="fi-FI" sz="2400" dirty="0" smtClean="0"/>
              <a:t>häiriöitä</a:t>
            </a:r>
          </a:p>
          <a:p>
            <a:pPr marL="857610" lvl="1" indent="-457200">
              <a:buClr>
                <a:srgbClr val="000000"/>
              </a:buClr>
            </a:pPr>
            <a:r>
              <a:rPr lang="fi-FI" sz="2000" dirty="0" smtClean="0"/>
              <a:t>osa lievistä </a:t>
            </a:r>
            <a:r>
              <a:rPr lang="fi-FI" sz="2000" dirty="0"/>
              <a:t>häiriöistä tai ongelmista voi liittyä ihmisen </a:t>
            </a:r>
            <a:r>
              <a:rPr lang="fi-FI" sz="2000" dirty="0" smtClean="0"/>
              <a:t>elämässä </a:t>
            </a:r>
            <a:r>
              <a:rPr lang="fi-FI" sz="2000" dirty="0"/>
              <a:t>olevaan vaikeaan </a:t>
            </a:r>
            <a:r>
              <a:rPr lang="fi-FI" sz="2000" dirty="0" smtClean="0"/>
              <a:t>tilanteeseen ja lievittyvät, kun elämäntilanne muuttuu</a:t>
            </a:r>
          </a:p>
          <a:p>
            <a:pPr marL="457560" indent="-457200">
              <a:buClr>
                <a:srgbClr val="000000"/>
              </a:buClr>
            </a:pPr>
            <a:r>
              <a:rPr lang="fi-FI" sz="2400" dirty="0"/>
              <a:t>l</a:t>
            </a:r>
            <a:r>
              <a:rPr lang="fi-FI" sz="2400" dirty="0" smtClean="0"/>
              <a:t>ääketieteessä tarkoitetaan </a:t>
            </a:r>
            <a:r>
              <a:rPr lang="fi-FI" sz="2400" b="1" dirty="0" smtClean="0"/>
              <a:t>oireyhtymää</a:t>
            </a:r>
            <a:endParaRPr lang="fi-FI" sz="2400" dirty="0"/>
          </a:p>
          <a:p>
            <a:pPr marL="857610" lvl="1" indent="-457200">
              <a:buClr>
                <a:srgbClr val="000000"/>
              </a:buClr>
            </a:pPr>
            <a:r>
              <a:rPr lang="fi-FI" sz="2000" dirty="0" smtClean="0"/>
              <a:t>oireita, jotka haittaavat selkeästi </a:t>
            </a:r>
            <a:r>
              <a:rPr lang="fi-FI" sz="2000" dirty="0"/>
              <a:t>arkea tai </a:t>
            </a:r>
            <a:r>
              <a:rPr lang="fi-FI" sz="2000" dirty="0" smtClean="0"/>
              <a:t>työntekoa, tai </a:t>
            </a:r>
            <a:r>
              <a:rPr lang="fi-FI" sz="2000" dirty="0"/>
              <a:t>toimintakyvyn </a:t>
            </a:r>
            <a:r>
              <a:rPr lang="fi-FI" sz="2000" dirty="0" smtClean="0"/>
              <a:t>heikentymistä</a:t>
            </a:r>
          </a:p>
          <a:p>
            <a:pPr marL="857610" lvl="1" indent="-457200">
              <a:buClr>
                <a:srgbClr val="000000"/>
              </a:buClr>
            </a:pPr>
            <a:r>
              <a:rPr lang="fi-FI" sz="2000" dirty="0" smtClean="0"/>
              <a:t>merkitsevästi </a:t>
            </a:r>
            <a:r>
              <a:rPr lang="fi-FI" sz="2000" dirty="0"/>
              <a:t>lisääntynyt kuolemanvaara tai </a:t>
            </a:r>
            <a:r>
              <a:rPr lang="fi-FI" sz="2000" dirty="0" smtClean="0"/>
              <a:t>kärsimystä</a:t>
            </a:r>
          </a:p>
        </p:txBody>
      </p:sp>
    </p:spTree>
    <p:extLst>
      <p:ext uri="{BB962C8B-B14F-4D97-AF65-F5344CB8AC3E}">
        <p14:creationId xmlns:p14="http://schemas.microsoft.com/office/powerpoint/2010/main" val="275098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Aikuisten mielenterveyshäiriöt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/>
              <a:t>k</a:t>
            </a:r>
            <a:r>
              <a:rPr lang="fi-FI" dirty="0" smtClean="0"/>
              <a:t>ehittymisen syitä</a:t>
            </a:r>
          </a:p>
          <a:p>
            <a:pPr lvl="1"/>
            <a:r>
              <a:rPr lang="fi-FI" dirty="0" smtClean="0"/>
              <a:t>perimä</a:t>
            </a:r>
            <a:endParaRPr lang="fi-FI" dirty="0"/>
          </a:p>
          <a:p>
            <a:pPr lvl="1"/>
            <a:r>
              <a:rPr lang="fi-FI" dirty="0"/>
              <a:t>psykososiaaliset ihmiseen itseensä liittyvät </a:t>
            </a:r>
            <a:r>
              <a:rPr lang="fi-FI" dirty="0" smtClean="0"/>
              <a:t>tekijät </a:t>
            </a:r>
            <a:br>
              <a:rPr lang="fi-FI" dirty="0" smtClean="0"/>
            </a:br>
            <a:r>
              <a:rPr lang="fi-FI" dirty="0" smtClean="0"/>
              <a:t>(esim. persoonallisuuden </a:t>
            </a:r>
            <a:r>
              <a:rPr lang="fi-FI" dirty="0"/>
              <a:t>piirteet, </a:t>
            </a:r>
            <a:r>
              <a:rPr lang="fi-FI" dirty="0" smtClean="0"/>
              <a:t>ympäristö, erilaiset </a:t>
            </a:r>
            <a:r>
              <a:rPr lang="fi-FI" dirty="0"/>
              <a:t>kuormittavat </a:t>
            </a:r>
            <a:r>
              <a:rPr lang="fi-FI" dirty="0" smtClean="0"/>
              <a:t>elämäntapahtumat)</a:t>
            </a:r>
          </a:p>
          <a:p>
            <a:pPr lvl="1"/>
            <a:r>
              <a:rPr lang="fi-FI" dirty="0" smtClean="0"/>
              <a:t>muutokset </a:t>
            </a:r>
            <a:r>
              <a:rPr lang="fi-FI" dirty="0"/>
              <a:t>aivojen </a:t>
            </a:r>
            <a:r>
              <a:rPr lang="fi-FI" dirty="0" smtClean="0"/>
              <a:t>välittäjäaineissa</a:t>
            </a:r>
          </a:p>
          <a:p>
            <a:endParaRPr lang="fi-FI" dirty="0" smtClean="0"/>
          </a:p>
          <a:p>
            <a:r>
              <a:rPr lang="fi-FI" dirty="0" smtClean="0"/>
              <a:t>jaottelu</a:t>
            </a:r>
          </a:p>
          <a:p>
            <a:pPr lvl="1"/>
            <a:r>
              <a:rPr lang="fi-FI" u="sng" dirty="0"/>
              <a:t>l</a:t>
            </a:r>
            <a:r>
              <a:rPr lang="fi-FI" u="sng" dirty="0" smtClean="0"/>
              <a:t>ievät – vakavat</a:t>
            </a:r>
          </a:p>
          <a:p>
            <a:pPr lvl="1"/>
            <a:r>
              <a:rPr lang="fi-FI" u="sng" dirty="0"/>
              <a:t>l</a:t>
            </a:r>
            <a:r>
              <a:rPr lang="fi-FI" u="sng" dirty="0" smtClean="0"/>
              <a:t>yhyt- tai pitkäaikaiset</a:t>
            </a:r>
          </a:p>
          <a:p>
            <a:pPr marL="971550" lvl="1" indent="-514350">
              <a:buFont typeface="+mj-lt"/>
              <a:buAutoNum type="arabicPeriod"/>
            </a:pPr>
            <a:r>
              <a:rPr lang="fi-FI" dirty="0"/>
              <a:t>m</a:t>
            </a:r>
            <a:r>
              <a:rPr lang="fi-FI" dirty="0" smtClean="0"/>
              <a:t>asennustilat</a:t>
            </a:r>
          </a:p>
          <a:p>
            <a:pPr marL="971550" lvl="1" indent="-514350">
              <a:buFont typeface="+mj-lt"/>
              <a:buAutoNum type="arabicPeriod"/>
            </a:pPr>
            <a:r>
              <a:rPr lang="fi-FI" dirty="0"/>
              <a:t>a</a:t>
            </a:r>
            <a:r>
              <a:rPr lang="fi-FI" dirty="0" smtClean="0"/>
              <a:t>hdistuneisuushäiriöt</a:t>
            </a:r>
          </a:p>
          <a:p>
            <a:pPr marL="971550" lvl="1" indent="-514350">
              <a:buFont typeface="+mj-lt"/>
              <a:buAutoNum type="arabicPeriod"/>
            </a:pPr>
            <a:r>
              <a:rPr lang="fi-FI" dirty="0"/>
              <a:t>p</a:t>
            </a:r>
            <a:r>
              <a:rPr lang="fi-FI" dirty="0" smtClean="0"/>
              <a:t>äihdehäiriöt</a:t>
            </a:r>
          </a:p>
          <a:p>
            <a:pPr marL="971550" lvl="1" indent="-514350">
              <a:buFont typeface="+mj-lt"/>
              <a:buAutoNum type="arabicPeriod"/>
            </a:pPr>
            <a:r>
              <a:rPr lang="fi-FI" dirty="0"/>
              <a:t>p</a:t>
            </a:r>
            <a:r>
              <a:rPr lang="fi-FI" dirty="0" smtClean="0"/>
              <a:t>ersoonallisuushäiriöt</a:t>
            </a:r>
          </a:p>
          <a:p>
            <a:pPr marL="971550" lvl="1" indent="-514350">
              <a:buFont typeface="+mj-lt"/>
              <a:buAutoNum type="arabicPeriod"/>
            </a:pPr>
            <a:r>
              <a:rPr lang="fi-FI" dirty="0" smtClean="0"/>
              <a:t>psykoosit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9468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MT-häiriöt ja kansantalous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kokonaiskustannukset noin 5 miljardia euroa</a:t>
            </a:r>
          </a:p>
          <a:p>
            <a:endParaRPr lang="fi-FI" dirty="0" smtClean="0"/>
          </a:p>
          <a:p>
            <a:r>
              <a:rPr lang="fi-FI" dirty="0" smtClean="0"/>
              <a:t>keskeinen syy työelämästä syrjäytymiseen</a:t>
            </a:r>
          </a:p>
          <a:p>
            <a:pPr lvl="1"/>
            <a:r>
              <a:rPr lang="fi-FI" dirty="0" smtClean="0"/>
              <a:t>lähes puolet työkyvyttömyyseläkkeistä </a:t>
            </a:r>
            <a:br>
              <a:rPr lang="fi-FI" dirty="0" smtClean="0"/>
            </a:br>
            <a:r>
              <a:rPr lang="fi-FI" dirty="0" smtClean="0"/>
              <a:t>(todennäköisimmin ne, joilla yhtä aikaa useita mielenterveyshäiriöitä, fyysinen sairaus tai ylikuormitusta työssä)</a:t>
            </a:r>
          </a:p>
          <a:p>
            <a:pPr lvl="1"/>
            <a:r>
              <a:rPr lang="fi-FI" dirty="0" smtClean="0"/>
              <a:t>työpaikoilla menetetään neljä miljoonaa työpäivää mielenterveysongelmien aiheuttamina sairauslomina</a:t>
            </a:r>
          </a:p>
          <a:p>
            <a:pPr lvl="1"/>
            <a:r>
              <a:rPr lang="fi-FI" dirty="0" smtClean="0"/>
              <a:t>vuosittain 70 000 suomalaisen työkyvyttömyyden pääasiallinen syy</a:t>
            </a:r>
          </a:p>
          <a:p>
            <a:endParaRPr lang="fi-FI" dirty="0" smtClean="0"/>
          </a:p>
          <a:p>
            <a:r>
              <a:rPr lang="fi-FI" dirty="0" smtClean="0"/>
              <a:t>kasvua </a:t>
            </a:r>
            <a:r>
              <a:rPr lang="fi-FI" dirty="0"/>
              <a:t>selittävät </a:t>
            </a:r>
            <a:r>
              <a:rPr lang="fi-FI" dirty="0" smtClean="0"/>
              <a:t>monet </a:t>
            </a:r>
            <a:r>
              <a:rPr lang="fi-FI" dirty="0"/>
              <a:t>yhteiskunnalliset ja kulttuuriset </a:t>
            </a:r>
            <a:r>
              <a:rPr lang="fi-FI" dirty="0" smtClean="0"/>
              <a:t>tekijät</a:t>
            </a:r>
          </a:p>
          <a:p>
            <a:pPr lvl="1"/>
            <a:r>
              <a:rPr lang="fi-FI" dirty="0"/>
              <a:t>t</a:t>
            </a:r>
            <a:r>
              <a:rPr lang="fi-FI" dirty="0" smtClean="0"/>
              <a:t>yön vaatima </a:t>
            </a:r>
            <a:r>
              <a:rPr lang="fi-FI" u="sng" dirty="0" smtClean="0"/>
              <a:t>psykososiaalinen kestävyys</a:t>
            </a:r>
          </a:p>
          <a:p>
            <a:pPr lvl="1"/>
            <a:r>
              <a:rPr lang="fi-FI" b="1" dirty="0" smtClean="0"/>
              <a:t>sosioekonomisen</a:t>
            </a:r>
            <a:r>
              <a:rPr lang="fi-FI" dirty="0" smtClean="0"/>
              <a:t> aseman vaikutus</a:t>
            </a:r>
          </a:p>
          <a:p>
            <a:pPr lvl="1"/>
            <a:r>
              <a:rPr lang="fi-FI" dirty="0" smtClean="0"/>
              <a:t>Ikääntyneiden määrän kasvu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104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Nuorten mielenterveyshäiriöt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i-FI" dirty="0" smtClean="0"/>
              <a:t>nuoruus mielenterveyden </a:t>
            </a:r>
            <a:r>
              <a:rPr lang="fi-FI" dirty="0"/>
              <a:t>kannalta herkimpiä </a:t>
            </a:r>
            <a:r>
              <a:rPr lang="fi-FI" dirty="0" smtClean="0"/>
              <a:t>elämänkulun vaiheita</a:t>
            </a:r>
            <a:r>
              <a:rPr lang="fi-FI" dirty="0"/>
              <a:t>:</a:t>
            </a:r>
            <a:r>
              <a:rPr lang="fi-FI" dirty="0" smtClean="0"/>
              <a:t> </a:t>
            </a:r>
            <a:r>
              <a:rPr lang="fi-FI" dirty="0"/>
              <a:t>kehon ja mielen muutokset </a:t>
            </a:r>
            <a:r>
              <a:rPr lang="fi-FI" dirty="0" smtClean="0"/>
              <a:t>voimakkaasti yhteydessä toisiinsa</a:t>
            </a:r>
          </a:p>
          <a:p>
            <a:pPr lvl="1"/>
            <a:r>
              <a:rPr lang="fi-FI" dirty="0" smtClean="0"/>
              <a:t>lyhytaikaisia </a:t>
            </a:r>
            <a:r>
              <a:rPr lang="fi-FI" dirty="0"/>
              <a:t>ikäkauteen </a:t>
            </a:r>
            <a:r>
              <a:rPr lang="fi-FI" dirty="0" smtClean="0"/>
              <a:t>kuuluvia oireita (esim. äkilliset </a:t>
            </a:r>
            <a:r>
              <a:rPr lang="fi-FI" dirty="0"/>
              <a:t>mielialan </a:t>
            </a:r>
            <a:r>
              <a:rPr lang="fi-FI" dirty="0" smtClean="0"/>
              <a:t>muutokset </a:t>
            </a:r>
            <a:r>
              <a:rPr lang="fi-FI" dirty="0"/>
              <a:t>tai </a:t>
            </a:r>
            <a:r>
              <a:rPr lang="fi-FI" dirty="0" smtClean="0"/>
              <a:t>lisääntynyt hermostuneisuuden tai </a:t>
            </a:r>
            <a:r>
              <a:rPr lang="fi-FI" dirty="0"/>
              <a:t>ahdistuneisuuden </a:t>
            </a:r>
            <a:r>
              <a:rPr lang="fi-FI" dirty="0" smtClean="0"/>
              <a:t>tunne)</a:t>
            </a:r>
          </a:p>
          <a:p>
            <a:r>
              <a:rPr lang="fi-FI" dirty="0" smtClean="0"/>
              <a:t>koululaisten </a:t>
            </a:r>
            <a:r>
              <a:rPr lang="fi-FI" dirty="0"/>
              <a:t>ja nuorten </a:t>
            </a:r>
            <a:r>
              <a:rPr lang="fi-FI" dirty="0" smtClean="0"/>
              <a:t>aikuisten </a:t>
            </a:r>
            <a:r>
              <a:rPr lang="fi-FI" dirty="0"/>
              <a:t>yleisimpiä </a:t>
            </a:r>
            <a:r>
              <a:rPr lang="fi-FI" dirty="0" smtClean="0"/>
              <a:t>terveysongelmia</a:t>
            </a:r>
          </a:p>
          <a:p>
            <a:pPr lvl="1"/>
            <a:r>
              <a:rPr lang="fi-FI" dirty="0" smtClean="0"/>
              <a:t>joka </a:t>
            </a:r>
            <a:r>
              <a:rPr lang="fi-FI" dirty="0"/>
              <a:t>neljännellä 10–24-vuotiaalla </a:t>
            </a:r>
            <a:r>
              <a:rPr lang="fi-FI" dirty="0" err="1" smtClean="0"/>
              <a:t>mt-häiriö</a:t>
            </a:r>
            <a:r>
              <a:rPr lang="fi-FI" dirty="0" smtClean="0"/>
              <a:t> </a:t>
            </a:r>
            <a:r>
              <a:rPr lang="fi-FI" dirty="0"/>
              <a:t>jossain vaiheessa </a:t>
            </a:r>
            <a:r>
              <a:rPr lang="fi-FI" dirty="0" smtClean="0"/>
              <a:t>nuoruuttaan</a:t>
            </a:r>
          </a:p>
          <a:p>
            <a:pPr lvl="1"/>
            <a:r>
              <a:rPr lang="fi-FI" dirty="0" smtClean="0"/>
              <a:t>lieviä </a:t>
            </a:r>
            <a:r>
              <a:rPr lang="fi-FI" dirty="0"/>
              <a:t>– vakavia </a:t>
            </a:r>
            <a:endParaRPr lang="fi-FI" dirty="0" smtClean="0"/>
          </a:p>
          <a:p>
            <a:r>
              <a:rPr lang="fi-FI" dirty="0" smtClean="0"/>
              <a:t>monet </a:t>
            </a:r>
            <a:r>
              <a:rPr lang="fi-FI" dirty="0"/>
              <a:t>mielenterveyden häiriöt ilmaantuvat </a:t>
            </a:r>
            <a:r>
              <a:rPr lang="fi-FI" dirty="0" smtClean="0"/>
              <a:t>ensimmäistä kertaa</a:t>
            </a:r>
          </a:p>
          <a:p>
            <a:r>
              <a:rPr lang="fi-FI" dirty="0" smtClean="0"/>
              <a:t>ilman </a:t>
            </a:r>
            <a:r>
              <a:rPr lang="fi-FI" dirty="0"/>
              <a:t>apua jääneiden nuorten syrjäytyminen </a:t>
            </a:r>
            <a:r>
              <a:rPr lang="fi-FI" dirty="0" smtClean="0"/>
              <a:t>merkittävä </a:t>
            </a:r>
            <a:r>
              <a:rPr lang="fi-FI" dirty="0"/>
              <a:t>uhka </a:t>
            </a:r>
            <a:r>
              <a:rPr lang="fi-FI" dirty="0" smtClean="0"/>
              <a:t>työelämälle </a:t>
            </a:r>
            <a:r>
              <a:rPr lang="fi-FI" dirty="0"/>
              <a:t>ja kansantalouden kestävyydelle sekä tietenkin nuorelle </a:t>
            </a:r>
            <a:r>
              <a:rPr lang="fi-FI" dirty="0" smtClean="0"/>
              <a:t>itselleen</a:t>
            </a:r>
            <a:endParaRPr lang="fi-FI" dirty="0"/>
          </a:p>
          <a:p>
            <a:r>
              <a:rPr lang="fi-FI" dirty="0" smtClean="0"/>
              <a:t>jaottelu</a:t>
            </a:r>
          </a:p>
          <a:p>
            <a:pPr marL="971550" lvl="1" indent="-514350">
              <a:buFont typeface="+mj-lt"/>
              <a:buAutoNum type="arabicPeriod"/>
            </a:pPr>
            <a:r>
              <a:rPr lang="fi-FI" dirty="0"/>
              <a:t>m</a:t>
            </a:r>
            <a:r>
              <a:rPr lang="fi-FI" dirty="0" smtClean="0"/>
              <a:t>asennushäiriöt </a:t>
            </a:r>
          </a:p>
          <a:p>
            <a:pPr marL="971550" lvl="1" indent="-514350">
              <a:buFont typeface="+mj-lt"/>
              <a:buAutoNum type="arabicPeriod"/>
            </a:pPr>
            <a:r>
              <a:rPr lang="fi-FI" dirty="0"/>
              <a:t>a</a:t>
            </a:r>
            <a:r>
              <a:rPr lang="fi-FI" dirty="0" smtClean="0"/>
              <a:t>hdistuneisuushäiriöt</a:t>
            </a:r>
          </a:p>
          <a:p>
            <a:pPr marL="971550" lvl="1" indent="-514350">
              <a:buFont typeface="+mj-lt"/>
              <a:buAutoNum type="arabicPeriod"/>
            </a:pPr>
            <a:r>
              <a:rPr lang="fi-FI" dirty="0"/>
              <a:t>s</a:t>
            </a:r>
            <a:r>
              <a:rPr lang="fi-FI" dirty="0" smtClean="0"/>
              <a:t>yömishäiriöt</a:t>
            </a:r>
          </a:p>
          <a:p>
            <a:pPr marL="971550" lvl="1" indent="-514350">
              <a:buFont typeface="+mj-lt"/>
              <a:buAutoNum type="arabicPeriod"/>
            </a:pPr>
            <a:r>
              <a:rPr lang="fi-FI" dirty="0" smtClean="0"/>
              <a:t>ADHD</a:t>
            </a:r>
          </a:p>
          <a:p>
            <a:pPr marL="971550" lvl="1" indent="-514350">
              <a:buFont typeface="+mj-lt"/>
              <a:buAutoNum type="arabicPeriod"/>
            </a:pPr>
            <a:r>
              <a:rPr lang="fi-FI" dirty="0"/>
              <a:t>k</a:t>
            </a:r>
            <a:r>
              <a:rPr lang="fi-FI" dirty="0" smtClean="0"/>
              <a:t>äytöshäiriöt</a:t>
            </a:r>
          </a:p>
          <a:p>
            <a:pPr marL="971550" lvl="1" indent="-514350">
              <a:buFont typeface="+mj-lt"/>
              <a:buAutoNum type="arabicPeriod"/>
            </a:pPr>
            <a:r>
              <a:rPr lang="fi-FI" dirty="0"/>
              <a:t>p</a:t>
            </a:r>
            <a:r>
              <a:rPr lang="fi-FI" dirty="0" smtClean="0"/>
              <a:t>äihdehäiriöt</a:t>
            </a:r>
          </a:p>
          <a:p>
            <a:pPr marL="971550" lvl="1" indent="-514350">
              <a:buFont typeface="+mj-lt"/>
              <a:buAutoNum type="arabicPeriod"/>
            </a:pPr>
            <a:r>
              <a:rPr lang="fi-FI" dirty="0" smtClean="0"/>
              <a:t>psykoosit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697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Mielenterveyspalvelut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mielenterveyden </a:t>
            </a:r>
            <a:r>
              <a:rPr lang="fi-FI" dirty="0"/>
              <a:t>häiriöiden ehkäisyä, lievittämistä ja </a:t>
            </a:r>
            <a:r>
              <a:rPr lang="fi-FI" dirty="0" smtClean="0"/>
              <a:t>hoitamista</a:t>
            </a:r>
          </a:p>
          <a:p>
            <a:r>
              <a:rPr lang="fi-FI" smtClean="0"/>
              <a:t>ohjausta</a:t>
            </a:r>
            <a:r>
              <a:rPr lang="fi-FI" dirty="0"/>
              <a:t>, neuvontaa ja psykososiaalista tukea sekä </a:t>
            </a:r>
            <a:r>
              <a:rPr lang="fi-FI" dirty="0" smtClean="0"/>
              <a:t>tutkimusta</a:t>
            </a:r>
            <a:r>
              <a:rPr lang="fi-FI" dirty="0"/>
              <a:t>, hoitoa ja </a:t>
            </a:r>
            <a:r>
              <a:rPr lang="fi-FI" dirty="0" smtClean="0"/>
              <a:t>kuntoutusta</a:t>
            </a:r>
          </a:p>
          <a:p>
            <a:r>
              <a:rPr lang="fi-FI" dirty="0" smtClean="0"/>
              <a:t>terveyskeskukset </a:t>
            </a:r>
            <a:r>
              <a:rPr lang="fi-FI" dirty="0"/>
              <a:t>ja </a:t>
            </a:r>
            <a:r>
              <a:rPr lang="fi-FI" dirty="0" smtClean="0"/>
              <a:t>erikoissairaanhoito (valtaosa </a:t>
            </a:r>
            <a:r>
              <a:rPr lang="fi-FI" dirty="0"/>
              <a:t>potilaista </a:t>
            </a:r>
            <a:r>
              <a:rPr lang="fi-FI" dirty="0" smtClean="0"/>
              <a:t>avohoidossa </a:t>
            </a:r>
            <a:r>
              <a:rPr lang="fi-FI" dirty="0"/>
              <a:t>ja vain </a:t>
            </a:r>
            <a:r>
              <a:rPr lang="fi-FI" dirty="0" smtClean="0"/>
              <a:t>hyvin </a:t>
            </a:r>
            <a:r>
              <a:rPr lang="fi-FI" dirty="0"/>
              <a:t>pieni osa </a:t>
            </a:r>
            <a:r>
              <a:rPr lang="fi-FI" dirty="0" smtClean="0"/>
              <a:t>sairaalahoidossa) </a:t>
            </a:r>
          </a:p>
          <a:p>
            <a:r>
              <a:rPr lang="fi-FI" dirty="0" smtClean="0"/>
              <a:t>myös </a:t>
            </a:r>
            <a:r>
              <a:rPr lang="fi-FI" dirty="0"/>
              <a:t>kunnan tai </a:t>
            </a:r>
            <a:r>
              <a:rPr lang="fi-FI" dirty="0" smtClean="0"/>
              <a:t>kaupungin </a:t>
            </a:r>
            <a:r>
              <a:rPr lang="fi-FI" dirty="0"/>
              <a:t>sosiaalipalvelu, erilaiset </a:t>
            </a:r>
            <a:r>
              <a:rPr lang="fi-FI" dirty="0" smtClean="0"/>
              <a:t>järjestöt (esim. Suomen Mielenterveysseura) </a:t>
            </a:r>
            <a:r>
              <a:rPr lang="fi-FI" dirty="0"/>
              <a:t>ja </a:t>
            </a:r>
            <a:r>
              <a:rPr lang="fi-FI" dirty="0" smtClean="0"/>
              <a:t>seurakunnat</a:t>
            </a:r>
          </a:p>
          <a:p>
            <a:r>
              <a:rPr lang="fi-FI" u="sng" dirty="0" err="1"/>
              <a:t>m</a:t>
            </a:r>
            <a:r>
              <a:rPr lang="fi-FI" u="sng" dirty="0" err="1" smtClean="0"/>
              <a:t>oniammatillisuus</a:t>
            </a:r>
            <a:endParaRPr lang="fi-FI" u="sng" dirty="0" smtClean="0"/>
          </a:p>
          <a:p>
            <a:r>
              <a:rPr lang="fi-FI" dirty="0" smtClean="0"/>
              <a:t>hoito</a:t>
            </a:r>
          </a:p>
          <a:p>
            <a:pPr lvl="1"/>
            <a:r>
              <a:rPr lang="fi-FI" dirty="0"/>
              <a:t>keskusteluapua, lyhytterapiaa tai </a:t>
            </a:r>
            <a:r>
              <a:rPr lang="fi-FI" dirty="0" smtClean="0"/>
              <a:t>pitkäkestoista </a:t>
            </a:r>
            <a:r>
              <a:rPr lang="fi-FI" dirty="0"/>
              <a:t>vuosia jatkuvaa </a:t>
            </a:r>
            <a:r>
              <a:rPr lang="fi-FI" dirty="0" smtClean="0"/>
              <a:t>tukea</a:t>
            </a:r>
          </a:p>
          <a:p>
            <a:pPr lvl="1"/>
            <a:r>
              <a:rPr lang="fi-FI" dirty="0" smtClean="0"/>
              <a:t>pohjautuu </a:t>
            </a:r>
            <a:r>
              <a:rPr lang="fi-FI" dirty="0"/>
              <a:t>erilaisiin </a:t>
            </a:r>
            <a:r>
              <a:rPr lang="fi-FI" dirty="0" smtClean="0"/>
              <a:t>terapioihin (esim. perheterapia </a:t>
            </a:r>
            <a:r>
              <a:rPr lang="fi-FI" dirty="0"/>
              <a:t>tai </a:t>
            </a:r>
            <a:r>
              <a:rPr lang="fi-FI" dirty="0" smtClean="0"/>
              <a:t>psykoterapia)</a:t>
            </a:r>
          </a:p>
          <a:p>
            <a:pPr lvl="1"/>
            <a:r>
              <a:rPr lang="fi-FI" dirty="0" smtClean="0"/>
              <a:t>lääkitys myös usein tarpeellista </a:t>
            </a:r>
            <a:r>
              <a:rPr lang="fi-FI" dirty="0"/>
              <a:t>vakavien häiriöiden </a:t>
            </a:r>
            <a:r>
              <a:rPr lang="fi-FI" dirty="0" smtClean="0"/>
              <a:t>hoidossa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13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331</Words>
  <Application>Microsoft Office PowerPoint</Application>
  <PresentationFormat>Näytössä katseltava diaesitys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Terve 1: Terveyden perusteet</vt:lpstr>
      <vt:lpstr>Mielenterveyden häiriöt</vt:lpstr>
      <vt:lpstr>Aikuisten mielenterveyshäiriöt</vt:lpstr>
      <vt:lpstr>MT-häiriöt ja kansantalous</vt:lpstr>
      <vt:lpstr>Nuorten mielenterveyshäiriöt</vt:lpstr>
      <vt:lpstr>Mielenterveyspalvelut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1: Terveyden perusteet</dc:title>
  <dc:creator>Hämäläinen Elina</dc:creator>
  <cp:lastModifiedBy>Esa Härmä</cp:lastModifiedBy>
  <cp:revision>509</cp:revision>
  <dcterms:created xsi:type="dcterms:W3CDTF">2017-06-09T06:02:13Z</dcterms:created>
  <dcterms:modified xsi:type="dcterms:W3CDTF">2022-02-11T09:59:02Z</dcterms:modified>
</cp:coreProperties>
</file>