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06"/>
    <p:restoredTop sz="94690"/>
  </p:normalViewPr>
  <p:slideViewPr>
    <p:cSldViewPr>
      <p:cViewPr varScale="1">
        <p:scale>
          <a:sx n="39" d="100"/>
          <a:sy n="39" d="100"/>
        </p:scale>
        <p:origin x="1316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11.2.2022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17: Tuki- ja liikuntaelinten sairaudet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Riskitekijät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syyt löytyvät yhä harvemmin työ- tai </a:t>
            </a:r>
            <a:r>
              <a:rPr lang="fi-FI" dirty="0" smtClean="0"/>
              <a:t>elinympäristöstä - yhä useammin ihmisten </a:t>
            </a:r>
            <a:r>
              <a:rPr lang="fi-FI" u="sng" dirty="0" smtClean="0"/>
              <a:t>elämäntavoista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iikunnan puute</a:t>
            </a:r>
          </a:p>
          <a:p>
            <a:pPr lvl="1"/>
            <a:r>
              <a:rPr lang="fi-FI" dirty="0"/>
              <a:t>y</a:t>
            </a:r>
            <a:r>
              <a:rPr lang="fi-FI" dirty="0" smtClean="0"/>
              <a:t>lipaino (huonot ravintottumukset)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upakointi, alkoholi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ääränlainen kuormitus</a:t>
            </a:r>
          </a:p>
        </p:txBody>
      </p:sp>
    </p:spTree>
    <p:extLst>
      <p:ext uri="{BB962C8B-B14F-4D97-AF65-F5344CB8AC3E}">
        <p14:creationId xmlns:p14="http://schemas.microsoft.com/office/powerpoint/2010/main" val="1610502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Yhteiskunta ja </a:t>
            </a:r>
            <a:r>
              <a:rPr lang="fi-FI" b="1" dirty="0" err="1" smtClean="0"/>
              <a:t>tule-terveys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yksilö</a:t>
            </a:r>
          </a:p>
          <a:p>
            <a:pPr lvl="1"/>
            <a:r>
              <a:rPr lang="fi-FI" dirty="0" smtClean="0"/>
              <a:t>oireet </a:t>
            </a:r>
            <a:r>
              <a:rPr lang="fi-FI" dirty="0"/>
              <a:t>voivat vaikuttaa mielialaan, keskittymiseen </a:t>
            </a:r>
            <a:r>
              <a:rPr lang="fi-FI" dirty="0" smtClean="0"/>
              <a:t>, unen </a:t>
            </a:r>
            <a:r>
              <a:rPr lang="fi-FI" dirty="0"/>
              <a:t>laatuun </a:t>
            </a:r>
            <a:r>
              <a:rPr lang="fi-FI" dirty="0" smtClean="0"/>
              <a:t>ja </a:t>
            </a:r>
            <a:r>
              <a:rPr lang="fi-FI" dirty="0"/>
              <a:t>haitata arkipäivän </a:t>
            </a:r>
            <a:r>
              <a:rPr lang="fi-FI" dirty="0" smtClean="0"/>
              <a:t>toimintakykyisyyttä</a:t>
            </a:r>
          </a:p>
          <a:p>
            <a:r>
              <a:rPr lang="fi-FI" dirty="0" smtClean="0"/>
              <a:t>yhteisöt</a:t>
            </a:r>
          </a:p>
          <a:p>
            <a:pPr lvl="1"/>
            <a:r>
              <a:rPr lang="fi-FI" dirty="0" smtClean="0"/>
              <a:t>kasvattavat </a:t>
            </a:r>
            <a:r>
              <a:rPr lang="fi-FI" dirty="0"/>
              <a:t>perheen tai työyhteisön kuormitusta </a:t>
            </a:r>
            <a:r>
              <a:rPr lang="fi-FI" dirty="0" smtClean="0"/>
              <a:t>lisäämällä </a:t>
            </a:r>
            <a:r>
              <a:rPr lang="fi-FI" dirty="0"/>
              <a:t>huolta ja vaivoista kärsivän tai sairastuneen </a:t>
            </a:r>
            <a:r>
              <a:rPr lang="fi-FI" dirty="0" smtClean="0"/>
              <a:t>hoivaustarvetta</a:t>
            </a:r>
            <a:endParaRPr lang="fi-FI" dirty="0"/>
          </a:p>
          <a:p>
            <a:r>
              <a:rPr lang="fi-FI" dirty="0" smtClean="0"/>
              <a:t>yhteiskunta</a:t>
            </a:r>
          </a:p>
          <a:p>
            <a:pPr lvl="1"/>
            <a:r>
              <a:rPr lang="fi-FI" dirty="0" smtClean="0"/>
              <a:t>vähentävät </a:t>
            </a:r>
            <a:r>
              <a:rPr lang="fi-FI" dirty="0"/>
              <a:t>työpanosta </a:t>
            </a:r>
            <a:r>
              <a:rPr lang="fi-FI" dirty="0" smtClean="0"/>
              <a:t>sairauspoissaolojen vuoksi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ääkärissäkäynnit, hoitokustannukset</a:t>
            </a:r>
          </a:p>
          <a:p>
            <a:pPr lvl="1"/>
            <a:r>
              <a:rPr lang="fi-FI" dirty="0" smtClean="0"/>
              <a:t>työkyvyttömyys </a:t>
            </a:r>
            <a:r>
              <a:rPr lang="fi-FI" dirty="0"/>
              <a:t>ja </a:t>
            </a:r>
            <a:r>
              <a:rPr lang="fi-FI" dirty="0" smtClean="0"/>
              <a:t>työkyvyttömyyseläkkeet</a:t>
            </a:r>
            <a:endParaRPr lang="fi-FI" dirty="0"/>
          </a:p>
          <a:p>
            <a:r>
              <a:rPr lang="fi-FI" dirty="0"/>
              <a:t>g</a:t>
            </a:r>
            <a:r>
              <a:rPr lang="fi-FI" dirty="0" smtClean="0"/>
              <a:t>lobaalisti</a:t>
            </a:r>
          </a:p>
          <a:p>
            <a:pPr lvl="1"/>
            <a:r>
              <a:rPr lang="fi-FI" dirty="0" smtClean="0"/>
              <a:t>yleisin </a:t>
            </a:r>
            <a:r>
              <a:rPr lang="fi-FI" dirty="0"/>
              <a:t>syy pitkään </a:t>
            </a:r>
            <a:r>
              <a:rPr lang="fi-FI" dirty="0" smtClean="0"/>
              <a:t>jatkuneeseen </a:t>
            </a:r>
            <a:r>
              <a:rPr lang="fi-FI" dirty="0"/>
              <a:t>kipuun ja </a:t>
            </a:r>
            <a:r>
              <a:rPr lang="fi-FI" dirty="0" smtClean="0"/>
              <a:t>toimintakyvyttömyyteen</a:t>
            </a:r>
          </a:p>
          <a:p>
            <a:pPr lvl="1"/>
            <a:r>
              <a:rPr lang="fi-FI" dirty="0" err="1" smtClean="0"/>
              <a:t>tule-sairastavuus</a:t>
            </a:r>
            <a:r>
              <a:rPr lang="fi-FI" dirty="0" smtClean="0"/>
              <a:t> </a:t>
            </a:r>
            <a:r>
              <a:rPr lang="fi-FI" dirty="0"/>
              <a:t>kasvussa väestön ikääntyessä ja työ- ja vapaa-ajan muuttuessa </a:t>
            </a:r>
            <a:r>
              <a:rPr lang="fi-FI" dirty="0" smtClean="0"/>
              <a:t>passiivisemmaksi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iikennetapaturmissa </a:t>
            </a:r>
            <a:r>
              <a:rPr lang="fi-FI" dirty="0"/>
              <a:t>vammautuu kehittyvissä maissa vuosittain miljoonia </a:t>
            </a:r>
            <a:r>
              <a:rPr lang="fi-FI" dirty="0" smtClean="0"/>
              <a:t>ihmisiä</a:t>
            </a:r>
          </a:p>
          <a:p>
            <a:r>
              <a:rPr lang="fi-FI" dirty="0" smtClean="0"/>
              <a:t>yhteiskunta </a:t>
            </a:r>
            <a:r>
              <a:rPr lang="fi-FI" dirty="0"/>
              <a:t>voi vaikuttaa 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uoraan (esim. lainsäädäntö) </a:t>
            </a:r>
            <a:r>
              <a:rPr lang="fi-FI" dirty="0"/>
              <a:t>miten paljon yksilö altistuu tuki- ja liikuntaelimistön terveyttä heikentäville </a:t>
            </a:r>
            <a:r>
              <a:rPr lang="fi-FI" dirty="0" smtClean="0"/>
              <a:t>riskitekijöille</a:t>
            </a:r>
            <a:endParaRPr lang="fi-FI" dirty="0"/>
          </a:p>
          <a:p>
            <a:pPr lvl="1"/>
            <a:r>
              <a:rPr lang="fi-FI" dirty="0" smtClean="0"/>
              <a:t>edistää </a:t>
            </a:r>
            <a:r>
              <a:rPr lang="fi-FI" dirty="0"/>
              <a:t>turvallisten, </a:t>
            </a:r>
            <a:r>
              <a:rPr lang="fi-FI" dirty="0" err="1"/>
              <a:t>tule-terveyttä</a:t>
            </a:r>
            <a:r>
              <a:rPr lang="fi-FI" dirty="0"/>
              <a:t> parantavien toimintatapojen </a:t>
            </a:r>
            <a:r>
              <a:rPr lang="fi-FI" dirty="0" smtClean="0"/>
              <a:t>yleistymistä (esim. valistus)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345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Tules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6110" indent="-285750">
              <a:buClr>
                <a:srgbClr val="000000"/>
              </a:buClr>
            </a:pPr>
            <a:r>
              <a:rPr lang="fi-FI" sz="2400" dirty="0"/>
              <a:t>m</a:t>
            </a:r>
            <a:r>
              <a:rPr lang="fi-FI" sz="2400" dirty="0" smtClean="0"/>
              <a:t>onimuotoinen kansantautiryhmä</a:t>
            </a:r>
          </a:p>
          <a:p>
            <a:pPr marL="857610" lvl="1" indent="-457200">
              <a:buClr>
                <a:srgbClr val="000000"/>
              </a:buClr>
              <a:buFont typeface="+mj-lt"/>
              <a:buAutoNum type="arabicPeriod"/>
            </a:pPr>
            <a:r>
              <a:rPr lang="fi-FI" sz="2000" u="sng" dirty="0" smtClean="0"/>
              <a:t>lyhytaikaisia vaivoja</a:t>
            </a:r>
            <a:r>
              <a:rPr lang="fi-FI" sz="2000" dirty="0" smtClean="0"/>
              <a:t> (esim. niska-hartiaseudun kiputilat)</a:t>
            </a:r>
          </a:p>
          <a:p>
            <a:pPr marL="857610" lvl="1" indent="-457200">
              <a:buClr>
                <a:srgbClr val="000000"/>
              </a:buClr>
              <a:buFont typeface="+mj-lt"/>
              <a:buAutoNum type="arabicPeriod"/>
            </a:pPr>
            <a:r>
              <a:rPr lang="fi-FI" sz="2000" u="sng" dirty="0" smtClean="0"/>
              <a:t>pitkäaikaisia sairauksia</a:t>
            </a:r>
            <a:r>
              <a:rPr lang="fi-FI" sz="2000" dirty="0" smtClean="0"/>
              <a:t> (esim. nivelrikko</a:t>
            </a:r>
            <a:r>
              <a:rPr lang="fi-FI" sz="2000" dirty="0"/>
              <a:t>, </a:t>
            </a:r>
            <a:r>
              <a:rPr lang="fi-FI" sz="2000" dirty="0" smtClean="0"/>
              <a:t>reuma, osteoporoosi)</a:t>
            </a:r>
          </a:p>
          <a:p>
            <a:pPr marL="857610" lvl="1" indent="-457200">
              <a:buClr>
                <a:srgbClr val="000000"/>
              </a:buClr>
              <a:buFont typeface="+mj-lt"/>
              <a:buAutoNum type="arabicPeriod"/>
            </a:pPr>
            <a:r>
              <a:rPr lang="fi-FI" sz="2000" u="sng" dirty="0" smtClean="0"/>
              <a:t>tapaturmien </a:t>
            </a:r>
            <a:r>
              <a:rPr lang="fi-FI" sz="2000" u="sng" dirty="0"/>
              <a:t>aiheuttamia </a:t>
            </a:r>
            <a:r>
              <a:rPr lang="fi-FI" sz="2000" u="sng" dirty="0" smtClean="0"/>
              <a:t>vammoja</a:t>
            </a:r>
            <a:r>
              <a:rPr lang="fi-FI" sz="2000" dirty="0" smtClean="0"/>
              <a:t> </a:t>
            </a:r>
            <a:br>
              <a:rPr lang="fi-FI" sz="2000" dirty="0" smtClean="0"/>
            </a:br>
            <a:r>
              <a:rPr lang="fi-FI" sz="2000" dirty="0" smtClean="0"/>
              <a:t>(esim. luunmurtumat</a:t>
            </a:r>
            <a:r>
              <a:rPr lang="fi-FI" sz="2000" dirty="0"/>
              <a:t>, nivelsiteiden ja jänteiden </a:t>
            </a:r>
            <a:r>
              <a:rPr lang="fi-FI" sz="2000" dirty="0" smtClean="0"/>
              <a:t>repeämiset)</a:t>
            </a:r>
          </a:p>
          <a:p>
            <a:pPr marL="457560" indent="-457200">
              <a:buClr>
                <a:srgbClr val="000000"/>
              </a:buClr>
            </a:pPr>
            <a:r>
              <a:rPr lang="fi-FI" sz="2400" dirty="0"/>
              <a:t>harvoin hengenvaarallisia </a:t>
            </a:r>
            <a:r>
              <a:rPr lang="fi-FI" sz="2400" dirty="0" smtClean="0"/>
              <a:t>– </a:t>
            </a:r>
            <a:r>
              <a:rPr lang="fi-FI" sz="2400" dirty="0"/>
              <a:t>kuitenkin kipua, elämänlaadun ja toimintakyvyn heikkenemistä sekä hoidon ja avun tarvetta useammin kuin mikään muu sairausryhmä</a:t>
            </a:r>
          </a:p>
          <a:p>
            <a:pPr marL="457560" indent="-457200">
              <a:buClr>
                <a:srgbClr val="000000"/>
              </a:buClr>
            </a:pPr>
            <a:r>
              <a:rPr lang="fi-FI" sz="2400" dirty="0" smtClean="0"/>
              <a:t>yli </a:t>
            </a:r>
            <a:r>
              <a:rPr lang="fi-FI" sz="2400" dirty="0"/>
              <a:t>miljoonalla suomalaisella </a:t>
            </a:r>
            <a:r>
              <a:rPr lang="fi-FI" sz="2400" dirty="0" smtClean="0"/>
              <a:t>jokin pitkäaikainen </a:t>
            </a:r>
            <a:r>
              <a:rPr lang="fi-FI" sz="2400" dirty="0" err="1" smtClean="0"/>
              <a:t>tule-sairaus</a:t>
            </a:r>
            <a:r>
              <a:rPr lang="fi-FI" sz="2400" dirty="0" smtClean="0"/>
              <a:t> </a:t>
            </a:r>
            <a:r>
              <a:rPr lang="fi-FI" sz="2400" dirty="0"/>
              <a:t>tai -vamma, </a:t>
            </a:r>
            <a:r>
              <a:rPr lang="fi-FI" sz="2400" dirty="0" smtClean="0"/>
              <a:t>lähes </a:t>
            </a:r>
            <a:r>
              <a:rPr lang="fi-FI" sz="2400" dirty="0"/>
              <a:t>jokaisella </a:t>
            </a:r>
            <a:r>
              <a:rPr lang="fi-FI" sz="2400" dirty="0" smtClean="0"/>
              <a:t>joskus </a:t>
            </a:r>
            <a:r>
              <a:rPr lang="fi-FI" sz="2400" dirty="0" err="1" smtClean="0"/>
              <a:t>tule-oireita</a:t>
            </a:r>
            <a:endParaRPr lang="fi-FI" sz="2400" dirty="0" smtClean="0"/>
          </a:p>
          <a:p>
            <a:pPr marL="457560" indent="-457200">
              <a:buClr>
                <a:srgbClr val="000000"/>
              </a:buClr>
            </a:pPr>
            <a:r>
              <a:rPr lang="fi-FI" sz="2400" dirty="0" smtClean="0"/>
              <a:t>noin </a:t>
            </a:r>
            <a:r>
              <a:rPr lang="fi-FI" sz="2400" dirty="0"/>
              <a:t>joka kuudes lääkärissäkäynti </a:t>
            </a:r>
            <a:r>
              <a:rPr lang="fi-FI" sz="2400" dirty="0" smtClean="0"/>
              <a:t>liittyy </a:t>
            </a:r>
            <a:r>
              <a:rPr lang="fi-FI" sz="2400" dirty="0" err="1"/>
              <a:t>tule-vaivoihin</a:t>
            </a:r>
            <a:r>
              <a:rPr lang="fi-FI" sz="2400" dirty="0" smtClean="0"/>
              <a:t>, </a:t>
            </a:r>
            <a:r>
              <a:rPr lang="fi-FI" sz="2400" dirty="0" err="1"/>
              <a:t>tule-sairaudet</a:t>
            </a:r>
            <a:r>
              <a:rPr lang="fi-FI" sz="2400" dirty="0"/>
              <a:t> </a:t>
            </a:r>
            <a:r>
              <a:rPr lang="fi-FI" sz="2400" dirty="0" smtClean="0"/>
              <a:t>toiseksi </a:t>
            </a:r>
            <a:r>
              <a:rPr lang="fi-FI" sz="2400" dirty="0"/>
              <a:t>yleisin </a:t>
            </a:r>
            <a:r>
              <a:rPr lang="fi-FI" sz="2400" dirty="0" smtClean="0"/>
              <a:t>työkyvyttömyyden syy</a:t>
            </a:r>
            <a:endParaRPr lang="fi-FI" sz="2400" dirty="0"/>
          </a:p>
          <a:p>
            <a:pPr marL="457560" indent="-457200">
              <a:buClr>
                <a:srgbClr val="000000"/>
              </a:buClr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Tule-vaivojen</a:t>
            </a:r>
            <a:r>
              <a:rPr lang="fi-FI" b="1" dirty="0" smtClean="0"/>
              <a:t> syitä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sz="3600" dirty="0"/>
              <a:t>oma </a:t>
            </a:r>
            <a:r>
              <a:rPr lang="fi-FI" sz="3600" u="sng" dirty="0"/>
              <a:t>kehotietoisuus</a:t>
            </a:r>
            <a:r>
              <a:rPr lang="fi-FI" sz="3600" dirty="0"/>
              <a:t> on </a:t>
            </a:r>
            <a:r>
              <a:rPr lang="fi-FI" sz="3600" dirty="0" smtClean="0"/>
              <a:t>vähentynyt</a:t>
            </a:r>
          </a:p>
          <a:p>
            <a:pPr lvl="1"/>
            <a:r>
              <a:rPr lang="fi-FI" sz="2900" dirty="0"/>
              <a:t>k</a:t>
            </a:r>
            <a:r>
              <a:rPr lang="fi-FI" sz="2900" dirty="0" smtClean="0"/>
              <a:t>ehon </a:t>
            </a:r>
            <a:r>
              <a:rPr lang="fi-FI" sz="2900" dirty="0"/>
              <a:t>hermopäätteet lähettävät signaaleja epämukavasta </a:t>
            </a:r>
            <a:r>
              <a:rPr lang="fi-FI" sz="2900" dirty="0" smtClean="0"/>
              <a:t>asennosta </a:t>
            </a:r>
            <a:r>
              <a:rPr lang="fi-FI" sz="2900" dirty="0" smtClean="0">
                <a:sym typeface="Wingdings" panose="05000000000000000000" pitchFamily="2" charset="2"/>
              </a:rPr>
              <a:t> </a:t>
            </a:r>
            <a:r>
              <a:rPr lang="fi-FI" sz="2900" dirty="0" smtClean="0"/>
              <a:t>kehoaan </a:t>
            </a:r>
            <a:r>
              <a:rPr lang="fi-FI" sz="2900" dirty="0"/>
              <a:t>ei </a:t>
            </a:r>
            <a:r>
              <a:rPr lang="fi-FI" sz="2900" dirty="0" smtClean="0"/>
              <a:t>malta kuunnella </a:t>
            </a:r>
            <a:r>
              <a:rPr lang="fi-FI" sz="2900" dirty="0" smtClean="0">
                <a:sym typeface="Wingdings" panose="05000000000000000000" pitchFamily="2" charset="2"/>
              </a:rPr>
              <a:t> l</a:t>
            </a:r>
            <a:r>
              <a:rPr lang="fi-FI" sz="2900" dirty="0" smtClean="0"/>
              <a:t>ihakset </a:t>
            </a:r>
            <a:r>
              <a:rPr lang="fi-FI" sz="2900" dirty="0"/>
              <a:t>ja hermosto voivat sopeutua toimimaan epämukavissa </a:t>
            </a:r>
            <a:r>
              <a:rPr lang="fi-FI" sz="2900" dirty="0" smtClean="0"/>
              <a:t>asennoissa</a:t>
            </a:r>
          </a:p>
          <a:p>
            <a:pPr lvl="1"/>
            <a:r>
              <a:rPr lang="fi-FI" sz="2900" dirty="0"/>
              <a:t>e</a:t>
            </a:r>
            <a:r>
              <a:rPr lang="fi-FI" sz="2900" dirty="0" smtClean="0"/>
              <a:t>sim. </a:t>
            </a:r>
            <a:r>
              <a:rPr lang="fi-FI" sz="2900" dirty="0"/>
              <a:t>niska-hartiaoireet </a:t>
            </a:r>
            <a:r>
              <a:rPr lang="fi-FI" sz="2900" dirty="0" smtClean="0"/>
              <a:t>tiedostaa </a:t>
            </a:r>
            <a:r>
              <a:rPr lang="fi-FI" sz="2900" dirty="0"/>
              <a:t>vasta kun ne </a:t>
            </a:r>
            <a:r>
              <a:rPr lang="fi-FI" sz="2900" dirty="0" smtClean="0"/>
              <a:t>aiheuttavat päänsärkyä</a:t>
            </a:r>
            <a:endParaRPr lang="fi-FI" sz="2900" dirty="0"/>
          </a:p>
          <a:p>
            <a:r>
              <a:rPr lang="fi-FI" sz="3600" dirty="0" smtClean="0"/>
              <a:t>ihminen </a:t>
            </a:r>
            <a:r>
              <a:rPr lang="fi-FI" sz="3600" dirty="0"/>
              <a:t>voi </a:t>
            </a:r>
            <a:r>
              <a:rPr lang="fi-FI" sz="3600" u="sng" dirty="0"/>
              <a:t>sopeuttaa liikkumistaan </a:t>
            </a:r>
            <a:r>
              <a:rPr lang="fi-FI" sz="3600" dirty="0"/>
              <a:t>kehon kipusignaalien perusteella siten, että kipeä kehon osa kuormittuu vähemmän</a:t>
            </a:r>
          </a:p>
          <a:p>
            <a:pPr lvl="1"/>
            <a:r>
              <a:rPr lang="fi-FI" sz="2900" dirty="0"/>
              <a:t>liikkuminen muuttuu </a:t>
            </a:r>
            <a:r>
              <a:rPr lang="fi-FI" sz="2900" dirty="0">
                <a:sym typeface="Wingdings" panose="05000000000000000000" pitchFamily="2" charset="2"/>
              </a:rPr>
              <a:t> </a:t>
            </a:r>
            <a:r>
              <a:rPr lang="fi-FI" sz="2900" dirty="0"/>
              <a:t>ongelmia jossakin toisessa </a:t>
            </a:r>
            <a:r>
              <a:rPr lang="fi-FI" sz="2900" dirty="0" smtClean="0"/>
              <a:t>tuki- </a:t>
            </a:r>
            <a:r>
              <a:rPr lang="fi-FI" sz="2900" dirty="0"/>
              <a:t>ja liikuntaelimistön </a:t>
            </a:r>
            <a:r>
              <a:rPr lang="fi-FI" sz="2900" dirty="0" smtClean="0"/>
              <a:t>kohdassa</a:t>
            </a:r>
          </a:p>
          <a:p>
            <a:pPr lvl="1"/>
            <a:r>
              <a:rPr lang="fi-FI" sz="2900" dirty="0"/>
              <a:t>e</a:t>
            </a:r>
            <a:r>
              <a:rPr lang="fi-FI" sz="2900" dirty="0" smtClean="0"/>
              <a:t>sim. </a:t>
            </a:r>
            <a:r>
              <a:rPr lang="fi-FI" sz="2900" dirty="0"/>
              <a:t>kipu lonkkanivelessä </a:t>
            </a:r>
            <a:r>
              <a:rPr lang="fi-FI" sz="2900" dirty="0" smtClean="0"/>
              <a:t>voi </a:t>
            </a:r>
            <a:r>
              <a:rPr lang="fi-FI" sz="2900" dirty="0"/>
              <a:t>näennäisesti parantua mutta tulla esille selkäkipuina muuttuneen </a:t>
            </a:r>
            <a:r>
              <a:rPr lang="fi-FI" sz="2900" dirty="0" smtClean="0"/>
              <a:t>liikeasennon seurauksena</a:t>
            </a:r>
            <a:endParaRPr lang="fi-FI" sz="2900" dirty="0"/>
          </a:p>
          <a:p>
            <a:r>
              <a:rPr lang="fi-FI" sz="3600" u="sng" dirty="0"/>
              <a:t>t</a:t>
            </a:r>
            <a:r>
              <a:rPr lang="fi-FI" sz="3600" u="sng" dirty="0" smtClean="0"/>
              <a:t>ulehdusreaktion </a:t>
            </a:r>
            <a:r>
              <a:rPr lang="fi-FI" sz="3600" dirty="0" smtClean="0"/>
              <a:t>seurauksia</a:t>
            </a:r>
            <a:endParaRPr lang="fi-FI" sz="3600" dirty="0"/>
          </a:p>
          <a:p>
            <a:pPr lvl="1"/>
            <a:r>
              <a:rPr lang="fi-FI" sz="2900" dirty="0"/>
              <a:t>t</a:t>
            </a:r>
            <a:r>
              <a:rPr lang="fi-FI" sz="2900" dirty="0" smtClean="0"/>
              <a:t>ulehtuneelle alueelle </a:t>
            </a:r>
            <a:r>
              <a:rPr lang="fi-FI" sz="2900" dirty="0"/>
              <a:t>kertyy veren ja tulehdussolujen lisäksi </a:t>
            </a:r>
            <a:r>
              <a:rPr lang="fi-FI" sz="2900" dirty="0" smtClean="0"/>
              <a:t>kudosnestettä </a:t>
            </a:r>
            <a:br>
              <a:rPr lang="fi-FI" sz="2900" dirty="0" smtClean="0"/>
            </a:br>
            <a:r>
              <a:rPr lang="fi-FI" sz="2900" dirty="0" smtClean="0">
                <a:sym typeface="Wingdings" panose="05000000000000000000" pitchFamily="2" charset="2"/>
              </a:rPr>
              <a:t> </a:t>
            </a:r>
            <a:r>
              <a:rPr lang="fi-FI" sz="2900" dirty="0" smtClean="0"/>
              <a:t>tulehtunut </a:t>
            </a:r>
            <a:r>
              <a:rPr lang="fi-FI" sz="2900" dirty="0"/>
              <a:t>alue </a:t>
            </a:r>
            <a:r>
              <a:rPr lang="fi-FI" sz="2900" dirty="0" smtClean="0"/>
              <a:t>turpoaa </a:t>
            </a:r>
            <a:r>
              <a:rPr lang="fi-FI" sz="2900" dirty="0" smtClean="0">
                <a:sym typeface="Wingdings" panose="05000000000000000000" pitchFamily="2" charset="2"/>
              </a:rPr>
              <a:t> </a:t>
            </a:r>
            <a:r>
              <a:rPr lang="fi-FI" sz="2900" dirty="0" smtClean="0"/>
              <a:t>lisäkudosvaurioita</a:t>
            </a:r>
            <a:r>
              <a:rPr lang="fi-FI" sz="2900" dirty="0"/>
              <a:t>, </a:t>
            </a:r>
            <a:r>
              <a:rPr lang="fi-FI" sz="2900" dirty="0" smtClean="0"/>
              <a:t>kipua, pitkittyneitä vaivoja</a:t>
            </a:r>
            <a:endParaRPr lang="fi-FI" sz="2900" dirty="0"/>
          </a:p>
          <a:p>
            <a:r>
              <a:rPr lang="fi-FI" sz="3600" dirty="0" smtClean="0"/>
              <a:t>vanheneminen </a:t>
            </a:r>
            <a:r>
              <a:rPr lang="fi-FI" sz="3600" dirty="0"/>
              <a:t>muuttaa kudosten rakenteita ja </a:t>
            </a:r>
            <a:r>
              <a:rPr lang="fi-FI" sz="3600" dirty="0" smtClean="0"/>
              <a:t>toimintaa</a:t>
            </a:r>
          </a:p>
          <a:p>
            <a:pPr lvl="1"/>
            <a:r>
              <a:rPr lang="fi-FI" sz="2900" dirty="0" smtClean="0"/>
              <a:t>keho rappeutuu</a:t>
            </a:r>
            <a:r>
              <a:rPr lang="fi-FI" sz="2900" dirty="0"/>
              <a:t>, </a:t>
            </a:r>
            <a:r>
              <a:rPr lang="fi-FI" sz="2900" dirty="0" smtClean="0"/>
              <a:t>kudokset </a:t>
            </a:r>
            <a:r>
              <a:rPr lang="fi-FI" sz="2900" dirty="0"/>
              <a:t>eivät korjaudu samoin kuin </a:t>
            </a:r>
            <a:r>
              <a:rPr lang="fi-FI" sz="2900" dirty="0" smtClean="0"/>
              <a:t>nuorella</a:t>
            </a:r>
            <a:endParaRPr lang="fi-FI" sz="2900" dirty="0"/>
          </a:p>
          <a:p>
            <a:pPr lvl="1"/>
            <a:r>
              <a:rPr lang="fi-FI" sz="2900" dirty="0"/>
              <a:t>t</a:t>
            </a:r>
            <a:r>
              <a:rPr lang="fi-FI" sz="2900" dirty="0" smtClean="0"/>
              <a:t>ähän </a:t>
            </a:r>
            <a:r>
              <a:rPr lang="fi-FI" sz="2900" dirty="0"/>
              <a:t>vanhenemiseen liittyvään </a:t>
            </a:r>
            <a:r>
              <a:rPr lang="fi-FI" sz="2900" u="sng" dirty="0"/>
              <a:t>degeneraatioon</a:t>
            </a:r>
            <a:r>
              <a:rPr lang="fi-FI" sz="2900" dirty="0"/>
              <a:t> voi osittain </a:t>
            </a:r>
            <a:r>
              <a:rPr lang="fi-FI" sz="2900" dirty="0" smtClean="0"/>
              <a:t>vaikuttaa elämäntavoillaan</a:t>
            </a:r>
            <a:endParaRPr lang="fi-FI" sz="2900" dirty="0"/>
          </a:p>
        </p:txBody>
      </p:sp>
    </p:spTree>
    <p:extLst>
      <p:ext uri="{BB962C8B-B14F-4D97-AF65-F5344CB8AC3E}">
        <p14:creationId xmlns:p14="http://schemas.microsoft.com/office/powerpoint/2010/main" val="230737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Kivun tunne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/>
              <a:t>s</a:t>
            </a:r>
            <a:r>
              <a:rPr lang="fi-FI" dirty="0" smtClean="0"/>
              <a:t>ubjektiivisesti kipu yksilölle </a:t>
            </a:r>
            <a:r>
              <a:rPr lang="fi-FI" dirty="0"/>
              <a:t>todellista, yksilöllistä ja aitoa, vaikka </a:t>
            </a:r>
            <a:r>
              <a:rPr lang="fi-FI" dirty="0" smtClean="0"/>
              <a:t>kivun </a:t>
            </a:r>
            <a:r>
              <a:rPr lang="fi-FI" dirty="0"/>
              <a:t>syytä ei lääketieteellisesti </a:t>
            </a:r>
            <a:r>
              <a:rPr lang="fi-FI" dirty="0" smtClean="0"/>
              <a:t>(objektiivisesti) aina pystytä selvittämään</a:t>
            </a:r>
          </a:p>
          <a:p>
            <a:r>
              <a:rPr lang="fi-FI" dirty="0"/>
              <a:t>k</a:t>
            </a:r>
            <a:r>
              <a:rPr lang="fi-FI" dirty="0" smtClean="0"/>
              <a:t>iputuntemukset </a:t>
            </a:r>
            <a:r>
              <a:rPr lang="fi-FI" dirty="0"/>
              <a:t>eri puolilla kehoa </a:t>
            </a:r>
            <a:r>
              <a:rPr lang="fi-FI" dirty="0" smtClean="0"/>
              <a:t>melko </a:t>
            </a:r>
            <a:r>
              <a:rPr lang="fi-FI" dirty="0"/>
              <a:t>yleisiä, mutta vain pienessä </a:t>
            </a:r>
            <a:r>
              <a:rPr lang="fi-FI" dirty="0" smtClean="0"/>
              <a:t>osassa </a:t>
            </a:r>
            <a:r>
              <a:rPr lang="fi-FI" dirty="0"/>
              <a:t>taustalla </a:t>
            </a:r>
            <a:r>
              <a:rPr lang="fi-FI" dirty="0" smtClean="0"/>
              <a:t>sairaus</a:t>
            </a:r>
          </a:p>
          <a:p>
            <a:pPr lvl="1"/>
            <a:r>
              <a:rPr lang="fi-FI" dirty="0" smtClean="0"/>
              <a:t>vaikka kudosvaurio </a:t>
            </a:r>
            <a:r>
              <a:rPr lang="fi-FI" dirty="0"/>
              <a:t>olisi jo parantunut, keho saattaa lähettää edelleen signaaleja </a:t>
            </a:r>
            <a:r>
              <a:rPr lang="fi-FI" dirty="0" smtClean="0"/>
              <a:t>kudosvauriosta</a:t>
            </a:r>
          </a:p>
          <a:p>
            <a:pPr lvl="1"/>
            <a:r>
              <a:rPr lang="fi-FI" dirty="0" smtClean="0"/>
              <a:t>mitä </a:t>
            </a:r>
            <a:r>
              <a:rPr lang="fi-FI" dirty="0"/>
              <a:t>enemmän </a:t>
            </a:r>
            <a:r>
              <a:rPr lang="fi-FI" dirty="0" smtClean="0"/>
              <a:t>kivusta </a:t>
            </a:r>
            <a:r>
              <a:rPr lang="fi-FI" dirty="0"/>
              <a:t>puhutaan, kipua tarkkaillaan, kipua tietoisesti korostetaan ja </a:t>
            </a:r>
            <a:r>
              <a:rPr lang="fi-FI" dirty="0" smtClean="0"/>
              <a:t>nostetaan </a:t>
            </a:r>
            <a:r>
              <a:rPr lang="fi-FI" dirty="0"/>
              <a:t>esille, sitä voimakkaammin keho tuottaa </a:t>
            </a:r>
            <a:r>
              <a:rPr lang="fi-FI" dirty="0" smtClean="0"/>
              <a:t>kipusignaaleja</a:t>
            </a:r>
          </a:p>
          <a:p>
            <a:pPr lvl="1"/>
            <a:r>
              <a:rPr lang="fi-FI" dirty="0"/>
              <a:t>k</a:t>
            </a:r>
            <a:r>
              <a:rPr lang="fi-FI" dirty="0" smtClean="0"/>
              <a:t>eskushermosto </a:t>
            </a:r>
            <a:r>
              <a:rPr lang="fi-FI" dirty="0"/>
              <a:t>voi herkistyä </a:t>
            </a:r>
            <a:r>
              <a:rPr lang="fi-FI" dirty="0" smtClean="0"/>
              <a:t>kipusignaaleille </a:t>
            </a:r>
            <a:r>
              <a:rPr lang="fi-FI" dirty="0"/>
              <a:t>ja kivusta voi tulla </a:t>
            </a:r>
            <a:r>
              <a:rPr lang="fi-FI" dirty="0" smtClean="0"/>
              <a:t>kroonista (esim. amputoidun </a:t>
            </a:r>
            <a:r>
              <a:rPr lang="fi-FI" dirty="0"/>
              <a:t>raajan </a:t>
            </a:r>
            <a:r>
              <a:rPr lang="fi-FI" dirty="0" smtClean="0"/>
              <a:t>haamusärky</a:t>
            </a:r>
            <a:r>
              <a:rPr lang="fi-FI" dirty="0"/>
              <a:t>)</a:t>
            </a:r>
          </a:p>
          <a:p>
            <a:r>
              <a:rPr lang="fi-FI" dirty="0" smtClean="0"/>
              <a:t>tärkeää </a:t>
            </a:r>
            <a:r>
              <a:rPr lang="fi-FI" dirty="0"/>
              <a:t>onnistua akuutin kivun hoidossa nopeasti, sillä kipu </a:t>
            </a:r>
            <a:r>
              <a:rPr lang="fi-FI" dirty="0" smtClean="0"/>
              <a:t>voi </a:t>
            </a:r>
            <a:r>
              <a:rPr lang="fi-FI" dirty="0"/>
              <a:t>kroonistua jo muutamissa </a:t>
            </a:r>
            <a:r>
              <a:rPr lang="fi-FI" dirty="0" smtClean="0"/>
              <a:t>viikoissa</a:t>
            </a:r>
          </a:p>
          <a:p>
            <a:pPr lvl="1"/>
            <a:r>
              <a:rPr lang="fi-FI" dirty="0" smtClean="0"/>
              <a:t>vaikeampi hoitaa</a:t>
            </a:r>
            <a:r>
              <a:rPr lang="fi-FI" dirty="0"/>
              <a:t>, sillä oireiden syynä ei ole enää pelkkä </a:t>
            </a:r>
            <a:r>
              <a:rPr lang="fi-FI" dirty="0" smtClean="0"/>
              <a:t>kudosvaurio</a:t>
            </a:r>
          </a:p>
          <a:p>
            <a:pPr lvl="1"/>
            <a:r>
              <a:rPr lang="fi-FI" dirty="0" smtClean="0"/>
              <a:t>kivun </a:t>
            </a:r>
            <a:r>
              <a:rPr lang="fi-FI" dirty="0"/>
              <a:t>tunteminen lisää entisestään alakuloista mielialaa sekä </a:t>
            </a:r>
            <a:r>
              <a:rPr lang="fi-FI" dirty="0" smtClean="0"/>
              <a:t>pärjäämättömyyden </a:t>
            </a:r>
            <a:r>
              <a:rPr lang="fi-FI" dirty="0"/>
              <a:t>tunnetta ja kivulle herkistyminen lisää herkkyyttä </a:t>
            </a:r>
            <a:r>
              <a:rPr lang="fi-FI" dirty="0" smtClean="0"/>
              <a:t>kaikille </a:t>
            </a:r>
            <a:r>
              <a:rPr lang="fi-FI" dirty="0"/>
              <a:t>muille negatiivisille </a:t>
            </a:r>
            <a:r>
              <a:rPr lang="fi-FI" dirty="0" smtClean="0"/>
              <a:t>ärsykkeille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4979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Tules eri ikäryhmissä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u="sng" dirty="0"/>
              <a:t>l</a:t>
            </a:r>
            <a:r>
              <a:rPr lang="fi-FI" u="sng" dirty="0" smtClean="0"/>
              <a:t>apset ja nuoret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(tietotekniikka </a:t>
            </a:r>
            <a:r>
              <a:rPr lang="fi-FI" dirty="0" smtClean="0">
                <a:sym typeface="Wingdings" panose="05000000000000000000" pitchFamily="2" charset="2"/>
              </a:rPr>
              <a:t> istuminen, fyysinen kunto)</a:t>
            </a:r>
            <a:endParaRPr lang="fi-FI" dirty="0" smtClean="0"/>
          </a:p>
          <a:p>
            <a:pPr lvl="1"/>
            <a:r>
              <a:rPr lang="fi-FI" dirty="0" smtClean="0"/>
              <a:t>niska-hartiaseudun </a:t>
            </a:r>
            <a:r>
              <a:rPr lang="fi-FI" dirty="0"/>
              <a:t>tai selän </a:t>
            </a:r>
            <a:r>
              <a:rPr lang="fi-FI" dirty="0" smtClean="0"/>
              <a:t>kipuja</a:t>
            </a:r>
          </a:p>
          <a:p>
            <a:pPr lvl="1"/>
            <a:r>
              <a:rPr lang="fi-FI" dirty="0" smtClean="0"/>
              <a:t>tapaturmat</a:t>
            </a:r>
          </a:p>
          <a:p>
            <a:r>
              <a:rPr lang="fi-FI" u="sng" dirty="0" smtClean="0"/>
              <a:t>työikäiset</a:t>
            </a:r>
            <a:r>
              <a:rPr lang="fi-FI" dirty="0" smtClean="0"/>
              <a:t> (työn luonne, elintavat)</a:t>
            </a:r>
          </a:p>
          <a:p>
            <a:pPr lvl="1"/>
            <a:r>
              <a:rPr lang="fi-FI" dirty="0"/>
              <a:t>niska-hartiaseudun, selän ja alaraajan </a:t>
            </a:r>
            <a:r>
              <a:rPr lang="fi-FI" dirty="0" smtClean="0"/>
              <a:t>kivut</a:t>
            </a:r>
          </a:p>
          <a:p>
            <a:r>
              <a:rPr lang="fi-FI" u="sng" dirty="0" smtClean="0"/>
              <a:t>ikääntyneet</a:t>
            </a:r>
            <a:r>
              <a:rPr lang="fi-FI" dirty="0" smtClean="0"/>
              <a:t> (lihasvoima)</a:t>
            </a:r>
          </a:p>
          <a:p>
            <a:pPr lvl="1"/>
            <a:r>
              <a:rPr lang="fi-FI" dirty="0"/>
              <a:t>pitkäaikaissairaudet, kuten nivelrikko ja </a:t>
            </a:r>
            <a:r>
              <a:rPr lang="fi-FI" dirty="0" smtClean="0"/>
              <a:t>osteoporoosi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apaturmat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1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Vaivoja, hoitoa ja ennaltaehkäisyä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u="sng" dirty="0"/>
              <a:t>n</a:t>
            </a:r>
            <a:r>
              <a:rPr lang="fi-FI" u="sng" dirty="0" smtClean="0"/>
              <a:t>iska-hartiakipu</a:t>
            </a:r>
          </a:p>
          <a:p>
            <a:pPr lvl="1"/>
            <a:r>
              <a:rPr lang="fi-FI" dirty="0"/>
              <a:t>staattinen lihasjännitys, </a:t>
            </a:r>
            <a:r>
              <a:rPr lang="fi-FI" dirty="0" smtClean="0"/>
              <a:t>ryhtivirhe, fyysinen passiivisuus</a:t>
            </a:r>
          </a:p>
          <a:p>
            <a:pPr lvl="1"/>
            <a:r>
              <a:rPr lang="fi-FI" dirty="0" smtClean="0"/>
              <a:t>oikea asento </a:t>
            </a:r>
            <a:r>
              <a:rPr lang="fi-FI" dirty="0"/>
              <a:t>ja </a:t>
            </a:r>
            <a:r>
              <a:rPr lang="fi-FI" dirty="0" smtClean="0"/>
              <a:t>työskentelyvälineet, venyttely, </a:t>
            </a:r>
            <a:r>
              <a:rPr lang="fi-FI" dirty="0"/>
              <a:t>työskentelyn </a:t>
            </a:r>
            <a:r>
              <a:rPr lang="fi-FI" dirty="0" smtClean="0"/>
              <a:t>tauottaminen</a:t>
            </a:r>
          </a:p>
          <a:p>
            <a:r>
              <a:rPr lang="fi-FI" u="sng" dirty="0" smtClean="0"/>
              <a:t>selkäkipu</a:t>
            </a:r>
          </a:p>
          <a:p>
            <a:pPr lvl="1"/>
            <a:r>
              <a:rPr lang="fi-FI" dirty="0" smtClean="0"/>
              <a:t>äkillinen </a:t>
            </a:r>
            <a:r>
              <a:rPr lang="fi-FI" dirty="0"/>
              <a:t>ja hallitsematon liike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u="sng" dirty="0" smtClean="0">
                <a:sym typeface="Wingdings" panose="05000000000000000000" pitchFamily="2" charset="2"/>
              </a:rPr>
              <a:t>noidannuoli</a:t>
            </a:r>
            <a:r>
              <a:rPr lang="fi-FI" dirty="0" smtClean="0">
                <a:sym typeface="Wingdings" panose="05000000000000000000" pitchFamily="2" charset="2"/>
              </a:rPr>
              <a:t> (</a:t>
            </a:r>
            <a:r>
              <a:rPr lang="fi-FI" b="1" dirty="0" err="1" smtClean="0">
                <a:sym typeface="Wingdings" panose="05000000000000000000" pitchFamily="2" charset="2"/>
              </a:rPr>
              <a:t>lumbago</a:t>
            </a:r>
            <a:r>
              <a:rPr lang="fi-FI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fi-FI" b="1" dirty="0">
                <a:sym typeface="Wingdings" panose="05000000000000000000" pitchFamily="2" charset="2"/>
              </a:rPr>
              <a:t>v</a:t>
            </a:r>
            <a:r>
              <a:rPr lang="fi-FI" b="1" dirty="0" smtClean="0">
                <a:sym typeface="Wingdings" panose="05000000000000000000" pitchFamily="2" charset="2"/>
              </a:rPr>
              <a:t>älilevyn pullistuma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b="1" dirty="0" smtClean="0">
                <a:sym typeface="Wingdings" panose="05000000000000000000" pitchFamily="2" charset="2"/>
              </a:rPr>
              <a:t>iskias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l</a:t>
            </a:r>
            <a:r>
              <a:rPr lang="fi-FI" dirty="0" smtClean="0">
                <a:sym typeface="Wingdings" panose="05000000000000000000" pitchFamily="2" charset="2"/>
              </a:rPr>
              <a:t>iikkuminen kivun sallimissa rajoissa, lihasten vahvistaminen, ergonomia, ylipainon ja tupakoinnin välttäminen</a:t>
            </a:r>
          </a:p>
          <a:p>
            <a:r>
              <a:rPr lang="fi-FI" u="sng" dirty="0">
                <a:sym typeface="Wingdings" panose="05000000000000000000" pitchFamily="2" charset="2"/>
              </a:rPr>
              <a:t>r</a:t>
            </a:r>
            <a:r>
              <a:rPr lang="fi-FI" u="sng" dirty="0" smtClean="0">
                <a:sym typeface="Wingdings" panose="05000000000000000000" pitchFamily="2" charset="2"/>
              </a:rPr>
              <a:t>asituskivut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jänteen </a:t>
            </a:r>
            <a:r>
              <a:rPr lang="fi-FI" dirty="0">
                <a:sym typeface="Wingdings" panose="05000000000000000000" pitchFamily="2" charset="2"/>
              </a:rPr>
              <a:t>tai nivelen yksipuolinen, toistuva </a:t>
            </a:r>
            <a:r>
              <a:rPr lang="fi-FI" dirty="0" smtClean="0">
                <a:sym typeface="Wingdings" panose="05000000000000000000" pitchFamily="2" charset="2"/>
              </a:rPr>
              <a:t>kuormitus, </a:t>
            </a:r>
            <a:r>
              <a:rPr lang="fi-FI" b="1" dirty="0" smtClean="0">
                <a:sym typeface="Wingdings" panose="05000000000000000000" pitchFamily="2" charset="2"/>
              </a:rPr>
              <a:t>kasvukivut 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l</a:t>
            </a:r>
            <a:r>
              <a:rPr lang="fi-FI" dirty="0" smtClean="0">
                <a:sym typeface="Wingdings" panose="05000000000000000000" pitchFamily="2" charset="2"/>
              </a:rPr>
              <a:t>epo, hieronta, tulehduskipulääkkeet</a:t>
            </a:r>
          </a:p>
          <a:p>
            <a:r>
              <a:rPr lang="fi-FI" u="sng" dirty="0" smtClean="0">
                <a:sym typeface="Wingdings" panose="05000000000000000000" pitchFamily="2" charset="2"/>
              </a:rPr>
              <a:t>tapaturmat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äkillinen ja odottamaton tapahtuma, jonka </a:t>
            </a:r>
            <a:r>
              <a:rPr lang="fi-FI" dirty="0" smtClean="0">
                <a:sym typeface="Wingdings" panose="05000000000000000000" pitchFamily="2" charset="2"/>
              </a:rPr>
              <a:t>seurauksena </a:t>
            </a:r>
            <a:r>
              <a:rPr lang="fi-FI" dirty="0">
                <a:sym typeface="Wingdings" panose="05000000000000000000" pitchFamily="2" charset="2"/>
              </a:rPr>
              <a:t>henkilö loukkaantuu, vammautuu tai </a:t>
            </a:r>
            <a:r>
              <a:rPr lang="fi-FI" dirty="0" smtClean="0">
                <a:sym typeface="Wingdings" panose="05000000000000000000" pitchFamily="2" charset="2"/>
              </a:rPr>
              <a:t>kuolee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l</a:t>
            </a:r>
            <a:r>
              <a:rPr lang="fi-FI" dirty="0" smtClean="0">
                <a:sym typeface="Wingdings" panose="05000000000000000000" pitchFamily="2" charset="2"/>
              </a:rPr>
              <a:t>iikuntatapaturmat yleisimpiä (ensiapu, jatkohoito tarvittaessa)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s</a:t>
            </a:r>
            <a:r>
              <a:rPr lang="fi-FI" dirty="0" smtClean="0">
                <a:sym typeface="Wingdings" panose="05000000000000000000" pitchFamily="2" charset="2"/>
              </a:rPr>
              <a:t>uurin osa ehkäistävissä </a:t>
            </a:r>
            <a:r>
              <a:rPr lang="fi-FI" dirty="0">
                <a:sym typeface="Wingdings" panose="05000000000000000000" pitchFamily="2" charset="2"/>
              </a:rPr>
              <a:t>sääntöjä </a:t>
            </a:r>
            <a:r>
              <a:rPr lang="fi-FI" dirty="0" smtClean="0">
                <a:sym typeface="Wingdings" panose="05000000000000000000" pitchFamily="2" charset="2"/>
              </a:rPr>
              <a:t>noudattamalla, asiallisten </a:t>
            </a:r>
            <a:r>
              <a:rPr lang="fi-FI" dirty="0">
                <a:sym typeface="Wingdings" panose="05000000000000000000" pitchFamily="2" charset="2"/>
              </a:rPr>
              <a:t>varusteiden ja turvalaitteiden käytöllä, </a:t>
            </a:r>
            <a:r>
              <a:rPr lang="fi-FI" dirty="0" smtClean="0">
                <a:sym typeface="Wingdings" panose="05000000000000000000" pitchFamily="2" charset="2"/>
              </a:rPr>
              <a:t>päihteettömyydellä, iäkkäiden </a:t>
            </a:r>
            <a:r>
              <a:rPr lang="fi-FI" dirty="0">
                <a:sym typeface="Wingdings" panose="05000000000000000000" pitchFamily="2" charset="2"/>
              </a:rPr>
              <a:t>kaatumisia </a:t>
            </a:r>
            <a:r>
              <a:rPr lang="fi-FI" dirty="0" smtClean="0">
                <a:sym typeface="Wingdings" panose="05000000000000000000" pitchFamily="2" charset="2"/>
              </a:rPr>
              <a:t>vähentämällä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463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Nivelrikko eli artroosi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r>
              <a:rPr lang="fi-FI" sz="4200" dirty="0" smtClean="0"/>
              <a:t>nivelten </a:t>
            </a:r>
            <a:r>
              <a:rPr lang="fi-FI" sz="4200" dirty="0"/>
              <a:t>pinnoilla oleva nivelrusto </a:t>
            </a:r>
            <a:r>
              <a:rPr lang="fi-FI" sz="4200" dirty="0" smtClean="0"/>
              <a:t>rappeutuu </a:t>
            </a:r>
            <a:r>
              <a:rPr lang="fi-FI" sz="4200" dirty="0"/>
              <a:t>ja vähitellen </a:t>
            </a:r>
            <a:r>
              <a:rPr lang="fi-FI" sz="4200" dirty="0" smtClean="0"/>
              <a:t>tuhoutuu </a:t>
            </a:r>
            <a:br>
              <a:rPr lang="fi-FI" sz="4200" dirty="0" smtClean="0"/>
            </a:br>
            <a:r>
              <a:rPr lang="fi-FI" sz="4200" dirty="0" smtClean="0">
                <a:sym typeface="Wingdings" panose="05000000000000000000" pitchFamily="2" charset="2"/>
              </a:rPr>
              <a:t> </a:t>
            </a:r>
            <a:r>
              <a:rPr lang="fi-FI" sz="4200" dirty="0" smtClean="0"/>
              <a:t>aiheuttaa </a:t>
            </a:r>
            <a:r>
              <a:rPr lang="fi-FI" sz="4200" dirty="0"/>
              <a:t>nivelpintojen mekaanista hankausta toisiaan </a:t>
            </a:r>
            <a:r>
              <a:rPr lang="fi-FI" sz="4200" dirty="0" smtClean="0"/>
              <a:t>vasten</a:t>
            </a:r>
            <a:r>
              <a:rPr lang="fi-FI" sz="4200" dirty="0"/>
              <a:t> </a:t>
            </a:r>
            <a:r>
              <a:rPr lang="fi-FI" sz="4200" dirty="0" smtClean="0"/>
              <a:t/>
            </a:r>
            <a:br>
              <a:rPr lang="fi-FI" sz="4200" dirty="0" smtClean="0"/>
            </a:br>
            <a:r>
              <a:rPr lang="fi-FI" sz="4200" dirty="0" smtClean="0">
                <a:sym typeface="Wingdings" panose="05000000000000000000" pitchFamily="2" charset="2"/>
              </a:rPr>
              <a:t> </a:t>
            </a:r>
            <a:r>
              <a:rPr lang="fi-FI" sz="4200" dirty="0" smtClean="0"/>
              <a:t>johtaa </a:t>
            </a:r>
            <a:r>
              <a:rPr lang="fi-FI" sz="4200" dirty="0"/>
              <a:t>hermopäiden ärsytykseen, kipuun ja </a:t>
            </a:r>
            <a:r>
              <a:rPr lang="fi-FI" sz="4200" dirty="0" smtClean="0"/>
              <a:t>särkyyn</a:t>
            </a:r>
          </a:p>
          <a:p>
            <a:r>
              <a:rPr lang="fi-FI" sz="4200" dirty="0" smtClean="0"/>
              <a:t>voi </a:t>
            </a:r>
            <a:r>
              <a:rPr lang="fi-FI" sz="4200" dirty="0"/>
              <a:t>olla missä nivelessä </a:t>
            </a:r>
            <a:r>
              <a:rPr lang="fi-FI" sz="4200" dirty="0" smtClean="0"/>
              <a:t>tahansa</a:t>
            </a:r>
          </a:p>
          <a:p>
            <a:r>
              <a:rPr lang="fi-FI" sz="4200" dirty="0" smtClean="0"/>
              <a:t>noin </a:t>
            </a:r>
            <a:r>
              <a:rPr lang="fi-FI" sz="4200" dirty="0"/>
              <a:t>miljoonalla suomalaisella, tyypillisesti yli </a:t>
            </a:r>
            <a:r>
              <a:rPr lang="fi-FI" sz="4200" dirty="0" smtClean="0"/>
              <a:t>50-vuotiailla</a:t>
            </a:r>
          </a:p>
          <a:p>
            <a:r>
              <a:rPr lang="fi-FI" sz="4200" dirty="0" smtClean="0"/>
              <a:t>syitä</a:t>
            </a:r>
          </a:p>
          <a:p>
            <a:pPr lvl="1"/>
            <a:r>
              <a:rPr lang="fi-FI" sz="3200" dirty="0" smtClean="0"/>
              <a:t>vanhenemisen </a:t>
            </a:r>
            <a:r>
              <a:rPr lang="fi-FI" sz="3200" dirty="0"/>
              <a:t>myötä nivelpinnat kuluvat ja </a:t>
            </a:r>
            <a:r>
              <a:rPr lang="fi-FI" sz="3200" dirty="0" smtClean="0"/>
              <a:t>heikentyvät </a:t>
            </a:r>
          </a:p>
          <a:p>
            <a:pPr lvl="1"/>
            <a:r>
              <a:rPr lang="fi-FI" sz="3200" dirty="0"/>
              <a:t>p</a:t>
            </a:r>
            <a:r>
              <a:rPr lang="fi-FI" sz="3200" dirty="0" smtClean="0"/>
              <a:t>erinnöllinen alttius</a:t>
            </a:r>
          </a:p>
          <a:p>
            <a:pPr lvl="1"/>
            <a:r>
              <a:rPr lang="fi-FI" sz="3200" dirty="0"/>
              <a:t>y</a:t>
            </a:r>
            <a:r>
              <a:rPr lang="fi-FI" sz="3200" dirty="0" smtClean="0"/>
              <a:t>mpäristötekijät (esim. työn </a:t>
            </a:r>
            <a:r>
              <a:rPr lang="fi-FI" sz="3200" dirty="0"/>
              <a:t>tai harrastusten </a:t>
            </a:r>
            <a:r>
              <a:rPr lang="fi-FI" sz="3200" dirty="0" smtClean="0"/>
              <a:t>aiheuttama </a:t>
            </a:r>
            <a:r>
              <a:rPr lang="fi-FI" sz="3200" dirty="0"/>
              <a:t>vääränlainen tai liian raskas </a:t>
            </a:r>
            <a:r>
              <a:rPr lang="fi-FI" sz="3200" dirty="0" smtClean="0"/>
              <a:t>nivelkuormitus)</a:t>
            </a:r>
          </a:p>
          <a:p>
            <a:r>
              <a:rPr lang="fi-FI" sz="4200" dirty="0"/>
              <a:t>tärkeää vaikuttaa </a:t>
            </a:r>
            <a:r>
              <a:rPr lang="fi-FI" sz="4200" dirty="0" smtClean="0"/>
              <a:t>riskitekijöihin</a:t>
            </a:r>
          </a:p>
          <a:p>
            <a:pPr lvl="1"/>
            <a:r>
              <a:rPr lang="fi-FI" sz="3200" dirty="0" smtClean="0"/>
              <a:t>painonhallinta</a:t>
            </a:r>
          </a:p>
          <a:p>
            <a:pPr lvl="1"/>
            <a:r>
              <a:rPr lang="fi-FI" sz="3200" dirty="0" smtClean="0"/>
              <a:t>työn suunnittelu</a:t>
            </a:r>
          </a:p>
          <a:p>
            <a:pPr lvl="1"/>
            <a:r>
              <a:rPr lang="fi-FI" sz="3200" dirty="0" smtClean="0"/>
              <a:t>turvallisuus</a:t>
            </a:r>
            <a:endParaRPr lang="fi-FI" sz="3200" dirty="0"/>
          </a:p>
          <a:p>
            <a:r>
              <a:rPr lang="fi-FI" sz="4200" dirty="0" smtClean="0"/>
              <a:t>hoito</a:t>
            </a:r>
          </a:p>
          <a:p>
            <a:pPr lvl="1"/>
            <a:r>
              <a:rPr lang="fi-FI" sz="3200" dirty="0" smtClean="0"/>
              <a:t>ei </a:t>
            </a:r>
            <a:r>
              <a:rPr lang="fi-FI" sz="3200" dirty="0"/>
              <a:t>voida parantaa, kipuoireita voidaan hoitaa tulehdus- ja </a:t>
            </a:r>
            <a:r>
              <a:rPr lang="fi-FI" sz="3200" dirty="0" smtClean="0"/>
              <a:t>kipulääkkeillä</a:t>
            </a:r>
          </a:p>
          <a:p>
            <a:pPr lvl="1"/>
            <a:r>
              <a:rPr lang="fi-FI" sz="3200" dirty="0" smtClean="0"/>
              <a:t>niveliä tukevien rakenteiden (esim. lihakset </a:t>
            </a:r>
            <a:r>
              <a:rPr lang="fi-FI" sz="3200" dirty="0"/>
              <a:t>ja </a:t>
            </a:r>
            <a:r>
              <a:rPr lang="fi-FI" sz="3200" dirty="0" smtClean="0"/>
              <a:t>nivelsiteet) vahvistaminen</a:t>
            </a:r>
          </a:p>
          <a:p>
            <a:pPr lvl="1"/>
            <a:r>
              <a:rPr lang="fi-FI" sz="3200" dirty="0" smtClean="0"/>
              <a:t>tekonivelleikkaukset</a:t>
            </a:r>
          </a:p>
        </p:txBody>
      </p:sp>
    </p:spTree>
    <p:extLst>
      <p:ext uri="{BB962C8B-B14F-4D97-AF65-F5344CB8AC3E}">
        <p14:creationId xmlns:p14="http://schemas.microsoft.com/office/powerpoint/2010/main" val="360531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Reuma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r>
              <a:rPr lang="fi-FI" sz="3800" dirty="0" smtClean="0"/>
              <a:t>pitkäaikainen </a:t>
            </a:r>
            <a:r>
              <a:rPr lang="fi-FI" sz="3800" dirty="0"/>
              <a:t>tulehdussairaus, </a:t>
            </a:r>
            <a:r>
              <a:rPr lang="fi-FI" sz="3800" b="1" dirty="0"/>
              <a:t>autoimmuunisairaus</a:t>
            </a:r>
            <a:r>
              <a:rPr lang="fi-FI" sz="3800" dirty="0"/>
              <a:t>, jossa </a:t>
            </a:r>
            <a:r>
              <a:rPr lang="fi-FI" sz="3800" dirty="0" smtClean="0"/>
              <a:t>elimistön </a:t>
            </a:r>
            <a:r>
              <a:rPr lang="fi-FI" sz="3800" dirty="0"/>
              <a:t>tulehdussolut hyökkäävät omia kudoksia </a:t>
            </a:r>
            <a:r>
              <a:rPr lang="fi-FI" sz="3800" dirty="0" smtClean="0"/>
              <a:t>vastaan</a:t>
            </a:r>
            <a:endParaRPr lang="fi-FI" sz="3800" dirty="0"/>
          </a:p>
          <a:p>
            <a:r>
              <a:rPr lang="fi-FI" sz="3800" dirty="0"/>
              <a:t>syytä ei </a:t>
            </a:r>
            <a:r>
              <a:rPr lang="fi-FI" sz="3800" dirty="0" smtClean="0"/>
              <a:t>tiedetä</a:t>
            </a:r>
          </a:p>
          <a:p>
            <a:pPr lvl="1"/>
            <a:r>
              <a:rPr lang="fi-FI" dirty="0"/>
              <a:t>p</a:t>
            </a:r>
            <a:r>
              <a:rPr lang="fi-FI" dirty="0" smtClean="0"/>
              <a:t>erinnöllisellä </a:t>
            </a:r>
            <a:r>
              <a:rPr lang="fi-FI" dirty="0"/>
              <a:t>alttiudella ja </a:t>
            </a:r>
            <a:r>
              <a:rPr lang="fi-FI" dirty="0" smtClean="0"/>
              <a:t>ympäristötekijöillä vaikutusta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upakointi lisää riskiä</a:t>
            </a:r>
          </a:p>
          <a:p>
            <a:pPr lvl="1"/>
            <a:r>
              <a:rPr lang="fi-FI" dirty="0"/>
              <a:t>b</a:t>
            </a:r>
            <a:r>
              <a:rPr lang="fi-FI" dirty="0" smtClean="0"/>
              <a:t>akteeri- </a:t>
            </a:r>
            <a:r>
              <a:rPr lang="fi-FI" dirty="0"/>
              <a:t>ja virussairauksilla on epäilty </a:t>
            </a:r>
            <a:r>
              <a:rPr lang="fi-FI" dirty="0" smtClean="0"/>
              <a:t>olevan yhteys, </a:t>
            </a:r>
            <a:r>
              <a:rPr lang="fi-FI" dirty="0"/>
              <a:t>samoin on tutkittu ravinnon </a:t>
            </a:r>
            <a:r>
              <a:rPr lang="fi-FI" dirty="0" smtClean="0"/>
              <a:t>yhteyksiä</a:t>
            </a:r>
            <a:endParaRPr lang="fi-FI" dirty="0"/>
          </a:p>
          <a:p>
            <a:r>
              <a:rPr lang="fi-FI" sz="3800" u="sng" dirty="0" smtClean="0"/>
              <a:t>nivelreuma</a:t>
            </a:r>
            <a:r>
              <a:rPr lang="fi-FI" sz="3800" dirty="0" smtClean="0"/>
              <a:t> yleisin</a:t>
            </a:r>
          </a:p>
          <a:p>
            <a:pPr lvl="1"/>
            <a:r>
              <a:rPr lang="fi-FI" dirty="0"/>
              <a:t>alkaa usein lievänä raajojen nivelten aamujäykkyytenä ja </a:t>
            </a:r>
            <a:r>
              <a:rPr lang="fi-FI" dirty="0" smtClean="0"/>
              <a:t>arkuutena</a:t>
            </a:r>
          </a:p>
          <a:p>
            <a:pPr lvl="1"/>
            <a:r>
              <a:rPr lang="fi-FI" dirty="0" smtClean="0"/>
              <a:t>yleisoireina voi </a:t>
            </a:r>
            <a:r>
              <a:rPr lang="fi-FI" dirty="0"/>
              <a:t>olla väsymystä ja </a:t>
            </a:r>
            <a:r>
              <a:rPr lang="fi-FI" dirty="0" smtClean="0"/>
              <a:t>kuumeilua</a:t>
            </a:r>
          </a:p>
          <a:p>
            <a:pPr lvl="1"/>
            <a:r>
              <a:rPr lang="fi-FI" dirty="0" smtClean="0"/>
              <a:t>pitkittynyt </a:t>
            </a:r>
            <a:r>
              <a:rPr lang="fi-FI" dirty="0"/>
              <a:t>tulehdus vaurioittaa niveliä, tulehtuneet nivelet turpoavat </a:t>
            </a:r>
            <a:r>
              <a:rPr lang="fi-FI" dirty="0" smtClean="0"/>
              <a:t>ja </a:t>
            </a:r>
            <a:r>
              <a:rPr lang="fi-FI" dirty="0"/>
              <a:t>niitä aristaa. </a:t>
            </a:r>
            <a:endParaRPr lang="fi-FI" dirty="0" smtClean="0"/>
          </a:p>
          <a:p>
            <a:pPr lvl="1"/>
            <a:r>
              <a:rPr lang="fi-FI" dirty="0" smtClean="0"/>
              <a:t>selvästi </a:t>
            </a:r>
            <a:r>
              <a:rPr lang="fi-FI" dirty="0"/>
              <a:t>yleisempi naisilla kuin </a:t>
            </a:r>
            <a:r>
              <a:rPr lang="fi-FI" dirty="0" smtClean="0"/>
              <a:t>miehillä (hormonit?), noin </a:t>
            </a:r>
            <a:r>
              <a:rPr lang="fi-FI" dirty="0"/>
              <a:t>1 % </a:t>
            </a:r>
            <a:r>
              <a:rPr lang="fi-FI" dirty="0" smtClean="0"/>
              <a:t>suomalaisista</a:t>
            </a:r>
          </a:p>
          <a:p>
            <a:r>
              <a:rPr lang="fi-FI" sz="3800" u="sng" dirty="0" smtClean="0"/>
              <a:t>selkärankareuma</a:t>
            </a:r>
          </a:p>
          <a:p>
            <a:pPr lvl="1"/>
            <a:r>
              <a:rPr lang="fi-FI" dirty="0"/>
              <a:t>pitkäaikainen tulehdus erityisesti selkärangan </a:t>
            </a:r>
            <a:r>
              <a:rPr lang="fi-FI" dirty="0" smtClean="0"/>
              <a:t>nivelissä</a:t>
            </a:r>
          </a:p>
          <a:p>
            <a:pPr lvl="1"/>
            <a:r>
              <a:rPr lang="fi-FI" dirty="0" smtClean="0"/>
              <a:t>jäykistää </a:t>
            </a:r>
            <a:r>
              <a:rPr lang="fi-FI" dirty="0"/>
              <a:t>vähitellen </a:t>
            </a:r>
            <a:r>
              <a:rPr lang="fi-FI" dirty="0" smtClean="0"/>
              <a:t>selkärankaa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oi alkaa jo lapsena</a:t>
            </a:r>
          </a:p>
          <a:p>
            <a:r>
              <a:rPr lang="fi-FI" sz="3800" dirty="0" smtClean="0"/>
              <a:t>hoito</a:t>
            </a:r>
          </a:p>
          <a:p>
            <a:pPr lvl="1"/>
            <a:r>
              <a:rPr lang="fi-FI" dirty="0" smtClean="0"/>
              <a:t>ei </a:t>
            </a:r>
            <a:r>
              <a:rPr lang="fi-FI" dirty="0"/>
              <a:t>voida kokonaan parantaa</a:t>
            </a:r>
            <a:r>
              <a:rPr lang="fi-FI" dirty="0" smtClean="0"/>
              <a:t>.</a:t>
            </a:r>
            <a:endParaRPr lang="fi-FI" dirty="0"/>
          </a:p>
          <a:p>
            <a:pPr lvl="1"/>
            <a:r>
              <a:rPr lang="fi-FI" dirty="0"/>
              <a:t>y</a:t>
            </a:r>
            <a:r>
              <a:rPr lang="fi-FI" dirty="0" smtClean="0"/>
              <a:t>ksilöllinen tulehdusta estävä lääkitys, kipulääkitys, terveelliset elintavat, kuntoutus</a:t>
            </a:r>
            <a:endParaRPr lang="fi-FI" dirty="0"/>
          </a:p>
          <a:p>
            <a:pPr lvl="1"/>
            <a:r>
              <a:rPr lang="fi-FI" dirty="0"/>
              <a:t>t</a:t>
            </a:r>
            <a:r>
              <a:rPr lang="fi-FI" dirty="0" smtClean="0"/>
              <a:t>avoitteena tulehdusreaktion </a:t>
            </a:r>
            <a:r>
              <a:rPr lang="fi-FI" dirty="0"/>
              <a:t>hillitseminen, kivun </a:t>
            </a:r>
            <a:r>
              <a:rPr lang="fi-FI" dirty="0" smtClean="0"/>
              <a:t>lievittäminen, nivelten virheasentojen estäminen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03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Osteoporoosi eli luukato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luun </a:t>
            </a:r>
            <a:r>
              <a:rPr lang="fi-FI" dirty="0"/>
              <a:t>hajoaminen </a:t>
            </a:r>
            <a:r>
              <a:rPr lang="fi-FI" dirty="0" smtClean="0"/>
              <a:t>nopeampaa </a:t>
            </a:r>
            <a:r>
              <a:rPr lang="fi-FI" dirty="0"/>
              <a:t>kuin sen </a:t>
            </a:r>
            <a:r>
              <a:rPr lang="fi-FI" dirty="0" smtClean="0"/>
              <a:t>rakentuminen (luiden tiheys pienentynyt 25–30 % normaalista)</a:t>
            </a:r>
          </a:p>
          <a:p>
            <a:r>
              <a:rPr lang="fi-FI" dirty="0" smtClean="0"/>
              <a:t>ei aiheuta kiputuntemuksia varhaisvaiheessa (löydetään </a:t>
            </a:r>
            <a:r>
              <a:rPr lang="fi-FI" dirty="0"/>
              <a:t>ja diagnosoidaan usein </a:t>
            </a:r>
            <a:r>
              <a:rPr lang="fi-FI" dirty="0" smtClean="0"/>
              <a:t>kaatumistapaturman aiheuttaman luunmurtuman hoidon yhteydessä)</a:t>
            </a:r>
          </a:p>
          <a:p>
            <a:r>
              <a:rPr lang="fi-FI" dirty="0"/>
              <a:t>e</a:t>
            </a:r>
            <a:r>
              <a:rPr lang="fi-FI" dirty="0" smtClean="0"/>
              <a:t>strogeeni suojaa naisilla vaihdevuosiin asti</a:t>
            </a:r>
          </a:p>
          <a:p>
            <a:r>
              <a:rPr lang="fi-FI" dirty="0"/>
              <a:t>Suomessa </a:t>
            </a:r>
            <a:r>
              <a:rPr lang="fi-FI" dirty="0" smtClean="0"/>
              <a:t>sairastaa </a:t>
            </a:r>
            <a:r>
              <a:rPr lang="fi-FI" dirty="0"/>
              <a:t>noin 400 000 </a:t>
            </a:r>
            <a:r>
              <a:rPr lang="fi-FI" dirty="0" smtClean="0"/>
              <a:t>ihmistä, </a:t>
            </a:r>
            <a:r>
              <a:rPr lang="fi-FI" dirty="0" err="1" smtClean="0"/>
              <a:t>osteopeniaa</a:t>
            </a:r>
            <a:r>
              <a:rPr lang="fi-FI" dirty="0" smtClean="0"/>
              <a:t> </a:t>
            </a:r>
            <a:r>
              <a:rPr lang="fi-FI" dirty="0"/>
              <a:t>eli </a:t>
            </a:r>
            <a:r>
              <a:rPr lang="fi-FI" dirty="0" smtClean="0"/>
              <a:t>osteoporoosin esiastetta arviolta sama määrä (perinnöllinen alttius)</a:t>
            </a:r>
          </a:p>
          <a:p>
            <a:r>
              <a:rPr lang="fi-FI" dirty="0" smtClean="0"/>
              <a:t>ennaltaehkäisy</a:t>
            </a:r>
          </a:p>
          <a:p>
            <a:pPr lvl="1"/>
            <a:r>
              <a:rPr lang="fi-FI" dirty="0"/>
              <a:t>l</a:t>
            </a:r>
            <a:r>
              <a:rPr lang="fi-FI" dirty="0" smtClean="0"/>
              <a:t>uiden vahvistaminen säännöllisellä liikunnalla erityisesti nuorena (</a:t>
            </a:r>
            <a:r>
              <a:rPr lang="fi-FI" b="1" dirty="0" smtClean="0"/>
              <a:t>luuliikunta</a:t>
            </a:r>
            <a:r>
              <a:rPr lang="fi-FI" dirty="0" smtClean="0"/>
              <a:t>)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onipuolinen ravinto (</a:t>
            </a:r>
            <a:r>
              <a:rPr lang="fi-FI" u="sng" dirty="0" smtClean="0"/>
              <a:t>kalsium, D-vitamiini</a:t>
            </a:r>
            <a:r>
              <a:rPr lang="fi-FI" dirty="0" smtClean="0"/>
              <a:t>)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urtumien ja kaatumisten ehkäiseminen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8531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896</Words>
  <Application>Microsoft Office PowerPoint</Application>
  <PresentationFormat>Näytössä katseltava diaesitys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Terve 1: Terveyden perusteet</vt:lpstr>
      <vt:lpstr>Tules</vt:lpstr>
      <vt:lpstr>Tule-vaivojen syitä</vt:lpstr>
      <vt:lpstr>Kivun tunne</vt:lpstr>
      <vt:lpstr>Tules eri ikäryhmissä</vt:lpstr>
      <vt:lpstr>Vaivoja, hoitoa ja ennaltaehkäisyä</vt:lpstr>
      <vt:lpstr>Nivelrikko eli artroosi</vt:lpstr>
      <vt:lpstr>Reuma</vt:lpstr>
      <vt:lpstr>Osteoporoosi eli luukato</vt:lpstr>
      <vt:lpstr>Riskitekijät</vt:lpstr>
      <vt:lpstr>Yhteiskunta ja tule-terveys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Esa Härmä</cp:lastModifiedBy>
  <cp:revision>485</cp:revision>
  <dcterms:created xsi:type="dcterms:W3CDTF">2017-06-09T06:02:13Z</dcterms:created>
  <dcterms:modified xsi:type="dcterms:W3CDTF">2022-02-11T09:58:31Z</dcterms:modified>
</cp:coreProperties>
</file>