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5" r:id="rId6"/>
    <p:sldId id="270" r:id="rId7"/>
    <p:sldId id="271" r:id="rId8"/>
    <p:sldId id="272" r:id="rId9"/>
    <p:sldId id="273" r:id="rId10"/>
    <p:sldId id="276" r:id="rId11"/>
    <p:sldId id="274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0"/>
    <p:restoredTop sz="94648"/>
  </p:normalViewPr>
  <p:slideViewPr>
    <p:cSldViewPr>
      <p:cViewPr varScale="1">
        <p:scale>
          <a:sx n="39" d="100"/>
          <a:sy n="39" d="100"/>
        </p:scale>
        <p:origin x="130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16: Allergia ja astma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Astman oireet ja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fi-FI" sz="3400" dirty="0"/>
              <a:t>o</a:t>
            </a:r>
            <a:r>
              <a:rPr lang="fi-FI" sz="3400" dirty="0" smtClean="0"/>
              <a:t>ireet vaihtelevat</a:t>
            </a:r>
          </a:p>
          <a:p>
            <a:pPr lvl="1"/>
            <a:r>
              <a:rPr lang="fi-FI" dirty="0" smtClean="0"/>
              <a:t>hiljalleen </a:t>
            </a:r>
            <a:r>
              <a:rPr lang="fi-FI" dirty="0"/>
              <a:t>ajan </a:t>
            </a:r>
            <a:r>
              <a:rPr lang="fi-FI" dirty="0" smtClean="0"/>
              <a:t>kuluessa</a:t>
            </a:r>
          </a:p>
          <a:p>
            <a:pPr lvl="1"/>
            <a:r>
              <a:rPr lang="fi-FI" dirty="0" smtClean="0"/>
              <a:t>yllättäen astmakohtauksena</a:t>
            </a:r>
          </a:p>
          <a:p>
            <a:r>
              <a:rPr lang="fi-FI" sz="3400" dirty="0" smtClean="0"/>
              <a:t>vaatii </a:t>
            </a:r>
            <a:r>
              <a:rPr lang="fi-FI" sz="3400" dirty="0"/>
              <a:t>aina huolellisen </a:t>
            </a:r>
            <a:r>
              <a:rPr lang="fi-FI" sz="3400" dirty="0" smtClean="0"/>
              <a:t>lääkärintutkimuksen </a:t>
            </a:r>
            <a:r>
              <a:rPr lang="fi-FI" sz="3400" dirty="0"/>
              <a:t>ja keuhkojen </a:t>
            </a:r>
            <a:r>
              <a:rPr lang="fi-FI" sz="3400" dirty="0" smtClean="0"/>
              <a:t>toimintakokeita</a:t>
            </a:r>
          </a:p>
          <a:p>
            <a:r>
              <a:rPr lang="fi-FI" sz="3400" dirty="0" smtClean="0"/>
              <a:t>hoitotasapaino </a:t>
            </a:r>
            <a:r>
              <a:rPr lang="fi-FI" sz="3400" dirty="0"/>
              <a:t>eli </a:t>
            </a:r>
            <a:r>
              <a:rPr lang="fi-FI" sz="3400" dirty="0" smtClean="0"/>
              <a:t>lääkitys</a:t>
            </a:r>
          </a:p>
          <a:p>
            <a:pPr lvl="1"/>
            <a:r>
              <a:rPr lang="fi-FI" u="sng" dirty="0"/>
              <a:t>t</a:t>
            </a:r>
            <a:r>
              <a:rPr lang="fi-FI" u="sng" dirty="0" smtClean="0"/>
              <a:t>ulehdusta hillitsevät lääkkeet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arvittaessa avaavat lääkkeet</a:t>
            </a:r>
          </a:p>
          <a:p>
            <a:pPr lvl="1"/>
            <a:r>
              <a:rPr lang="fi-FI" dirty="0" smtClean="0"/>
              <a:t>saadaan </a:t>
            </a:r>
            <a:r>
              <a:rPr lang="fi-FI" dirty="0"/>
              <a:t>oireilu mahdollisimman </a:t>
            </a:r>
            <a:r>
              <a:rPr lang="fi-FI" dirty="0" smtClean="0"/>
              <a:t>vähäiseksi</a:t>
            </a:r>
          </a:p>
          <a:p>
            <a:pPr lvl="1"/>
            <a:r>
              <a:rPr lang="fi-FI" dirty="0" smtClean="0"/>
              <a:t>voi olla </a:t>
            </a:r>
            <a:r>
              <a:rPr lang="fi-FI" dirty="0"/>
              <a:t>pitkiä oireettomia </a:t>
            </a:r>
            <a:r>
              <a:rPr lang="fi-FI" dirty="0" smtClean="0"/>
              <a:t>jaksoja</a:t>
            </a:r>
          </a:p>
          <a:p>
            <a:pPr lvl="1"/>
            <a:r>
              <a:rPr lang="fi-FI" dirty="0" smtClean="0"/>
              <a:t>tasapainon </a:t>
            </a:r>
            <a:r>
              <a:rPr lang="fi-FI" dirty="0"/>
              <a:t>järkkyessä tilanne heikkenee, oireet </a:t>
            </a:r>
            <a:r>
              <a:rPr lang="fi-FI" dirty="0" smtClean="0"/>
              <a:t>vähitellen </a:t>
            </a:r>
            <a:r>
              <a:rPr lang="fi-FI" dirty="0"/>
              <a:t>lisääntyvät ja </a:t>
            </a:r>
            <a:r>
              <a:rPr lang="fi-FI" dirty="0" smtClean="0"/>
              <a:t>hengenahdistuskohtauksia </a:t>
            </a:r>
            <a:r>
              <a:rPr lang="fi-FI" dirty="0"/>
              <a:t>tulee </a:t>
            </a:r>
            <a:r>
              <a:rPr lang="fi-FI" dirty="0" smtClean="0"/>
              <a:t>useammin</a:t>
            </a:r>
          </a:p>
          <a:p>
            <a:r>
              <a:rPr lang="fi-FI" sz="3400" dirty="0"/>
              <a:t>hoitoennuste </a:t>
            </a:r>
            <a:r>
              <a:rPr lang="fi-FI" sz="3400" dirty="0" smtClean="0"/>
              <a:t>hyvä</a:t>
            </a:r>
            <a:r>
              <a:rPr lang="fi-FI" sz="3400" dirty="0"/>
              <a:t>: lapsuusiän astma paranee usein </a:t>
            </a:r>
            <a:r>
              <a:rPr lang="fi-FI" sz="3400" dirty="0" smtClean="0"/>
              <a:t>kokonaan</a:t>
            </a:r>
          </a:p>
          <a:p>
            <a:r>
              <a:rPr lang="fi-FI" sz="3400" u="sng" dirty="0" smtClean="0"/>
              <a:t>rasitusastma</a:t>
            </a:r>
            <a:r>
              <a:rPr lang="fi-FI" sz="3400" dirty="0" smtClean="0"/>
              <a:t> </a:t>
            </a:r>
            <a:r>
              <a:rPr lang="fi-FI" sz="3400" dirty="0"/>
              <a:t>ei </a:t>
            </a:r>
            <a:r>
              <a:rPr lang="fi-FI" sz="3400" dirty="0" smtClean="0"/>
              <a:t>erillinen </a:t>
            </a:r>
            <a:r>
              <a:rPr lang="fi-FI" sz="3400" dirty="0"/>
              <a:t>astman muoto vaan merkki siitä, että astman hoito </a:t>
            </a:r>
            <a:r>
              <a:rPr lang="fi-FI" sz="3400" dirty="0" smtClean="0"/>
              <a:t>tai </a:t>
            </a:r>
            <a:r>
              <a:rPr lang="fi-FI" sz="3400" dirty="0"/>
              <a:t>lääkitys ei ole </a:t>
            </a:r>
            <a:r>
              <a:rPr lang="fi-FI" sz="3400" dirty="0" smtClean="0"/>
              <a:t>kohdallaan</a:t>
            </a:r>
          </a:p>
        </p:txBody>
      </p:sp>
    </p:spTree>
    <p:extLst>
      <p:ext uri="{BB962C8B-B14F-4D97-AF65-F5344CB8AC3E}">
        <p14:creationId xmlns:p14="http://schemas.microsoft.com/office/powerpoint/2010/main" val="374737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Astman ennaltaehkäisy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pitkittyneet hengitystieinfektiot </a:t>
            </a:r>
            <a:r>
              <a:rPr lang="fi-FI" dirty="0"/>
              <a:t>tulee </a:t>
            </a:r>
            <a:r>
              <a:rPr lang="fi-FI" dirty="0" smtClean="0"/>
              <a:t>hoitaa huolella</a:t>
            </a:r>
          </a:p>
          <a:p>
            <a:r>
              <a:rPr lang="fi-FI" u="sng" dirty="0"/>
              <a:t>psyykkiset </a:t>
            </a:r>
            <a:r>
              <a:rPr lang="fi-FI" u="sng" dirty="0" smtClean="0"/>
              <a:t>syyt</a:t>
            </a:r>
            <a:r>
              <a:rPr lang="fi-FI" dirty="0" smtClean="0"/>
              <a:t> (esim. stressi</a:t>
            </a:r>
            <a:r>
              <a:rPr lang="fi-FI" dirty="0"/>
              <a:t>, </a:t>
            </a:r>
            <a:r>
              <a:rPr lang="fi-FI" dirty="0" smtClean="0"/>
              <a:t>masennus, mielipaha) eivät </a:t>
            </a:r>
            <a:r>
              <a:rPr lang="fi-FI" dirty="0"/>
              <a:t>aiheuta astmaa, </a:t>
            </a:r>
            <a:r>
              <a:rPr lang="fi-FI" dirty="0" smtClean="0"/>
              <a:t>mutta merkitystä astmaoireiden esiintymiselle</a:t>
            </a:r>
          </a:p>
          <a:p>
            <a:r>
              <a:rPr lang="fi-FI" dirty="0" smtClean="0"/>
              <a:t>työpaikalla </a:t>
            </a:r>
            <a:r>
              <a:rPr lang="fi-FI" dirty="0"/>
              <a:t>ilman epäpuhtaudet, kemikaalit ja työhön liittyvät pölyt </a:t>
            </a:r>
            <a:r>
              <a:rPr lang="fi-FI" dirty="0" smtClean="0"/>
              <a:t>voivat </a:t>
            </a:r>
            <a:r>
              <a:rPr lang="fi-FI" dirty="0"/>
              <a:t>herkistää </a:t>
            </a:r>
            <a:r>
              <a:rPr lang="fi-FI" dirty="0" smtClean="0"/>
              <a:t>työntekijää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u="sng" dirty="0" smtClean="0"/>
              <a:t>työperäinen astma </a:t>
            </a:r>
            <a:r>
              <a:rPr lang="fi-FI" dirty="0" smtClean="0"/>
              <a:t>(ammattitauti)</a:t>
            </a:r>
          </a:p>
          <a:p>
            <a:r>
              <a:rPr lang="fi-FI" u="sng" dirty="0" smtClean="0"/>
              <a:t>rakennusten </a:t>
            </a:r>
            <a:r>
              <a:rPr lang="fi-FI" u="sng" dirty="0"/>
              <a:t>kosteusvauriot </a:t>
            </a:r>
            <a:r>
              <a:rPr lang="fi-FI" dirty="0" smtClean="0"/>
              <a:t>yhteydessä varsinkin </a:t>
            </a:r>
            <a:r>
              <a:rPr lang="fi-FI" dirty="0"/>
              <a:t>lasten astman kehittymiseen ja oireiden </a:t>
            </a:r>
            <a:r>
              <a:rPr lang="fi-FI" dirty="0" smtClean="0"/>
              <a:t>pahentumiseen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067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6110" indent="-285750">
              <a:buClr>
                <a:srgbClr val="000000"/>
              </a:buClr>
            </a:pPr>
            <a:r>
              <a:rPr lang="fi-FI" sz="2400" dirty="0" smtClean="0"/>
              <a:t>tarkoittaa </a:t>
            </a:r>
            <a:r>
              <a:rPr lang="fi-FI" sz="2400" dirty="0"/>
              <a:t>yksinkertaistettuna </a:t>
            </a:r>
            <a:r>
              <a:rPr lang="fi-FI" sz="2400" dirty="0" smtClean="0"/>
              <a:t>yliherkkyyttä</a:t>
            </a:r>
          </a:p>
          <a:p>
            <a:pPr marL="286110" indent="-285750">
              <a:buClr>
                <a:srgbClr val="000000"/>
              </a:buClr>
            </a:pPr>
            <a:r>
              <a:rPr lang="fi-FI" sz="2400" dirty="0" smtClean="0"/>
              <a:t>Suomessa </a:t>
            </a:r>
            <a:r>
              <a:rPr lang="fi-FI" sz="2400" dirty="0"/>
              <a:t>ja muissa kehittyneissä maissa hyvin </a:t>
            </a:r>
            <a:r>
              <a:rPr lang="fi-FI" sz="2400" dirty="0" smtClean="0"/>
              <a:t>yleisiä sairauksia – esiintyy </a:t>
            </a:r>
            <a:r>
              <a:rPr lang="fi-FI" sz="2400" dirty="0"/>
              <a:t>myös </a:t>
            </a:r>
            <a:r>
              <a:rPr lang="fi-FI" sz="2400" dirty="0" smtClean="0"/>
              <a:t>kehitysmaissa</a:t>
            </a:r>
          </a:p>
          <a:p>
            <a:pPr marL="286110" indent="-285750">
              <a:buClr>
                <a:srgbClr val="000000"/>
              </a:buClr>
            </a:pPr>
            <a:r>
              <a:rPr lang="fi-FI" sz="2400" dirty="0"/>
              <a:t>a</a:t>
            </a:r>
            <a:r>
              <a:rPr lang="fi-FI" sz="2400" dirty="0" smtClean="0"/>
              <a:t>rviot yleisyydestä </a:t>
            </a:r>
            <a:r>
              <a:rPr lang="fi-FI" sz="2400" dirty="0"/>
              <a:t>väestötasolla </a:t>
            </a:r>
            <a:r>
              <a:rPr lang="fi-FI" sz="2400" dirty="0" smtClean="0"/>
              <a:t>vaihtelevat </a:t>
            </a:r>
          </a:p>
          <a:p>
            <a:pPr marL="686160" lvl="1">
              <a:buClr>
                <a:srgbClr val="000000"/>
              </a:buClr>
            </a:pPr>
            <a:r>
              <a:rPr lang="fi-FI" sz="1800" dirty="0" smtClean="0"/>
              <a:t>joidenkin </a:t>
            </a:r>
            <a:r>
              <a:rPr lang="fi-FI" sz="1800" dirty="0"/>
              <a:t>arvioiden mukaan </a:t>
            </a:r>
            <a:r>
              <a:rPr lang="fi-FI" sz="1800" dirty="0" smtClean="0"/>
              <a:t>joka </a:t>
            </a:r>
            <a:r>
              <a:rPr lang="fi-FI" sz="1800" dirty="0"/>
              <a:t>toisen suomalaisen arki häiriintyy ainakin ajoittain allergisten </a:t>
            </a:r>
            <a:r>
              <a:rPr lang="fi-FI" sz="1800" dirty="0" smtClean="0"/>
              <a:t>oireiden vuoksi </a:t>
            </a:r>
          </a:p>
          <a:p>
            <a:pPr marL="686160" lvl="1">
              <a:buClr>
                <a:srgbClr val="000000"/>
              </a:buClr>
            </a:pPr>
            <a:r>
              <a:rPr lang="fi-FI" sz="1800" dirty="0" smtClean="0"/>
              <a:t>väestötutkimusten (THL) mukaan </a:t>
            </a:r>
            <a:r>
              <a:rPr lang="fi-FI" sz="1800" dirty="0"/>
              <a:t>aikuisista noin joka neljännellä </a:t>
            </a:r>
            <a:r>
              <a:rPr lang="fi-FI" sz="1800" dirty="0" smtClean="0"/>
              <a:t>allergisia oireita</a:t>
            </a:r>
          </a:p>
          <a:p>
            <a:pPr marL="286110">
              <a:buClr>
                <a:srgbClr val="000000"/>
              </a:buClr>
            </a:pPr>
            <a:r>
              <a:rPr lang="fi-FI" sz="2400" dirty="0" smtClean="0"/>
              <a:t>lasten </a:t>
            </a:r>
            <a:r>
              <a:rPr lang="fi-FI" sz="2400" dirty="0"/>
              <a:t>ja nuorten yleisin pitkäaikaissairaus, </a:t>
            </a:r>
            <a:r>
              <a:rPr lang="fi-FI" sz="2400" dirty="0" smtClean="0"/>
              <a:t>monella oireet lieventyvät </a:t>
            </a:r>
            <a:r>
              <a:rPr lang="fi-FI" sz="2400" dirty="0"/>
              <a:t>ajan </a:t>
            </a:r>
            <a:r>
              <a:rPr lang="fi-FI" sz="2400" dirty="0" smtClean="0"/>
              <a:t>kuluessa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Allergian kehittyminen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monimutkainen yhdistelmä </a:t>
            </a:r>
            <a:r>
              <a:rPr lang="fi-FI" dirty="0"/>
              <a:t>elimistön sisäisiä ja ulkoisia tekijöitä, </a:t>
            </a:r>
            <a:r>
              <a:rPr lang="fi-FI" dirty="0" smtClean="0"/>
              <a:t>ei yksinkertaista syy-seuraussuhdetta</a:t>
            </a:r>
          </a:p>
          <a:p>
            <a:r>
              <a:rPr lang="fi-FI" dirty="0" smtClean="0"/>
              <a:t>määritellään </a:t>
            </a:r>
            <a:r>
              <a:rPr lang="fi-FI" dirty="0"/>
              <a:t>elimistön </a:t>
            </a:r>
            <a:r>
              <a:rPr lang="fi-FI" b="1" dirty="0" smtClean="0"/>
              <a:t>immunologisten</a:t>
            </a:r>
            <a:r>
              <a:rPr lang="fi-FI" dirty="0" smtClean="0"/>
              <a:t> </a:t>
            </a:r>
            <a:r>
              <a:rPr lang="fi-FI" dirty="0"/>
              <a:t>eli </a:t>
            </a:r>
            <a:r>
              <a:rPr lang="fi-FI" dirty="0" smtClean="0"/>
              <a:t>ihmisen puolustusjärjestelmään </a:t>
            </a:r>
            <a:r>
              <a:rPr lang="fi-FI" dirty="0"/>
              <a:t>liittyvien mekanismien </a:t>
            </a:r>
            <a:r>
              <a:rPr lang="fi-FI" dirty="0" smtClean="0"/>
              <a:t>aiheuttamaksi </a:t>
            </a:r>
            <a:r>
              <a:rPr lang="fi-FI" dirty="0"/>
              <a:t>haitalliseksi </a:t>
            </a:r>
            <a:r>
              <a:rPr lang="fi-FI" dirty="0" smtClean="0"/>
              <a:t>tapahtumaksi</a:t>
            </a:r>
          </a:p>
          <a:p>
            <a:pPr lvl="1"/>
            <a:r>
              <a:rPr lang="fi-FI" dirty="0" smtClean="0"/>
              <a:t>allergisen elimistön poikkeava </a:t>
            </a:r>
            <a:r>
              <a:rPr lang="fi-FI" dirty="0"/>
              <a:t>ja liian </a:t>
            </a:r>
            <a:r>
              <a:rPr lang="fi-FI" dirty="0" smtClean="0"/>
              <a:t>voimakas </a:t>
            </a:r>
            <a:r>
              <a:rPr lang="fi-FI" dirty="0"/>
              <a:t>tai </a:t>
            </a:r>
            <a:r>
              <a:rPr lang="fi-FI" dirty="0" smtClean="0"/>
              <a:t>epätarkoituksenmukainen tapa </a:t>
            </a:r>
            <a:r>
              <a:rPr lang="fi-FI" dirty="0"/>
              <a:t>reagoida ihmisen elinympäristössä oleviin aivan tavallisiin, </a:t>
            </a:r>
            <a:r>
              <a:rPr lang="fi-FI" dirty="0" smtClean="0"/>
              <a:t>vaarattomiin aineisiin </a:t>
            </a:r>
            <a:br>
              <a:rPr lang="fi-FI" dirty="0" smtClean="0"/>
            </a:br>
            <a:r>
              <a:rPr lang="fi-FI" dirty="0" smtClean="0"/>
              <a:t>(esim. puiden </a:t>
            </a:r>
            <a:r>
              <a:rPr lang="fi-FI" dirty="0"/>
              <a:t>ja heinien </a:t>
            </a:r>
            <a:r>
              <a:rPr lang="fi-FI" dirty="0" smtClean="0"/>
              <a:t>siitepöly)</a:t>
            </a:r>
          </a:p>
          <a:p>
            <a:pPr lvl="1"/>
            <a:r>
              <a:rPr lang="fi-FI" dirty="0" smtClean="0"/>
              <a:t>allergikon </a:t>
            </a:r>
            <a:r>
              <a:rPr lang="fi-FI" dirty="0"/>
              <a:t>elimistössä virheellisen hälytystilan käynnistäviä aineita </a:t>
            </a:r>
            <a:r>
              <a:rPr lang="fi-FI" dirty="0" smtClean="0"/>
              <a:t>kutsutaan </a:t>
            </a:r>
            <a:r>
              <a:rPr lang="fi-FI" b="1" dirty="0"/>
              <a:t>allergeeneiksi </a:t>
            </a:r>
            <a:r>
              <a:rPr lang="fi-FI" dirty="0" smtClean="0"/>
              <a:t>(pääsevät </a:t>
            </a:r>
            <a:r>
              <a:rPr lang="fi-FI" dirty="0"/>
              <a:t>kehoon limakalvojen, suun tai ihon </a:t>
            </a:r>
            <a:r>
              <a:rPr lang="fi-FI" dirty="0" smtClean="0"/>
              <a:t>kautta) </a:t>
            </a:r>
            <a:r>
              <a:rPr lang="fi-FI" dirty="0" smtClean="0">
                <a:sym typeface="Wingdings" panose="05000000000000000000" pitchFamily="2" charset="2"/>
              </a:rPr>
              <a:t> herkistyminen  jatkossa reaktio etenee, koska elimistö on jo herkistynyt</a:t>
            </a:r>
          </a:p>
          <a:p>
            <a:r>
              <a:rPr lang="fi-FI" dirty="0"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llergiset reaktiot (</a:t>
            </a:r>
            <a:r>
              <a:rPr lang="fi-FI" b="1" dirty="0" smtClean="0">
                <a:sym typeface="Wingdings" panose="05000000000000000000" pitchFamily="2" charset="2"/>
              </a:rPr>
              <a:t>histamiini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nopeat (</a:t>
            </a:r>
            <a:r>
              <a:rPr lang="fi-FI" b="1" dirty="0" err="1" smtClean="0">
                <a:sym typeface="Wingdings" panose="05000000000000000000" pitchFamily="2" charset="2"/>
              </a:rPr>
              <a:t>IgE</a:t>
            </a:r>
            <a:r>
              <a:rPr lang="fi-FI" b="1" dirty="0" smtClean="0">
                <a:sym typeface="Wingdings" panose="05000000000000000000" pitchFamily="2" charset="2"/>
              </a:rPr>
              <a:t> eli E-luokan </a:t>
            </a:r>
            <a:r>
              <a:rPr lang="fi-FI" b="1" dirty="0" err="1" smtClean="0">
                <a:sym typeface="Wingdings" panose="05000000000000000000" pitchFamily="2" charset="2"/>
              </a:rPr>
              <a:t>immunoglobuliini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fi-FI" dirty="0">
              <a:sym typeface="Wingdings" panose="05000000000000000000" pitchFamily="2" charset="2"/>
            </a:endParaRP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hitaat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017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Allergian oireet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allergisen ihottuman syyn selvittäminen </a:t>
            </a:r>
            <a:r>
              <a:rPr lang="fi-FI" dirty="0" smtClean="0"/>
              <a:t>voi olla </a:t>
            </a:r>
            <a:r>
              <a:rPr lang="fi-FI" dirty="0"/>
              <a:t>erittäin </a:t>
            </a:r>
            <a:r>
              <a:rPr lang="fi-FI" dirty="0" smtClean="0"/>
              <a:t>hankalaa, koska allergeeneja olemassa paljon</a:t>
            </a:r>
          </a:p>
          <a:p>
            <a:r>
              <a:rPr lang="fi-FI" dirty="0"/>
              <a:t>o</a:t>
            </a:r>
            <a:r>
              <a:rPr lang="fi-FI" dirty="0" smtClean="0"/>
              <a:t>ireet jaetaan </a:t>
            </a:r>
            <a:r>
              <a:rPr lang="fi-FI" dirty="0"/>
              <a:t>usein </a:t>
            </a:r>
            <a:r>
              <a:rPr lang="fi-FI" dirty="0" smtClean="0"/>
              <a:t>sen </a:t>
            </a:r>
            <a:r>
              <a:rPr lang="fi-FI" dirty="0"/>
              <a:t>mukaan, missä päin </a:t>
            </a:r>
            <a:r>
              <a:rPr lang="fi-FI" dirty="0" smtClean="0"/>
              <a:t>elimistöä </a:t>
            </a:r>
            <a:r>
              <a:rPr lang="fi-FI" dirty="0"/>
              <a:t>ne esiintyvät tai aiheuttavat </a:t>
            </a:r>
            <a:r>
              <a:rPr lang="fi-FI" dirty="0" smtClean="0"/>
              <a:t>vaivoja</a:t>
            </a:r>
          </a:p>
          <a:p>
            <a:r>
              <a:rPr lang="fi-FI" dirty="0" smtClean="0"/>
              <a:t>usein </a:t>
            </a:r>
            <a:r>
              <a:rPr lang="fi-FI" dirty="0"/>
              <a:t>erilaisia allergisia oireita yhtä </a:t>
            </a:r>
            <a:r>
              <a:rPr lang="fi-FI" dirty="0" smtClean="0"/>
              <a:t>aikaa</a:t>
            </a:r>
            <a:endParaRPr lang="fi-FI" dirty="0"/>
          </a:p>
          <a:p>
            <a:r>
              <a:rPr lang="fi-FI" dirty="0" smtClean="0"/>
              <a:t>siitepölyallergiaan </a:t>
            </a:r>
            <a:r>
              <a:rPr lang="fi-FI" dirty="0"/>
              <a:t>liittyy </a:t>
            </a:r>
            <a:r>
              <a:rPr lang="fi-FI" dirty="0" smtClean="0"/>
              <a:t>joskus </a:t>
            </a:r>
            <a:r>
              <a:rPr lang="fi-FI" b="1" dirty="0"/>
              <a:t>ristiallergiaa</a:t>
            </a:r>
            <a:r>
              <a:rPr lang="fi-FI" dirty="0"/>
              <a:t>, jolloin voi olla allerginen myös tietyille </a:t>
            </a:r>
            <a:r>
              <a:rPr lang="fi-FI" dirty="0" smtClean="0"/>
              <a:t>juureksille</a:t>
            </a:r>
            <a:r>
              <a:rPr lang="fi-FI" dirty="0"/>
              <a:t>, hedelmille ja </a:t>
            </a:r>
            <a:r>
              <a:rPr lang="fi-FI" dirty="0" smtClean="0"/>
              <a:t>mausteille</a:t>
            </a:r>
          </a:p>
          <a:p>
            <a:r>
              <a:rPr lang="fi-FI" b="1" dirty="0" smtClean="0"/>
              <a:t>atopialla</a:t>
            </a:r>
            <a:r>
              <a:rPr lang="fi-FI" dirty="0" smtClean="0"/>
              <a:t> </a:t>
            </a:r>
            <a:r>
              <a:rPr lang="fi-FI" dirty="0"/>
              <a:t>tarkoitetaan geneettistä eli perinnöllistä taipumusta </a:t>
            </a:r>
            <a:r>
              <a:rPr lang="fi-FI" dirty="0" smtClean="0"/>
              <a:t>herkistyä </a:t>
            </a:r>
            <a:r>
              <a:rPr lang="fi-FI" dirty="0"/>
              <a:t>jollekin </a:t>
            </a:r>
            <a:r>
              <a:rPr lang="fi-FI" dirty="0" smtClean="0"/>
              <a:t>allergeenille (oireita esim. allerginen </a:t>
            </a:r>
            <a:r>
              <a:rPr lang="fi-FI" dirty="0"/>
              <a:t>nuha, atooppinen </a:t>
            </a:r>
            <a:r>
              <a:rPr lang="fi-FI" dirty="0" smtClean="0"/>
              <a:t>ihottuma</a:t>
            </a:r>
            <a:r>
              <a:rPr lang="fi-FI" dirty="0"/>
              <a:t>, silmän allerginen sidekalvon </a:t>
            </a:r>
            <a:r>
              <a:rPr lang="fi-FI" dirty="0" smtClean="0"/>
              <a:t>tulehdus, allerginen astma</a:t>
            </a:r>
            <a:r>
              <a:rPr lang="fi-FI" dirty="0"/>
              <a:t>)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728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Allergian ilmenemismuotoja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b="1" dirty="0" smtClean="0"/>
              <a:t>atooppinen </a:t>
            </a:r>
            <a:r>
              <a:rPr lang="fi-FI" b="1" dirty="0"/>
              <a:t>ihottuma </a:t>
            </a:r>
            <a:r>
              <a:rPr lang="fi-FI" dirty="0" smtClean="0"/>
              <a:t>hyvin </a:t>
            </a:r>
            <a:r>
              <a:rPr lang="fi-FI" dirty="0"/>
              <a:t>yleinen </a:t>
            </a:r>
            <a:r>
              <a:rPr lang="fi-FI" dirty="0" smtClean="0"/>
              <a:t>tulehduksellinen </a:t>
            </a:r>
            <a:r>
              <a:rPr lang="fi-FI" dirty="0"/>
              <a:t>pitkäaikainen tai uusiutuva </a:t>
            </a:r>
            <a:r>
              <a:rPr lang="fi-FI" dirty="0" smtClean="0"/>
              <a:t>ihosairaus</a:t>
            </a:r>
          </a:p>
          <a:p>
            <a:r>
              <a:rPr lang="fi-FI" b="1" dirty="0" smtClean="0"/>
              <a:t>kosketusihottumareaktio</a:t>
            </a:r>
            <a:endParaRPr lang="fi-FI" dirty="0"/>
          </a:p>
          <a:p>
            <a:pPr lvl="1"/>
            <a:r>
              <a:rPr lang="fi-FI" u="sng" dirty="0" smtClean="0"/>
              <a:t>nopea </a:t>
            </a:r>
            <a:r>
              <a:rPr lang="fi-FI" u="sng" dirty="0"/>
              <a:t>allerginen ihoreaktio</a:t>
            </a:r>
            <a:r>
              <a:rPr lang="fi-FI" dirty="0"/>
              <a:t> </a:t>
            </a:r>
            <a:r>
              <a:rPr lang="fi-FI" dirty="0" smtClean="0"/>
              <a:t>esimerkiksi ruoka-aineista </a:t>
            </a:r>
            <a:r>
              <a:rPr lang="fi-FI" dirty="0"/>
              <a:t>tai </a:t>
            </a:r>
            <a:r>
              <a:rPr lang="fi-FI" dirty="0" smtClean="0"/>
              <a:t>eläimistä</a:t>
            </a:r>
          </a:p>
          <a:p>
            <a:pPr lvl="1"/>
            <a:r>
              <a:rPr lang="fi-FI" u="sng" dirty="0"/>
              <a:t>h</a:t>
            </a:r>
            <a:r>
              <a:rPr lang="fi-FI" u="sng" dirty="0" smtClean="0"/>
              <a:t>idas </a:t>
            </a:r>
            <a:r>
              <a:rPr lang="fi-FI" u="sng" dirty="0"/>
              <a:t>kosketusallergia</a:t>
            </a:r>
            <a:r>
              <a:rPr lang="fi-FI" dirty="0"/>
              <a:t> kehittyy yleensä pitkäaikaisen viikkojen </a:t>
            </a:r>
            <a:r>
              <a:rPr lang="fi-FI" dirty="0" smtClean="0"/>
              <a:t>tai </a:t>
            </a:r>
            <a:r>
              <a:rPr lang="fi-FI" dirty="0"/>
              <a:t>jopa vuosien altistuksen tuloksena </a:t>
            </a:r>
            <a:r>
              <a:rPr lang="fi-FI" dirty="0" smtClean="0"/>
              <a:t>(yleisin </a:t>
            </a:r>
            <a:r>
              <a:rPr lang="fi-FI" dirty="0"/>
              <a:t>aiheuttaja on nikkelikorut tai nikkeliä </a:t>
            </a:r>
            <a:r>
              <a:rPr lang="fi-FI" dirty="0" smtClean="0"/>
              <a:t>sisältävät käyttöesineet)</a:t>
            </a:r>
          </a:p>
          <a:p>
            <a:r>
              <a:rPr lang="fi-FI" b="1" dirty="0" smtClean="0"/>
              <a:t>allerginen nuha </a:t>
            </a:r>
            <a:br>
              <a:rPr lang="fi-FI" b="1" dirty="0" smtClean="0"/>
            </a:br>
            <a:r>
              <a:rPr lang="fi-FI" dirty="0" smtClean="0"/>
              <a:t>(esim. tuulipölytteisten kasvien siitepölyt </a:t>
            </a:r>
            <a:r>
              <a:rPr lang="fi-FI" dirty="0"/>
              <a:t>sekä </a:t>
            </a:r>
            <a:r>
              <a:rPr lang="fi-FI" dirty="0" smtClean="0"/>
              <a:t>eläinallergeenit, monet pölyt)</a:t>
            </a:r>
          </a:p>
          <a:p>
            <a:r>
              <a:rPr lang="fi-FI" b="1" dirty="0" smtClean="0"/>
              <a:t>allergiset </a:t>
            </a:r>
            <a:r>
              <a:rPr lang="fi-FI" b="1" dirty="0"/>
              <a:t>silmäoireet </a:t>
            </a:r>
            <a:r>
              <a:rPr lang="fi-FI" dirty="0"/>
              <a:t>= </a:t>
            </a:r>
            <a:r>
              <a:rPr lang="fi-FI" u="sng" dirty="0" smtClean="0"/>
              <a:t>silmän sidekalvon tulehdus </a:t>
            </a:r>
            <a:r>
              <a:rPr lang="fi-FI" dirty="0" smtClean="0"/>
              <a:t>harvoin </a:t>
            </a:r>
            <a:r>
              <a:rPr lang="fi-FI" dirty="0"/>
              <a:t>ainoa allergian </a:t>
            </a:r>
            <a:r>
              <a:rPr lang="fi-FI" dirty="0" smtClean="0"/>
              <a:t>muoto</a:t>
            </a:r>
          </a:p>
          <a:p>
            <a:r>
              <a:rPr lang="fi-FI" b="1" dirty="0" smtClean="0"/>
              <a:t>ruoka-aineallergioita</a:t>
            </a:r>
            <a:r>
              <a:rPr lang="fi-FI" dirty="0" smtClean="0"/>
              <a:t> enemmän </a:t>
            </a:r>
            <a:r>
              <a:rPr lang="fi-FI" dirty="0"/>
              <a:t>lapsilla kuin </a:t>
            </a:r>
            <a:r>
              <a:rPr lang="fi-FI" dirty="0" smtClean="0"/>
              <a:t>aikuisilla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(noin </a:t>
            </a:r>
            <a:r>
              <a:rPr lang="fi-FI" dirty="0"/>
              <a:t>90 % </a:t>
            </a:r>
            <a:r>
              <a:rPr lang="fi-FI" dirty="0" smtClean="0"/>
              <a:t>helpottuu </a:t>
            </a:r>
            <a:r>
              <a:rPr lang="fi-FI" dirty="0"/>
              <a:t>kouluikään </a:t>
            </a:r>
            <a:r>
              <a:rPr lang="fi-FI" dirty="0" smtClean="0"/>
              <a:t>mennessä)</a:t>
            </a:r>
          </a:p>
          <a:p>
            <a:r>
              <a:rPr lang="fi-FI" b="1" dirty="0" smtClean="0"/>
              <a:t>lääkeallergia</a:t>
            </a:r>
            <a:r>
              <a:rPr lang="fi-FI" dirty="0" smtClean="0"/>
              <a:t> yhtä </a:t>
            </a:r>
            <a:r>
              <a:rPr lang="fi-FI" dirty="0"/>
              <a:t>tai useampaa eri lääkettä </a:t>
            </a:r>
            <a:r>
              <a:rPr lang="fi-FI" dirty="0" smtClean="0"/>
              <a:t>kohtaan (esim. penisilliini</a:t>
            </a:r>
            <a:r>
              <a:rPr lang="fi-FI" dirty="0"/>
              <a:t>, </a:t>
            </a:r>
            <a:r>
              <a:rPr lang="fi-FI" dirty="0" smtClean="0"/>
              <a:t>sulfa, kuume- </a:t>
            </a:r>
            <a:r>
              <a:rPr lang="fi-FI" dirty="0"/>
              <a:t>ja kipulääkkeenä </a:t>
            </a:r>
            <a:r>
              <a:rPr lang="fi-FI" dirty="0" smtClean="0"/>
              <a:t>käytetty asetyylisalisyylihappo)</a:t>
            </a:r>
          </a:p>
          <a:p>
            <a:r>
              <a:rPr lang="fi-FI" b="1" dirty="0" err="1" smtClean="0"/>
              <a:t>anafylaktinen</a:t>
            </a:r>
            <a:r>
              <a:rPr lang="fi-FI" b="1" dirty="0" smtClean="0"/>
              <a:t> sokki: </a:t>
            </a:r>
            <a:r>
              <a:rPr lang="fi-FI" dirty="0" smtClean="0"/>
              <a:t>voimakas, vakava, äkillinen kehon yliherkkyysreaktio </a:t>
            </a:r>
            <a:br>
              <a:rPr lang="fi-FI" dirty="0" smtClean="0"/>
            </a:br>
            <a:r>
              <a:rPr lang="fi-FI" dirty="0" smtClean="0"/>
              <a:t>(esim. mehiläisen </a:t>
            </a:r>
            <a:r>
              <a:rPr lang="fi-FI" dirty="0"/>
              <a:t>tai ampiaisen </a:t>
            </a:r>
            <a:r>
              <a:rPr lang="fi-FI" dirty="0" smtClean="0"/>
              <a:t>pisto, tietyt </a:t>
            </a:r>
            <a:r>
              <a:rPr lang="fi-FI" dirty="0"/>
              <a:t>ruoka-aineet, kuten </a:t>
            </a:r>
            <a:r>
              <a:rPr lang="fi-FI" dirty="0" smtClean="0"/>
              <a:t>maapähkinä) 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iireellinen ensihoito</a:t>
            </a:r>
          </a:p>
          <a:p>
            <a:pPr lvl="1"/>
            <a:r>
              <a:rPr lang="fi-FI" dirty="0" err="1" smtClean="0"/>
              <a:t>adrenaalikynäruisku</a:t>
            </a: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896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u</a:t>
            </a:r>
            <a:r>
              <a:rPr lang="fi-FI" dirty="0" smtClean="0"/>
              <a:t>sein </a:t>
            </a:r>
            <a:r>
              <a:rPr lang="fi-FI" dirty="0"/>
              <a:t>oireiden aiheuttajan selvittämiseksi </a:t>
            </a:r>
            <a:r>
              <a:rPr lang="fi-FI" dirty="0" smtClean="0"/>
              <a:t>(</a:t>
            </a:r>
            <a:r>
              <a:rPr lang="fi-FI" b="1" dirty="0" smtClean="0"/>
              <a:t>allergiadiagnoosi</a:t>
            </a:r>
            <a:r>
              <a:rPr lang="fi-FI" dirty="0" smtClean="0"/>
              <a:t>) tarvitaan laboratoriotestejä </a:t>
            </a:r>
          </a:p>
          <a:p>
            <a:pPr lvl="1"/>
            <a:r>
              <a:rPr lang="fi-FI" dirty="0" smtClean="0"/>
              <a:t>verikoe: spesifinen </a:t>
            </a:r>
            <a:r>
              <a:rPr lang="fi-FI" dirty="0" err="1" smtClean="0"/>
              <a:t>IgE-vasta-aine</a:t>
            </a:r>
            <a:r>
              <a:rPr lang="fi-FI" dirty="0" smtClean="0"/>
              <a:t> </a:t>
            </a:r>
            <a:r>
              <a:rPr lang="fi-FI" dirty="0"/>
              <a:t>jollekin </a:t>
            </a:r>
            <a:r>
              <a:rPr lang="fi-FI" dirty="0" smtClean="0"/>
              <a:t>allergeenille</a:t>
            </a:r>
          </a:p>
          <a:p>
            <a:pPr lvl="1"/>
            <a:r>
              <a:rPr lang="fi-FI" b="1" dirty="0"/>
              <a:t>i</a:t>
            </a:r>
            <a:r>
              <a:rPr lang="fi-FI" b="1" dirty="0" smtClean="0"/>
              <a:t>hopistokoe eli </a:t>
            </a:r>
            <a:r>
              <a:rPr lang="fi-FI" b="1" dirty="0" err="1" smtClean="0"/>
              <a:t>Prick-testi</a:t>
            </a:r>
            <a:endParaRPr lang="fi-FI" b="1" dirty="0" smtClean="0"/>
          </a:p>
          <a:p>
            <a:r>
              <a:rPr lang="fi-FI" b="1" dirty="0" smtClean="0"/>
              <a:t>allergiaterveysajattelu</a:t>
            </a:r>
            <a:r>
              <a:rPr lang="fi-FI" dirty="0" smtClean="0"/>
              <a:t> </a:t>
            </a:r>
            <a:r>
              <a:rPr lang="fi-FI" dirty="0"/>
              <a:t>tarkoittaa hyvää arkea allergiasta </a:t>
            </a:r>
            <a:r>
              <a:rPr lang="fi-FI" dirty="0" smtClean="0"/>
              <a:t>huolimatta </a:t>
            </a:r>
            <a:r>
              <a:rPr lang="fi-FI" dirty="0"/>
              <a:t>ja sen </a:t>
            </a:r>
            <a:r>
              <a:rPr lang="fi-FI" dirty="0" smtClean="0"/>
              <a:t>kanssa</a:t>
            </a:r>
          </a:p>
          <a:p>
            <a:r>
              <a:rPr lang="fi-FI" dirty="0" smtClean="0"/>
              <a:t>oireita </a:t>
            </a:r>
            <a:r>
              <a:rPr lang="fi-FI" dirty="0"/>
              <a:t>voidaan tehokkaasti helpottaa ja hoitaa </a:t>
            </a:r>
            <a:r>
              <a:rPr lang="fi-FI" dirty="0" smtClean="0"/>
              <a:t>esim. antihistamiinilääkityksellä</a:t>
            </a:r>
          </a:p>
          <a:p>
            <a:r>
              <a:rPr lang="fi-FI" b="1" dirty="0"/>
              <a:t>s</a:t>
            </a:r>
            <a:r>
              <a:rPr lang="fi-FI" b="1" dirty="0" smtClean="0"/>
              <a:t>iedätyshoito</a:t>
            </a:r>
          </a:p>
          <a:p>
            <a:pPr lvl="1"/>
            <a:r>
              <a:rPr lang="fi-FI" dirty="0" smtClean="0"/>
              <a:t>erityisen </a:t>
            </a:r>
            <a:r>
              <a:rPr lang="fi-FI" dirty="0"/>
              <a:t>tehokas, </a:t>
            </a:r>
            <a:r>
              <a:rPr lang="fi-FI" dirty="0" smtClean="0"/>
              <a:t>pitkäaikainen hoitomuoto </a:t>
            </a:r>
            <a:br>
              <a:rPr lang="fi-FI" dirty="0" smtClean="0"/>
            </a:br>
            <a:r>
              <a:rPr lang="fi-FI" dirty="0" smtClean="0"/>
              <a:t>(kestää </a:t>
            </a:r>
            <a:r>
              <a:rPr lang="fi-FI" dirty="0"/>
              <a:t>3–5 vuotta, </a:t>
            </a:r>
            <a:r>
              <a:rPr lang="fi-FI" dirty="0" smtClean="0"/>
              <a:t>teho säilyy </a:t>
            </a:r>
            <a:r>
              <a:rPr lang="fi-FI" dirty="0"/>
              <a:t>monilla vuosia, jopa </a:t>
            </a:r>
            <a:r>
              <a:rPr lang="fi-FI" dirty="0" smtClean="0"/>
              <a:t>loppuelämän)</a:t>
            </a:r>
          </a:p>
          <a:p>
            <a:pPr lvl="1"/>
            <a:r>
              <a:rPr lang="fi-FI" dirty="0" smtClean="0"/>
              <a:t>Suomessa yleisesti  käytössä pistoshoito</a:t>
            </a:r>
          </a:p>
          <a:p>
            <a:pPr lvl="1"/>
            <a:r>
              <a:rPr lang="fi-FI" dirty="0" smtClean="0"/>
              <a:t>usein </a:t>
            </a:r>
            <a:r>
              <a:rPr lang="fi-FI" dirty="0"/>
              <a:t>puiden </a:t>
            </a:r>
            <a:r>
              <a:rPr lang="fi-FI" dirty="0" smtClean="0"/>
              <a:t>tai </a:t>
            </a:r>
            <a:r>
              <a:rPr lang="fi-FI" dirty="0"/>
              <a:t>heinien siitepölyjä </a:t>
            </a:r>
            <a:r>
              <a:rPr lang="fi-FI" dirty="0" smtClean="0"/>
              <a:t>vastaan</a:t>
            </a:r>
          </a:p>
          <a:p>
            <a:pPr lvl="1"/>
            <a:r>
              <a:rPr lang="fi-FI" dirty="0" smtClean="0"/>
              <a:t>jotkin allergeenit: kielen </a:t>
            </a:r>
            <a:r>
              <a:rPr lang="fi-FI" dirty="0"/>
              <a:t>alle </a:t>
            </a:r>
            <a:r>
              <a:rPr lang="fi-FI" dirty="0" smtClean="0"/>
              <a:t>laitettava hoitouute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896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Allergiat ja yhteiskunta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kansantauti, </a:t>
            </a:r>
            <a:r>
              <a:rPr lang="fi-FI" dirty="0"/>
              <a:t>koska </a:t>
            </a:r>
            <a:r>
              <a:rPr lang="fi-FI" dirty="0" smtClean="0"/>
              <a:t>allergiat </a:t>
            </a:r>
            <a:r>
              <a:rPr lang="fi-FI" dirty="0"/>
              <a:t>vaikuttavat ainakin </a:t>
            </a:r>
            <a:r>
              <a:rPr lang="fi-FI" dirty="0" smtClean="0"/>
              <a:t>kahden </a:t>
            </a:r>
            <a:r>
              <a:rPr lang="fi-FI" dirty="0"/>
              <a:t>miljoonan suomalaisen </a:t>
            </a:r>
            <a:r>
              <a:rPr lang="fi-FI" dirty="0" smtClean="0"/>
              <a:t>elämään</a:t>
            </a:r>
          </a:p>
          <a:p>
            <a:r>
              <a:rPr lang="fi-FI" dirty="0" smtClean="0"/>
              <a:t>Kela </a:t>
            </a:r>
            <a:r>
              <a:rPr lang="fi-FI" dirty="0"/>
              <a:t>arvioi, että vuonna 2014 allergian ja astman </a:t>
            </a:r>
            <a:r>
              <a:rPr lang="fi-FI" dirty="0" smtClean="0"/>
              <a:t>kokonaiskustannukset </a:t>
            </a:r>
            <a:r>
              <a:rPr lang="fi-FI" dirty="0"/>
              <a:t>olivat 1,5 miljardia </a:t>
            </a:r>
            <a:r>
              <a:rPr lang="fi-FI" dirty="0" smtClean="0"/>
              <a:t>euroa</a:t>
            </a:r>
          </a:p>
          <a:p>
            <a:pPr lvl="1"/>
            <a:r>
              <a:rPr lang="fi-FI" u="sng" dirty="0" smtClean="0"/>
              <a:t>suorat kustannukset </a:t>
            </a:r>
            <a:br>
              <a:rPr lang="fi-FI" u="sng" dirty="0" smtClean="0"/>
            </a:br>
            <a:r>
              <a:rPr lang="fi-FI" dirty="0" smtClean="0"/>
              <a:t>(terveyspalvelut </a:t>
            </a:r>
            <a:r>
              <a:rPr lang="fi-FI" dirty="0"/>
              <a:t>kuten lääkäri- tai </a:t>
            </a:r>
            <a:r>
              <a:rPr lang="fi-FI" dirty="0" smtClean="0"/>
              <a:t>sairaanhoitajakäynnit </a:t>
            </a:r>
            <a:r>
              <a:rPr lang="fi-FI" dirty="0"/>
              <a:t>sekä </a:t>
            </a:r>
            <a:r>
              <a:rPr lang="fi-FI" dirty="0" smtClean="0"/>
              <a:t>lääkekorvaukset) </a:t>
            </a:r>
          </a:p>
          <a:p>
            <a:pPr lvl="1"/>
            <a:r>
              <a:rPr lang="fi-FI" u="sng" dirty="0"/>
              <a:t>e</a:t>
            </a:r>
            <a:r>
              <a:rPr lang="fi-FI" u="sng" dirty="0" smtClean="0"/>
              <a:t>päsuorat kustannukset</a:t>
            </a:r>
            <a:br>
              <a:rPr lang="fi-FI" u="sng" dirty="0" smtClean="0"/>
            </a:br>
            <a:r>
              <a:rPr lang="fi-FI" u="sng" dirty="0" smtClean="0"/>
              <a:t>(</a:t>
            </a:r>
            <a:r>
              <a:rPr lang="fi-FI" dirty="0" smtClean="0"/>
              <a:t>työkyvyn </a:t>
            </a:r>
            <a:r>
              <a:rPr lang="fi-FI" dirty="0"/>
              <a:t>heikkenemisen aiheuttama työn tuottavuuden </a:t>
            </a:r>
            <a:r>
              <a:rPr lang="fi-FI" dirty="0" smtClean="0"/>
              <a:t>lasku, sairauspoissaolojen </a:t>
            </a:r>
            <a:r>
              <a:rPr lang="fi-FI" dirty="0"/>
              <a:t>ja ennenaikaisten </a:t>
            </a:r>
            <a:r>
              <a:rPr lang="fi-FI" dirty="0" smtClean="0"/>
              <a:t>työkyvyttömyyseläkkeiden kustannukset)</a:t>
            </a:r>
          </a:p>
        </p:txBody>
      </p:sp>
    </p:spTree>
    <p:extLst>
      <p:ext uri="{BB962C8B-B14F-4D97-AF65-F5344CB8AC3E}">
        <p14:creationId xmlns:p14="http://schemas.microsoft.com/office/powerpoint/2010/main" val="345588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Allergian ennaltaehkäisy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suurelta osin </a:t>
            </a:r>
            <a:r>
              <a:rPr lang="fi-FI" u="sng" dirty="0" smtClean="0"/>
              <a:t>elintasosairauksia</a:t>
            </a:r>
            <a:r>
              <a:rPr lang="fi-FI" dirty="0" smtClean="0"/>
              <a:t> (ympäristötekijät)</a:t>
            </a:r>
          </a:p>
          <a:p>
            <a:pPr lvl="1"/>
            <a:r>
              <a:rPr lang="fi-FI" b="1" dirty="0" smtClean="0"/>
              <a:t>hygieniahypoteesi</a:t>
            </a:r>
            <a:r>
              <a:rPr lang="fi-FI" dirty="0" smtClean="0"/>
              <a:t>: ylipuhdas elinympäristö ja infektiotautien väheneminen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lasten immuunipuolustus kehittyy virheellisesti ja alkaa reagoida vaarattomiin ympäristössä oleviin proteiineihin, kuten siitepölyhiukkasiin, siitepölyallergiana</a:t>
            </a:r>
          </a:p>
          <a:p>
            <a:pPr lvl="1"/>
            <a:r>
              <a:rPr lang="fi-FI" dirty="0" smtClean="0"/>
              <a:t>raskausajan ja varhaislapsuuden liian vähäinen </a:t>
            </a:r>
            <a:r>
              <a:rPr lang="fi-FI" b="1" dirty="0" smtClean="0"/>
              <a:t>mikrobialtistus</a:t>
            </a:r>
            <a:r>
              <a:rPr lang="fi-FI" dirty="0" smtClean="0"/>
              <a:t> lisää riskiä sairastua allergiaan myöhemmin</a:t>
            </a:r>
          </a:p>
          <a:p>
            <a:pPr lvl="1"/>
            <a:r>
              <a:rPr lang="fi-FI" dirty="0" smtClean="0"/>
              <a:t>suoliston </a:t>
            </a:r>
            <a:r>
              <a:rPr lang="fi-FI" b="1" dirty="0" smtClean="0"/>
              <a:t>normaalifloora</a:t>
            </a:r>
            <a:r>
              <a:rPr lang="fi-FI" dirty="0" smtClean="0"/>
              <a:t> suojaa allergialta </a:t>
            </a:r>
            <a:br>
              <a:rPr lang="fi-FI" dirty="0" smtClean="0"/>
            </a:br>
            <a:r>
              <a:rPr lang="fi-FI" dirty="0" smtClean="0"/>
              <a:t>(toistuvat antibioottikuurit vs. kuitupitoinen ravinto)</a:t>
            </a:r>
          </a:p>
          <a:p>
            <a:r>
              <a:rPr lang="fi-FI" b="1" dirty="0" smtClean="0"/>
              <a:t>Kansallinen allergiaohjelma </a:t>
            </a:r>
            <a:r>
              <a:rPr lang="fi-FI" dirty="0" smtClean="0"/>
              <a:t>v. 2008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ainopiste </a:t>
            </a:r>
            <a:r>
              <a:rPr lang="fi-FI" dirty="0"/>
              <a:t>allergian hoidosta </a:t>
            </a:r>
            <a:r>
              <a:rPr lang="fi-FI" dirty="0" smtClean="0"/>
              <a:t>ehkäisyn </a:t>
            </a:r>
            <a:r>
              <a:rPr lang="fi-FI" dirty="0"/>
              <a:t>ja ehkäisevän hoidon </a:t>
            </a:r>
            <a:r>
              <a:rPr lang="fi-FI" dirty="0" smtClean="0"/>
              <a:t>suuntaan</a:t>
            </a:r>
          </a:p>
          <a:p>
            <a:pPr lvl="1"/>
            <a:r>
              <a:rPr lang="fi-FI" dirty="0" smtClean="0"/>
              <a:t>immuniteetin vahvistaminen </a:t>
            </a:r>
            <a:r>
              <a:rPr lang="fi-FI" dirty="0"/>
              <a:t>ja </a:t>
            </a:r>
            <a:r>
              <a:rPr lang="fi-FI" dirty="0" smtClean="0"/>
              <a:t>allergiaoireilun </a:t>
            </a:r>
            <a:r>
              <a:rPr lang="fi-FI" dirty="0"/>
              <a:t>pahenemisvaiheiden </a:t>
            </a:r>
            <a:r>
              <a:rPr lang="fi-FI" dirty="0" smtClean="0"/>
              <a:t>estäminen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950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Astma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keuhkoputkien </a:t>
            </a:r>
            <a:r>
              <a:rPr lang="fi-FI" dirty="0"/>
              <a:t>limakalvojen tulehdussairaus, johon </a:t>
            </a:r>
            <a:r>
              <a:rPr lang="fi-FI" dirty="0" smtClean="0"/>
              <a:t>liittyy </a:t>
            </a:r>
            <a:r>
              <a:rPr lang="fi-FI" dirty="0"/>
              <a:t>keuhkoputkien ahtautumista ja keuhkojen toiminnan </a:t>
            </a:r>
            <a:r>
              <a:rPr lang="fi-FI" dirty="0" smtClean="0"/>
              <a:t>muutoksia (kaikissa </a:t>
            </a:r>
            <a:r>
              <a:rPr lang="fi-FI" dirty="0"/>
              <a:t>astmatapauksissa ei </a:t>
            </a:r>
            <a:r>
              <a:rPr lang="fi-FI" dirty="0" smtClean="0"/>
              <a:t>tulehdusta)</a:t>
            </a:r>
          </a:p>
          <a:p>
            <a:r>
              <a:rPr lang="fi-FI" dirty="0"/>
              <a:t>l</a:t>
            </a:r>
            <a:r>
              <a:rPr lang="fi-FI" dirty="0" smtClean="0"/>
              <a:t>apsella suurentunut perinnöllinen </a:t>
            </a:r>
            <a:r>
              <a:rPr lang="fi-FI" dirty="0"/>
              <a:t>riski </a:t>
            </a:r>
            <a:r>
              <a:rPr lang="fi-FI" dirty="0" smtClean="0"/>
              <a:t>sairastua, </a:t>
            </a:r>
            <a:r>
              <a:rPr lang="fi-FI" dirty="0"/>
              <a:t>jos vanhemmalla </a:t>
            </a:r>
            <a:r>
              <a:rPr lang="fi-FI" dirty="0" smtClean="0"/>
              <a:t>astma</a:t>
            </a:r>
            <a:endParaRPr lang="fi-FI" dirty="0"/>
          </a:p>
          <a:p>
            <a:r>
              <a:rPr lang="fi-FI" dirty="0" smtClean="0"/>
              <a:t>allergiat</a:t>
            </a:r>
            <a:r>
              <a:rPr lang="fi-FI" dirty="0"/>
              <a:t>, sisä- ja ulkoilman pölyt ja saasteet sekä tietyt </a:t>
            </a:r>
            <a:r>
              <a:rPr lang="fi-FI" dirty="0" smtClean="0"/>
              <a:t>elintavat (esim. tupakointi) </a:t>
            </a:r>
            <a:r>
              <a:rPr lang="fi-FI" dirty="0"/>
              <a:t>lisäävät riskiä </a:t>
            </a:r>
            <a:r>
              <a:rPr lang="fi-FI" dirty="0" smtClean="0"/>
              <a:t>ja </a:t>
            </a:r>
            <a:r>
              <a:rPr lang="fi-FI" dirty="0"/>
              <a:t>pahentavat </a:t>
            </a:r>
            <a:r>
              <a:rPr lang="fi-FI" dirty="0" smtClean="0"/>
              <a:t>oireita</a:t>
            </a:r>
          </a:p>
          <a:p>
            <a:r>
              <a:rPr lang="fi-FI" dirty="0" smtClean="0"/>
              <a:t>noin </a:t>
            </a:r>
            <a:r>
              <a:rPr lang="fi-FI" dirty="0"/>
              <a:t>7–10 </a:t>
            </a:r>
            <a:r>
              <a:rPr lang="fi-FI" dirty="0" smtClean="0"/>
              <a:t>% väestöstä</a:t>
            </a:r>
            <a:r>
              <a:rPr lang="fi-FI" dirty="0"/>
              <a:t>, </a:t>
            </a:r>
            <a:r>
              <a:rPr lang="fi-FI" dirty="0" smtClean="0"/>
              <a:t>noin </a:t>
            </a:r>
            <a:r>
              <a:rPr lang="fi-FI" dirty="0"/>
              <a:t>5 </a:t>
            </a:r>
            <a:r>
              <a:rPr lang="fi-FI" dirty="0" smtClean="0"/>
              <a:t>% astmaoireilua </a:t>
            </a:r>
          </a:p>
          <a:p>
            <a:r>
              <a:rPr lang="fi-FI" dirty="0" smtClean="0"/>
              <a:t>voi </a:t>
            </a:r>
            <a:r>
              <a:rPr lang="fi-FI" dirty="0"/>
              <a:t>sairastua </a:t>
            </a:r>
            <a:r>
              <a:rPr lang="fi-FI" dirty="0" smtClean="0"/>
              <a:t>minkä </a:t>
            </a:r>
            <a:r>
              <a:rPr lang="fi-FI" dirty="0"/>
              <a:t>ikäisenä </a:t>
            </a:r>
            <a:r>
              <a:rPr lang="fi-FI" dirty="0" smtClean="0"/>
              <a:t>tahansa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641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761</Words>
  <Application>Microsoft Office PowerPoint</Application>
  <PresentationFormat>Näytössä katseltava diaesitys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Allergia</vt:lpstr>
      <vt:lpstr>Allergian kehittyminen</vt:lpstr>
      <vt:lpstr>Allergian oireet</vt:lpstr>
      <vt:lpstr>Allergian ilmenemismuotoja</vt:lpstr>
      <vt:lpstr>Allergian hoito</vt:lpstr>
      <vt:lpstr>Allergiat ja yhteiskunta</vt:lpstr>
      <vt:lpstr>Allergian ennaltaehkäisy</vt:lpstr>
      <vt:lpstr>Astma</vt:lpstr>
      <vt:lpstr>Astman oireet ja hoito</vt:lpstr>
      <vt:lpstr>Astman ennaltaehkäisy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423</cp:revision>
  <dcterms:created xsi:type="dcterms:W3CDTF">2017-06-09T06:02:13Z</dcterms:created>
  <dcterms:modified xsi:type="dcterms:W3CDTF">2022-02-11T09:57:58Z</dcterms:modified>
</cp:coreProperties>
</file>