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5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0"/>
    <p:restoredTop sz="94687"/>
  </p:normalViewPr>
  <p:slideViewPr>
    <p:cSldViewPr>
      <p:cViewPr varScale="1">
        <p:scale>
          <a:sx n="39" d="100"/>
          <a:sy n="39" d="100"/>
        </p:scale>
        <p:origin x="130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15: Syöpätaudit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Varhainen toteaminen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syövän </a:t>
            </a:r>
            <a:r>
              <a:rPr lang="fi-FI" dirty="0"/>
              <a:t>oireet vaihtelevat kasvaimen sijaintipaikan ja levinneisyyden </a:t>
            </a:r>
            <a:r>
              <a:rPr lang="fi-FI" dirty="0" smtClean="0"/>
              <a:t>mukaan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lkava </a:t>
            </a:r>
            <a:r>
              <a:rPr lang="fi-FI" dirty="0"/>
              <a:t>syöpä voi olla täysin oireeton, laajalle levinnyt syöpä puolestaan aiheuttaa monenlaisia </a:t>
            </a:r>
            <a:r>
              <a:rPr lang="fi-FI" dirty="0" smtClean="0"/>
              <a:t>oireita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man </a:t>
            </a:r>
            <a:r>
              <a:rPr lang="fi-FI" dirty="0"/>
              <a:t>kehon tuntemus, muutosten havaitseminen ja niihin reagoiminen </a:t>
            </a:r>
            <a:r>
              <a:rPr lang="fi-FI" dirty="0" smtClean="0"/>
              <a:t>tärkeä </a:t>
            </a:r>
            <a:r>
              <a:rPr lang="fi-FI" dirty="0"/>
              <a:t>osa </a:t>
            </a:r>
            <a:r>
              <a:rPr lang="fi-FI" dirty="0" smtClean="0"/>
              <a:t>terveysosaamista (paranemisennuste sitä </a:t>
            </a:r>
            <a:r>
              <a:rPr lang="fi-FI" dirty="0"/>
              <a:t>parempi, mitä varhaisemmassa vaiheessa syöpä </a:t>
            </a:r>
            <a:r>
              <a:rPr lang="fi-FI" dirty="0" smtClean="0"/>
              <a:t>todetaan</a:t>
            </a:r>
            <a:r>
              <a:rPr lang="fi-FI" dirty="0"/>
              <a:t>)</a:t>
            </a:r>
            <a:endParaRPr lang="fi-FI" dirty="0" smtClean="0"/>
          </a:p>
          <a:p>
            <a:r>
              <a:rPr lang="fi-FI" dirty="0"/>
              <a:t>s</a:t>
            </a:r>
            <a:r>
              <a:rPr lang="fi-FI" dirty="0" smtClean="0"/>
              <a:t>yövän </a:t>
            </a:r>
            <a:r>
              <a:rPr lang="fi-FI" dirty="0"/>
              <a:t>varhaisen toteamisen helpottamiseksi Suomessa järjestetään </a:t>
            </a:r>
            <a:r>
              <a:rPr lang="fi-FI" b="1" dirty="0"/>
              <a:t>joukkotarkastuksia eli </a:t>
            </a:r>
            <a:r>
              <a:rPr lang="fi-FI" b="1" dirty="0" smtClean="0"/>
              <a:t>seulontoja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eulontakutsu vuosittain </a:t>
            </a:r>
            <a:r>
              <a:rPr lang="fi-FI" dirty="0"/>
              <a:t>sadoilletuhansille Suomessa pysyvästi asuville </a:t>
            </a:r>
            <a:r>
              <a:rPr lang="fi-FI" dirty="0" smtClean="0"/>
              <a:t>ihmisille</a:t>
            </a:r>
          </a:p>
          <a:p>
            <a:pPr lvl="1"/>
            <a:r>
              <a:rPr lang="fi-FI" dirty="0" smtClean="0"/>
              <a:t>rahoitetaan </a:t>
            </a:r>
            <a:r>
              <a:rPr lang="fi-FI" dirty="0"/>
              <a:t>julkisista </a:t>
            </a:r>
            <a:r>
              <a:rPr lang="fi-FI" dirty="0" smtClean="0"/>
              <a:t>varoista (asiakkaalle </a:t>
            </a:r>
            <a:r>
              <a:rPr lang="fi-FI" dirty="0"/>
              <a:t>ilmainen ja </a:t>
            </a:r>
            <a:r>
              <a:rPr lang="fi-FI" dirty="0" smtClean="0"/>
              <a:t>vapaaehtoinen) 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ansanterveyslaki </a:t>
            </a:r>
            <a:r>
              <a:rPr lang="fi-FI" dirty="0"/>
              <a:t>velvoittaa kunnat järjestämään tietyn ikäryhmän naisille rintasyövän ja kohdunkaulan syövän </a:t>
            </a:r>
            <a:r>
              <a:rPr lang="fi-FI" dirty="0" smtClean="0"/>
              <a:t>seulontoja</a:t>
            </a:r>
          </a:p>
          <a:p>
            <a:pPr lvl="1"/>
            <a:r>
              <a:rPr lang="fi-FI" dirty="0" smtClean="0"/>
              <a:t>lisäksi </a:t>
            </a:r>
            <a:r>
              <a:rPr lang="fi-FI" dirty="0"/>
              <a:t>osa kunnista seuloo </a:t>
            </a:r>
            <a:r>
              <a:rPr lang="fi-FI" dirty="0" smtClean="0"/>
              <a:t>suolistosyöpiä </a:t>
            </a:r>
            <a:r>
              <a:rPr lang="fi-FI" dirty="0"/>
              <a:t>ja </a:t>
            </a:r>
            <a:r>
              <a:rPr lang="fi-FI" dirty="0" smtClean="0"/>
              <a:t>tarjoaa eturauhassyöpää </a:t>
            </a:r>
            <a:r>
              <a:rPr lang="fi-FI" dirty="0"/>
              <a:t>osoittavaa </a:t>
            </a:r>
            <a:r>
              <a:rPr lang="fi-FI" dirty="0" smtClean="0"/>
              <a:t>PSA-testiä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oti- </a:t>
            </a:r>
            <a:r>
              <a:rPr lang="fi-FI" dirty="0"/>
              <a:t>eli </a:t>
            </a:r>
            <a:r>
              <a:rPr lang="fi-FI" dirty="0" err="1"/>
              <a:t>self</a:t>
            </a:r>
            <a:r>
              <a:rPr lang="fi-FI" dirty="0"/>
              <a:t>-</a:t>
            </a:r>
            <a:r>
              <a:rPr lang="fi-FI" dirty="0" err="1"/>
              <a:t>sampling</a:t>
            </a:r>
            <a:r>
              <a:rPr lang="fi-FI" dirty="0"/>
              <a:t>-testit </a:t>
            </a:r>
            <a:r>
              <a:rPr lang="fi-FI" dirty="0" smtClean="0"/>
              <a:t>uusi seulontamenetelmä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927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Lähtökohtia hoitomuodoille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j</a:t>
            </a:r>
            <a:r>
              <a:rPr lang="fi-FI" dirty="0" smtClean="0"/>
              <a:t>okainen </a:t>
            </a:r>
            <a:r>
              <a:rPr lang="fi-FI" dirty="0"/>
              <a:t>syöpäsairaus </a:t>
            </a:r>
            <a:r>
              <a:rPr lang="fi-FI" dirty="0" smtClean="0"/>
              <a:t>reagoi </a:t>
            </a:r>
            <a:r>
              <a:rPr lang="fi-FI" dirty="0"/>
              <a:t>eri tavoin eri </a:t>
            </a:r>
            <a:r>
              <a:rPr lang="fi-FI" dirty="0" smtClean="0"/>
              <a:t>hoitomenetelmiin</a:t>
            </a:r>
          </a:p>
          <a:p>
            <a:r>
              <a:rPr lang="fi-FI" dirty="0" smtClean="0"/>
              <a:t>jokainen syöpäpotilas </a:t>
            </a:r>
            <a:r>
              <a:rPr lang="fi-FI" u="sng" dirty="0"/>
              <a:t>yksilöllinen</a:t>
            </a:r>
            <a:r>
              <a:rPr lang="fi-FI" dirty="0"/>
              <a:t> ja reagoi eri tavoin annettuihin </a:t>
            </a:r>
            <a:r>
              <a:rPr lang="fi-FI" dirty="0" smtClean="0"/>
              <a:t>lääkkeisiin</a:t>
            </a:r>
          </a:p>
          <a:p>
            <a:r>
              <a:rPr lang="fi-FI" dirty="0"/>
              <a:t>l</a:t>
            </a:r>
            <a:r>
              <a:rPr lang="fi-FI" dirty="0" smtClean="0"/>
              <a:t>isäksi </a:t>
            </a:r>
            <a:r>
              <a:rPr lang="fi-FI" dirty="0"/>
              <a:t>hoitomuotojen valintaan </a:t>
            </a:r>
            <a:r>
              <a:rPr lang="fi-FI" dirty="0" smtClean="0"/>
              <a:t>vaikuttaa, </a:t>
            </a:r>
            <a:r>
              <a:rPr lang="fi-FI" dirty="0"/>
              <a:t>kuinka pitkälle syöpä on </a:t>
            </a:r>
            <a:r>
              <a:rPr lang="fi-FI" dirty="0" smtClean="0"/>
              <a:t>levinnyt</a:t>
            </a:r>
          </a:p>
          <a:p>
            <a:r>
              <a:rPr lang="fi-FI" dirty="0"/>
              <a:t>t</a:t>
            </a:r>
            <a:r>
              <a:rPr lang="fi-FI" dirty="0" smtClean="0"/>
              <a:t>avallisesti </a:t>
            </a:r>
            <a:r>
              <a:rPr lang="fi-FI" dirty="0"/>
              <a:t>useita </a:t>
            </a:r>
            <a:r>
              <a:rPr lang="fi-FI" u="sng" dirty="0"/>
              <a:t>hoitomuotoja </a:t>
            </a:r>
            <a:r>
              <a:rPr lang="fi-FI" u="sng" dirty="0" smtClean="0"/>
              <a:t>yhdistetään</a:t>
            </a:r>
          </a:p>
          <a:p>
            <a:r>
              <a:rPr lang="fi-FI" dirty="0"/>
              <a:t>s</a:t>
            </a:r>
            <a:r>
              <a:rPr lang="fi-FI" dirty="0" smtClean="0"/>
              <a:t>yöpähoitojen </a:t>
            </a:r>
            <a:r>
              <a:rPr lang="fi-FI" dirty="0"/>
              <a:t>läpikäyminen </a:t>
            </a:r>
            <a:r>
              <a:rPr lang="fi-FI" dirty="0" smtClean="0"/>
              <a:t>sekä </a:t>
            </a:r>
            <a:r>
              <a:rPr lang="fi-FI" dirty="0"/>
              <a:t>psyykkisesti että fyysisesti erittäin </a:t>
            </a:r>
            <a:r>
              <a:rPr lang="fi-FI" dirty="0" smtClean="0"/>
              <a:t>raskasta (voimakasta hoitoväsymystä haittavaikutuksista esim. pahoinvointi, anemia, alentunut hormonituotanto)</a:t>
            </a:r>
          </a:p>
          <a:p>
            <a:r>
              <a:rPr lang="fi-FI" dirty="0" smtClean="0"/>
              <a:t>kehitteillä uusia</a:t>
            </a:r>
            <a:r>
              <a:rPr lang="fi-FI" dirty="0"/>
              <a:t>, lupaavia </a:t>
            </a:r>
            <a:r>
              <a:rPr lang="fi-FI" dirty="0" err="1"/>
              <a:t>täsmähoitomenetelmiä</a:t>
            </a:r>
            <a:r>
              <a:rPr lang="fi-FI" dirty="0"/>
              <a:t>, joiden vaikutus pystytään kohdistamaan tarkemmin vain </a:t>
            </a:r>
            <a:r>
              <a:rPr lang="fi-FI" dirty="0" smtClean="0"/>
              <a:t>syöpäkasvaimeen </a:t>
            </a:r>
            <a:br>
              <a:rPr lang="fi-FI" dirty="0" smtClean="0"/>
            </a:br>
            <a:r>
              <a:rPr lang="fi-FI" dirty="0" smtClean="0"/>
              <a:t>(haittavaikutukset </a:t>
            </a:r>
            <a:r>
              <a:rPr lang="fi-FI" dirty="0"/>
              <a:t>jäävät </a:t>
            </a:r>
            <a:r>
              <a:rPr lang="fi-FI" dirty="0" smtClean="0"/>
              <a:t>pienemmiksi) </a:t>
            </a:r>
          </a:p>
          <a:p>
            <a:r>
              <a:rPr lang="fi-FI" dirty="0" smtClean="0"/>
              <a:t>Suomessa </a:t>
            </a:r>
            <a:r>
              <a:rPr lang="fi-FI" dirty="0"/>
              <a:t>syöpätautien hoito </a:t>
            </a:r>
            <a:r>
              <a:rPr lang="fi-FI" dirty="0" smtClean="0"/>
              <a:t>kansainvälisesti </a:t>
            </a:r>
            <a:r>
              <a:rPr lang="fi-FI" dirty="0"/>
              <a:t>vertailtuna erittäin korkeatasoista ja tasapuolisesti kaikkien </a:t>
            </a:r>
            <a:r>
              <a:rPr lang="fi-FI" dirty="0" smtClean="0"/>
              <a:t>saatavilla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614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Syöpä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6110" indent="-285750">
              <a:buClr>
                <a:srgbClr val="000000"/>
              </a:buClr>
            </a:pPr>
            <a:r>
              <a:rPr lang="fi-FI" sz="2400" dirty="0" smtClean="0"/>
              <a:t>yhteisnimitys </a:t>
            </a:r>
            <a:r>
              <a:rPr lang="fi-FI" sz="2400" dirty="0"/>
              <a:t>monimuotoiselle </a:t>
            </a:r>
            <a:r>
              <a:rPr lang="fi-FI" sz="2400" dirty="0" smtClean="0"/>
              <a:t>tautiryhmälle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 smtClean="0"/>
              <a:t>eri </a:t>
            </a:r>
            <a:r>
              <a:rPr lang="fi-FI" sz="2000" dirty="0"/>
              <a:t>syöpätauteja tunnetaan yli </a:t>
            </a:r>
            <a:r>
              <a:rPr lang="fi-FI" sz="2000" dirty="0" smtClean="0"/>
              <a:t>2000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j</a:t>
            </a:r>
            <a:r>
              <a:rPr lang="fi-FI" sz="2000" dirty="0" smtClean="0"/>
              <a:t>okainen </a:t>
            </a:r>
            <a:r>
              <a:rPr lang="fi-FI" sz="2000" dirty="0"/>
              <a:t>syöpätauti </a:t>
            </a:r>
            <a:r>
              <a:rPr lang="fi-FI" sz="2000" dirty="0" smtClean="0"/>
              <a:t>oma </a:t>
            </a:r>
            <a:r>
              <a:rPr lang="fi-FI" sz="2000" dirty="0"/>
              <a:t>erilainen sairautensa, jonka yleisyys, syyt ja vaarallisuus </a:t>
            </a:r>
            <a:r>
              <a:rPr lang="fi-FI" sz="2000" dirty="0" smtClean="0"/>
              <a:t>vaihtelevat</a:t>
            </a:r>
          </a:p>
          <a:p>
            <a:pPr marL="286110" indent="-285750">
              <a:buClr>
                <a:srgbClr val="000000"/>
              </a:buClr>
            </a:pPr>
            <a:r>
              <a:rPr lang="fi-FI" sz="2400" dirty="0" smtClean="0"/>
              <a:t>yleisiä </a:t>
            </a:r>
            <a:r>
              <a:rPr lang="fi-FI" sz="2400" dirty="0"/>
              <a:t>sairauksia kaikissa </a:t>
            </a:r>
            <a:r>
              <a:rPr lang="fi-FI" sz="2400" dirty="0" smtClean="0"/>
              <a:t>maissa</a:t>
            </a:r>
            <a:r>
              <a:rPr lang="fi-FI" sz="2400" dirty="0"/>
              <a:t>, joissa </a:t>
            </a:r>
            <a:r>
              <a:rPr lang="fi-FI" sz="2400" dirty="0" smtClean="0"/>
              <a:t>korkea odotettavissa </a:t>
            </a:r>
            <a:r>
              <a:rPr lang="fi-FI" sz="2400" dirty="0"/>
              <a:t>oleva </a:t>
            </a:r>
            <a:r>
              <a:rPr lang="fi-FI" sz="2400" dirty="0" smtClean="0"/>
              <a:t>elinikä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 smtClean="0"/>
              <a:t>Suomessa </a:t>
            </a:r>
            <a:r>
              <a:rPr lang="fi-FI" sz="2000" dirty="0"/>
              <a:t>noin joka kolmas sairastuu elämänsä </a:t>
            </a:r>
            <a:r>
              <a:rPr lang="fi-FI" sz="2000" dirty="0" smtClean="0"/>
              <a:t>aikana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/>
              <a:t>u</a:t>
            </a:r>
            <a:r>
              <a:rPr lang="fi-FI" sz="2000" dirty="0" smtClean="0"/>
              <a:t>usia tapauksia todetaan Suomessa vuosittain </a:t>
            </a:r>
            <a:r>
              <a:rPr lang="fi-FI" sz="2000" dirty="0"/>
              <a:t>reilut 30 </a:t>
            </a:r>
            <a:r>
              <a:rPr lang="fi-FI" sz="2000" dirty="0" smtClean="0"/>
              <a:t>000</a:t>
            </a:r>
          </a:p>
          <a:p>
            <a:pPr marL="686160" lvl="1">
              <a:buClr>
                <a:srgbClr val="000000"/>
              </a:buClr>
            </a:pPr>
            <a:r>
              <a:rPr lang="fi-FI" sz="2000" dirty="0" smtClean="0"/>
              <a:t>diagnoosien </a:t>
            </a:r>
            <a:r>
              <a:rPr lang="fi-FI" sz="2000" dirty="0"/>
              <a:t>määrän ennustetaan kasvavan </a:t>
            </a:r>
            <a:r>
              <a:rPr lang="fi-FI" sz="2000" dirty="0" smtClean="0"/>
              <a:t>tulevaisuudessa </a:t>
            </a:r>
            <a:br>
              <a:rPr lang="fi-FI" sz="2000" dirty="0" smtClean="0"/>
            </a:br>
            <a:r>
              <a:rPr lang="fi-FI" sz="2000" dirty="0" smtClean="0"/>
              <a:t>(eliniän piteneminen </a:t>
            </a:r>
            <a:r>
              <a:rPr lang="fi-FI" sz="2000" dirty="0"/>
              <a:t>ja ikääntyneiden määrän </a:t>
            </a:r>
            <a:r>
              <a:rPr lang="fi-FI" sz="2000" dirty="0" smtClean="0"/>
              <a:t>kasvu)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Syövän kehittyminen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solunjakautumista </a:t>
            </a:r>
            <a:r>
              <a:rPr lang="fi-FI" dirty="0"/>
              <a:t>ohjaava </a:t>
            </a:r>
            <a:r>
              <a:rPr lang="fi-FI" u="sng" dirty="0"/>
              <a:t>säätelyjärjestelmä </a:t>
            </a:r>
            <a:r>
              <a:rPr lang="fi-FI" u="sng" dirty="0" smtClean="0"/>
              <a:t>häiriintyy</a:t>
            </a:r>
            <a:r>
              <a:rPr lang="fi-FI" dirty="0" smtClean="0"/>
              <a:t> (yksittäisessä </a:t>
            </a:r>
            <a:r>
              <a:rPr lang="fi-FI" dirty="0"/>
              <a:t>solussa tapahtuu </a:t>
            </a:r>
            <a:r>
              <a:rPr lang="fi-FI" b="1" dirty="0"/>
              <a:t>mutaatioita</a:t>
            </a:r>
            <a:r>
              <a:rPr lang="fi-FI" dirty="0"/>
              <a:t> eli perimäaineksen </a:t>
            </a:r>
            <a:r>
              <a:rPr lang="fi-FI" dirty="0" smtClean="0"/>
              <a:t>muutoksia = </a:t>
            </a:r>
            <a:r>
              <a:rPr lang="fi-FI" b="1" dirty="0" smtClean="0"/>
              <a:t>esisyöpäsolut</a:t>
            </a:r>
            <a:r>
              <a:rPr lang="fi-FI" dirty="0" smtClean="0"/>
              <a:t>) </a:t>
            </a:r>
            <a:r>
              <a:rPr lang="fi-FI" dirty="0">
                <a:sym typeface="Wingdings" panose="05000000000000000000" pitchFamily="2" charset="2"/>
              </a:rPr>
              <a:t> muuntuminen hallitsemattomasti jakautuviksi </a:t>
            </a:r>
            <a:r>
              <a:rPr lang="fi-FI" b="1" dirty="0">
                <a:sym typeface="Wingdings" panose="05000000000000000000" pitchFamily="2" charset="2"/>
              </a:rPr>
              <a:t>syöpäsoluiksi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monivaiheinen </a:t>
            </a:r>
            <a:r>
              <a:rPr lang="fi-FI" dirty="0">
                <a:sym typeface="Wingdings" panose="05000000000000000000" pitchFamily="2" charset="2"/>
              </a:rPr>
              <a:t>tapahtuma, joka </a:t>
            </a:r>
            <a:r>
              <a:rPr lang="fi-FI" dirty="0" smtClean="0">
                <a:sym typeface="Wingdings" panose="05000000000000000000" pitchFamily="2" charset="2"/>
              </a:rPr>
              <a:t>kestää </a:t>
            </a:r>
            <a:r>
              <a:rPr lang="fi-FI" dirty="0">
                <a:sym typeface="Wingdings" panose="05000000000000000000" pitchFamily="2" charset="2"/>
              </a:rPr>
              <a:t>vuosia tai jopa kymmeniä </a:t>
            </a:r>
            <a:r>
              <a:rPr lang="fi-FI" dirty="0" smtClean="0">
                <a:sym typeface="Wingdings" panose="05000000000000000000" pitchFamily="2" charset="2"/>
              </a:rPr>
              <a:t>vuosia</a:t>
            </a:r>
            <a:endParaRPr lang="fi-FI" dirty="0" smtClean="0"/>
          </a:p>
          <a:p>
            <a:r>
              <a:rPr lang="fi-FI" dirty="0"/>
              <a:t>s</a:t>
            </a:r>
            <a:r>
              <a:rPr lang="fi-FI" dirty="0" smtClean="0"/>
              <a:t>yöpäsolun </a:t>
            </a:r>
            <a:r>
              <a:rPr lang="fi-FI" dirty="0"/>
              <a:t>jakautuessa </a:t>
            </a:r>
            <a:r>
              <a:rPr lang="fi-FI" u="sng" dirty="0"/>
              <a:t>geenivirheet kopioituvat</a:t>
            </a:r>
            <a:r>
              <a:rPr lang="fi-FI" dirty="0"/>
              <a:t> kaikkiin siitä muodostuviin uusiin soluihin ja virheiden kopioituminen jatkuu jokaisen solun jakautumisen </a:t>
            </a:r>
            <a:r>
              <a:rPr lang="fi-FI" dirty="0" smtClean="0"/>
              <a:t>myötä </a:t>
            </a:r>
            <a:br>
              <a:rPr lang="fi-FI" dirty="0" smtClean="0"/>
            </a:br>
            <a:r>
              <a:rPr lang="fi-FI" dirty="0" smtClean="0"/>
              <a:t>(muodostuu </a:t>
            </a:r>
            <a:r>
              <a:rPr lang="fi-FI" b="1" dirty="0"/>
              <a:t>pahanlaatuinen kasvain eli </a:t>
            </a:r>
            <a:r>
              <a:rPr lang="fi-FI" b="1" dirty="0" smtClean="0"/>
              <a:t>syöpä</a:t>
            </a:r>
            <a:r>
              <a:rPr lang="fi-FI" dirty="0" smtClean="0"/>
              <a:t>)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olujen </a:t>
            </a:r>
            <a:r>
              <a:rPr lang="fi-FI" dirty="0"/>
              <a:t>pitää </a:t>
            </a:r>
            <a:r>
              <a:rPr lang="fi-FI" dirty="0" smtClean="0"/>
              <a:t>jakautua </a:t>
            </a:r>
            <a:r>
              <a:rPr lang="fi-FI" dirty="0"/>
              <a:t>monta tuhatta kertaa, ennen kuin kasvain on edes herneen </a:t>
            </a:r>
            <a:r>
              <a:rPr lang="fi-FI" dirty="0" smtClean="0"/>
              <a:t>kokoinen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akautumisnopeus </a:t>
            </a:r>
            <a:r>
              <a:rPr lang="fi-FI" dirty="0"/>
              <a:t>vaihtelee eri </a:t>
            </a:r>
            <a:r>
              <a:rPr lang="fi-FI" dirty="0" smtClean="0"/>
              <a:t>syöpäsairauksissa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opulta </a:t>
            </a:r>
            <a:r>
              <a:rPr lang="fi-FI" dirty="0"/>
              <a:t>syöpäsoluja </a:t>
            </a:r>
            <a:r>
              <a:rPr lang="fi-FI" dirty="0" smtClean="0"/>
              <a:t>niin </a:t>
            </a:r>
            <a:r>
              <a:rPr lang="fi-FI" dirty="0"/>
              <a:t>paljon, että ne vievät elintilan ympärillä olevilta terveiltä soluilta ja vaurioittavat elimen, jossa ne </a:t>
            </a:r>
            <a:r>
              <a:rPr lang="fi-FI" dirty="0" smtClean="0"/>
              <a:t>kasvavat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522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Karsinogeenit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syöpää </a:t>
            </a:r>
            <a:r>
              <a:rPr lang="fi-FI" dirty="0"/>
              <a:t>aiheuttavia </a:t>
            </a:r>
            <a:r>
              <a:rPr lang="fi-FI" dirty="0" smtClean="0"/>
              <a:t>tekijöitä, </a:t>
            </a:r>
            <a:r>
              <a:rPr lang="fi-FI" dirty="0"/>
              <a:t>tunnetaan </a:t>
            </a:r>
            <a:r>
              <a:rPr lang="fi-FI" dirty="0" smtClean="0"/>
              <a:t>tuhansia</a:t>
            </a:r>
          </a:p>
          <a:p>
            <a:r>
              <a:rPr lang="fi-FI" dirty="0"/>
              <a:t>i</a:t>
            </a:r>
            <a:r>
              <a:rPr lang="fi-FI" dirty="0" smtClean="0"/>
              <a:t>hminen </a:t>
            </a:r>
            <a:r>
              <a:rPr lang="fi-FI" dirty="0"/>
              <a:t>altistuu elämänsä aikana useille erilaisille </a:t>
            </a:r>
            <a:r>
              <a:rPr lang="fi-FI" dirty="0" smtClean="0"/>
              <a:t>karsinogeeneille </a:t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a</a:t>
            </a:r>
            <a:r>
              <a:rPr lang="fi-FI" dirty="0" smtClean="0"/>
              <a:t>uringon UV-säteily, tupakansavu, ilmassa leijuvat pienhiukkaset)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mutaatioita tapahtuu </a:t>
            </a:r>
            <a:r>
              <a:rPr lang="fi-FI" dirty="0" smtClean="0"/>
              <a:t>jatkuvasti</a:t>
            </a:r>
          </a:p>
          <a:p>
            <a:pPr lvl="1"/>
            <a:r>
              <a:rPr lang="fi-FI" dirty="0" smtClean="0"/>
              <a:t>eivät </a:t>
            </a:r>
            <a:r>
              <a:rPr lang="fi-FI" dirty="0"/>
              <a:t>kuitenkaan johda syöpäkasvaimen syntyyn, sillä solun omat entsyymit korjaavat </a:t>
            </a:r>
            <a:r>
              <a:rPr lang="fi-FI" dirty="0" smtClean="0"/>
              <a:t>suurimman osan  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os </a:t>
            </a:r>
            <a:r>
              <a:rPr lang="fi-FI" dirty="0"/>
              <a:t>korjaus ei onnistu, viallinen solu voi tuhota </a:t>
            </a:r>
            <a:r>
              <a:rPr lang="fi-FI" dirty="0" smtClean="0"/>
              <a:t>itsensä (= ohjelmoitu solukuolema </a:t>
            </a:r>
            <a:r>
              <a:rPr lang="fi-FI" dirty="0"/>
              <a:t>eli </a:t>
            </a:r>
            <a:r>
              <a:rPr lang="fi-FI" b="1" dirty="0" err="1" smtClean="0"/>
              <a:t>apoptoosi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veren </a:t>
            </a:r>
            <a:r>
              <a:rPr lang="fi-FI" dirty="0"/>
              <a:t>valkosolut voivat tunnistaa perimäainekseltaan muuntuneen solun ja tuhota </a:t>
            </a:r>
            <a:r>
              <a:rPr lang="fi-FI" dirty="0" smtClean="0"/>
              <a:t>sen</a:t>
            </a:r>
          </a:p>
          <a:p>
            <a:r>
              <a:rPr lang="fi-FI" dirty="0"/>
              <a:t>kaikkia perimäaineksen virheitä ei saada korjatuiksi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/>
              <a:t>syövän </a:t>
            </a:r>
            <a:r>
              <a:rPr lang="fi-FI" dirty="0" smtClean="0"/>
              <a:t>riski</a:t>
            </a:r>
          </a:p>
          <a:p>
            <a:pPr lvl="1"/>
            <a:r>
              <a:rPr lang="fi-FI" dirty="0" smtClean="0"/>
              <a:t>ihminen </a:t>
            </a:r>
            <a:r>
              <a:rPr lang="fi-FI" dirty="0"/>
              <a:t>altistuu hyvin voimakkaille karsinogeeneille tai </a:t>
            </a:r>
            <a:endParaRPr lang="fi-FI" dirty="0" smtClean="0"/>
          </a:p>
          <a:p>
            <a:pPr lvl="1"/>
            <a:r>
              <a:rPr lang="fi-FI" dirty="0" smtClean="0"/>
              <a:t>samanaikaisesti </a:t>
            </a:r>
            <a:r>
              <a:rPr lang="fi-FI" dirty="0"/>
              <a:t>useille erilaisille karsinogeeneille tai </a:t>
            </a:r>
            <a:endParaRPr lang="fi-FI" dirty="0" smtClean="0"/>
          </a:p>
          <a:p>
            <a:pPr lvl="1"/>
            <a:r>
              <a:rPr lang="fi-FI" dirty="0" smtClean="0"/>
              <a:t>karsinogeenialtistus </a:t>
            </a:r>
            <a:r>
              <a:rPr lang="fi-FI" dirty="0"/>
              <a:t>jatkuu vuosia ja on usein </a:t>
            </a:r>
            <a:r>
              <a:rPr lang="fi-FI" dirty="0" smtClean="0"/>
              <a:t>toistuvaa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un </a:t>
            </a:r>
            <a:r>
              <a:rPr lang="fi-FI" dirty="0"/>
              <a:t>syöpäsolukko on ehtinyt kehittyä riittävän pitkälle, se pystyy torjumaan kaikki kehon </a:t>
            </a:r>
            <a:r>
              <a:rPr lang="fi-FI" dirty="0" smtClean="0"/>
              <a:t>puolustusmekanismit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577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Etäpesäkkeet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syöpäsolut </a:t>
            </a:r>
            <a:r>
              <a:rPr lang="fi-FI" dirty="0"/>
              <a:t>erittävät aineita, jotka houkuttelevat syöpäkasvaimen ympärille uusia veri- ja </a:t>
            </a:r>
            <a:r>
              <a:rPr lang="fi-FI" dirty="0" smtClean="0"/>
              <a:t>imusuonia</a:t>
            </a:r>
          </a:p>
          <a:p>
            <a:pPr lvl="1"/>
            <a:r>
              <a:rPr lang="fi-FI" dirty="0" smtClean="0"/>
              <a:t>jatkuva </a:t>
            </a:r>
            <a:r>
              <a:rPr lang="fi-FI" dirty="0"/>
              <a:t>solunjakautuminen vaatii runsaasti veren kuljettamaa happea ja </a:t>
            </a:r>
            <a:r>
              <a:rPr lang="fi-FI" dirty="0" smtClean="0"/>
              <a:t>ravintoaineita </a:t>
            </a:r>
            <a:br>
              <a:rPr lang="fi-FI" dirty="0" smtClean="0"/>
            </a:br>
            <a:r>
              <a:rPr lang="fi-FI" dirty="0" smtClean="0"/>
              <a:t>(jos </a:t>
            </a:r>
            <a:r>
              <a:rPr lang="fi-FI" dirty="0"/>
              <a:t>energiaa ja </a:t>
            </a:r>
            <a:r>
              <a:rPr lang="fi-FI" dirty="0" smtClean="0"/>
              <a:t>ravintoaineita </a:t>
            </a:r>
            <a:r>
              <a:rPr lang="fi-FI" dirty="0"/>
              <a:t>riittävästi käytettävissä, syöpäsolut voivat lisääntyä </a:t>
            </a:r>
            <a:r>
              <a:rPr lang="fi-FI" dirty="0" smtClean="0"/>
              <a:t>loputtomasti)</a:t>
            </a:r>
          </a:p>
          <a:p>
            <a:pPr lvl="1"/>
            <a:r>
              <a:rPr lang="fi-FI" dirty="0" smtClean="0"/>
              <a:t>tarjoavat </a:t>
            </a:r>
            <a:r>
              <a:rPr lang="fi-FI" dirty="0"/>
              <a:t>syöpäsoluille reitin levitä eri puolille </a:t>
            </a:r>
            <a:r>
              <a:rPr lang="fi-FI" dirty="0" smtClean="0"/>
              <a:t>kehoa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alkuperäisestä </a:t>
            </a:r>
            <a:r>
              <a:rPr lang="fi-FI" dirty="0"/>
              <a:t>kasvaimesta irronneet syöpäsolut voivat kulkeutua veren tai imunestekierron mukana uuteen kohde-elimeen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muodostavat </a:t>
            </a:r>
            <a:r>
              <a:rPr lang="fi-FI" dirty="0"/>
              <a:t>siellä uusia syöpäkasvaimia, </a:t>
            </a:r>
            <a:r>
              <a:rPr lang="fi-FI" b="1" dirty="0"/>
              <a:t>etäpesäkkeitä eli </a:t>
            </a:r>
            <a:r>
              <a:rPr lang="fi-FI" b="1" dirty="0" smtClean="0"/>
              <a:t>metastaaseja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(syövän </a:t>
            </a:r>
            <a:r>
              <a:rPr lang="fi-FI" dirty="0"/>
              <a:t>vaarallisuus perustuu </a:t>
            </a:r>
            <a:r>
              <a:rPr lang="fi-FI" dirty="0" smtClean="0"/>
              <a:t>usein niihin, </a:t>
            </a:r>
            <a:r>
              <a:rPr lang="fi-FI" dirty="0"/>
              <a:t>koska laajalle levinnyttä syöpää on vaikea </a:t>
            </a:r>
            <a:r>
              <a:rPr lang="fi-FI" dirty="0" smtClean="0"/>
              <a:t>pysäyttää)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214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Riskitekijät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tavallisesti syöpä </a:t>
            </a:r>
            <a:r>
              <a:rPr lang="fi-FI" dirty="0"/>
              <a:t>kehittyy monen eri tekijän </a:t>
            </a:r>
            <a:r>
              <a:rPr lang="fi-FI" dirty="0" smtClean="0"/>
              <a:t>yhteisvaikutuksesta (syyt </a:t>
            </a:r>
            <a:r>
              <a:rPr lang="fi-FI" dirty="0"/>
              <a:t>vaihtelevat syöpäsairauksittain, </a:t>
            </a:r>
            <a:r>
              <a:rPr lang="fi-FI" dirty="0" smtClean="0"/>
              <a:t>kaikkia syitä ei vielä tunneta)</a:t>
            </a:r>
          </a:p>
          <a:p>
            <a:r>
              <a:rPr lang="fi-FI" dirty="0" smtClean="0"/>
              <a:t>ikääntyminen</a:t>
            </a:r>
          </a:p>
          <a:p>
            <a:r>
              <a:rPr lang="fi-FI" dirty="0"/>
              <a:t>p</a:t>
            </a:r>
            <a:r>
              <a:rPr lang="fi-FI" dirty="0" smtClean="0"/>
              <a:t>erinnöllinen alttius</a:t>
            </a:r>
          </a:p>
          <a:p>
            <a:r>
              <a:rPr lang="fi-FI" dirty="0"/>
              <a:t>s</a:t>
            </a:r>
            <a:r>
              <a:rPr lang="fi-FI" dirty="0" smtClean="0"/>
              <a:t>ukupuoli </a:t>
            </a:r>
            <a:r>
              <a:rPr lang="fi-FI" dirty="0" smtClean="0">
                <a:sym typeface="Wingdings" panose="05000000000000000000" pitchFamily="2" charset="2"/>
              </a:rPr>
              <a:t> syöpätyypit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upakointi (erityisesti tervayhdisteet)</a:t>
            </a:r>
          </a:p>
          <a:p>
            <a:r>
              <a:rPr lang="fi-FI" dirty="0"/>
              <a:t>a</a:t>
            </a:r>
            <a:r>
              <a:rPr lang="fi-FI" dirty="0" smtClean="0"/>
              <a:t>lkoholi (</a:t>
            </a:r>
            <a:r>
              <a:rPr lang="fi-FI" dirty="0" err="1" smtClean="0"/>
              <a:t>asetaldehydi</a:t>
            </a:r>
            <a:r>
              <a:rPr lang="fi-FI" dirty="0" smtClean="0"/>
              <a:t>)</a:t>
            </a:r>
          </a:p>
          <a:p>
            <a:r>
              <a:rPr lang="fi-FI" dirty="0"/>
              <a:t>r</a:t>
            </a:r>
            <a:r>
              <a:rPr lang="fi-FI" dirty="0" smtClean="0"/>
              <a:t>avitsemus (punainen liha, prosessoidut lihatuotteet, vähäinen kuidun saanti)</a:t>
            </a:r>
          </a:p>
          <a:p>
            <a:r>
              <a:rPr lang="fi-FI" dirty="0"/>
              <a:t>v</a:t>
            </a:r>
            <a:r>
              <a:rPr lang="fi-FI" dirty="0" smtClean="0"/>
              <a:t>ähäinen liikunta</a:t>
            </a:r>
          </a:p>
          <a:p>
            <a:r>
              <a:rPr lang="fi-FI" dirty="0" smtClean="0"/>
              <a:t>lihavuus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495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Syöpää aiheuttavat infektiot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b="1" dirty="0" smtClean="0"/>
          </a:p>
          <a:p>
            <a:r>
              <a:rPr lang="fi-FI" b="1" dirty="0" smtClean="0"/>
              <a:t>HPV-virukset </a:t>
            </a:r>
            <a:r>
              <a:rPr lang="fi-FI" b="1" dirty="0"/>
              <a:t>eli </a:t>
            </a:r>
            <a:r>
              <a:rPr lang="fi-FI" b="1" dirty="0" err="1"/>
              <a:t>human</a:t>
            </a:r>
            <a:r>
              <a:rPr lang="fi-FI" b="1" dirty="0"/>
              <a:t> </a:t>
            </a:r>
            <a:r>
              <a:rPr lang="fi-FI" b="1" dirty="0" err="1"/>
              <a:t>papilloma</a:t>
            </a:r>
            <a:r>
              <a:rPr lang="fi-FI" b="1" dirty="0"/>
              <a:t> </a:t>
            </a:r>
            <a:r>
              <a:rPr lang="fi-FI" b="1" dirty="0" smtClean="0"/>
              <a:t>virukset </a:t>
            </a:r>
            <a:r>
              <a:rPr lang="fi-FI" dirty="0" smtClean="0"/>
              <a:t>(limakalvokontakti)</a:t>
            </a:r>
            <a:r>
              <a:rPr lang="fi-FI" dirty="0" smtClean="0">
                <a:sym typeface="Wingdings" panose="05000000000000000000" pitchFamily="2" charset="2"/>
              </a:rPr>
              <a:t> kohdunkaulan syöpä (</a:t>
            </a:r>
            <a:r>
              <a:rPr lang="fi-FI" dirty="0" err="1" smtClean="0">
                <a:sym typeface="Wingdings" panose="05000000000000000000" pitchFamily="2" charset="2"/>
              </a:rPr>
              <a:t>Papa</a:t>
            </a:r>
            <a:r>
              <a:rPr lang="fi-FI" dirty="0" smtClean="0">
                <a:sym typeface="Wingdings" panose="05000000000000000000" pitchFamily="2" charset="2"/>
              </a:rPr>
              <a:t>-testaus, seulonta, rokotukset)</a:t>
            </a:r>
          </a:p>
          <a:p>
            <a:r>
              <a:rPr lang="fi-FI" b="1" dirty="0" smtClean="0">
                <a:sym typeface="Wingdings" panose="05000000000000000000" pitchFamily="2" charset="2"/>
              </a:rPr>
              <a:t>hepatiittivirukset</a:t>
            </a:r>
            <a:r>
              <a:rPr lang="fi-FI" dirty="0" smtClean="0">
                <a:sym typeface="Wingdings" panose="05000000000000000000" pitchFamily="2" charset="2"/>
              </a:rPr>
              <a:t>  maksasyöpä</a:t>
            </a:r>
          </a:p>
          <a:p>
            <a:r>
              <a:rPr lang="fi-FI" b="1" dirty="0" err="1">
                <a:sym typeface="Wingdings" panose="05000000000000000000" pitchFamily="2" charset="2"/>
              </a:rPr>
              <a:t>h</a:t>
            </a:r>
            <a:r>
              <a:rPr lang="fi-FI" b="1" dirty="0" err="1" smtClean="0">
                <a:sym typeface="Wingdings" panose="05000000000000000000" pitchFamily="2" charset="2"/>
              </a:rPr>
              <a:t>elikobakteerit</a:t>
            </a:r>
            <a:r>
              <a:rPr lang="fi-FI" dirty="0" smtClean="0">
                <a:sym typeface="Wingdings" panose="05000000000000000000" pitchFamily="2" charset="2"/>
              </a:rPr>
              <a:t>  mahasyöpä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251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Ympäristötekijät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saastuneen </a:t>
            </a:r>
            <a:r>
              <a:rPr lang="fi-FI" dirty="0" smtClean="0"/>
              <a:t>ilman (pakokaasut</a:t>
            </a:r>
            <a:r>
              <a:rPr lang="fi-FI" dirty="0"/>
              <a:t>, teollisuuden </a:t>
            </a:r>
            <a:r>
              <a:rPr lang="fi-FI" dirty="0" smtClean="0"/>
              <a:t>päästöt, asuntojen </a:t>
            </a:r>
            <a:r>
              <a:rPr lang="fi-FI" dirty="0"/>
              <a:t>lämmityksestä tulevat </a:t>
            </a:r>
            <a:r>
              <a:rPr lang="fi-FI" dirty="0" smtClean="0"/>
              <a:t>savut) </a:t>
            </a:r>
            <a:r>
              <a:rPr lang="fi-FI" b="1" dirty="0" smtClean="0"/>
              <a:t>pienhiukkaset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keuhko- ja virtsarakon syöpä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asuntojen ilmaan tai kaivoveteen päässyt maaperän </a:t>
            </a:r>
            <a:r>
              <a:rPr lang="fi-FI" b="1" dirty="0" smtClean="0">
                <a:sym typeface="Wingdings" panose="05000000000000000000" pitchFamily="2" charset="2"/>
              </a:rPr>
              <a:t>radonkaasu</a:t>
            </a:r>
            <a:r>
              <a:rPr lang="fi-FI" dirty="0" smtClean="0">
                <a:sym typeface="Wingdings" panose="05000000000000000000" pitchFamily="2" charset="2"/>
              </a:rPr>
              <a:t> (Suomessa paljon) </a:t>
            </a:r>
            <a:br>
              <a:rPr lang="fi-FI" dirty="0" smtClean="0">
                <a:sym typeface="Wingdings" panose="05000000000000000000" pitchFamily="2" charset="2"/>
              </a:rPr>
            </a:br>
            <a:r>
              <a:rPr lang="fi-FI" dirty="0" smtClean="0">
                <a:sym typeface="Wingdings" panose="05000000000000000000" pitchFamily="2" charset="2"/>
              </a:rPr>
              <a:t> keuhkosyöpä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työpaikkojen dieselpakokaasut, puupöly, </a:t>
            </a:r>
            <a:r>
              <a:rPr lang="fi-FI" b="1" dirty="0" smtClean="0">
                <a:sym typeface="Wingdings" panose="05000000000000000000" pitchFamily="2" charset="2"/>
              </a:rPr>
              <a:t>asbesti</a:t>
            </a:r>
            <a:r>
              <a:rPr lang="fi-FI" dirty="0" smtClean="0">
                <a:sym typeface="Wingdings" panose="05000000000000000000" pitchFamily="2" charset="2"/>
              </a:rPr>
              <a:t>, erilaiset syöpävaaralliset teollisuuskemikaalit </a:t>
            </a:r>
            <a:br>
              <a:rPr lang="fi-FI" dirty="0" smtClean="0">
                <a:sym typeface="Wingdings" panose="05000000000000000000" pitchFamily="2" charset="2"/>
              </a:rPr>
            </a:br>
            <a:r>
              <a:rPr lang="fi-FI" dirty="0" smtClean="0">
                <a:sym typeface="Wingdings" panose="05000000000000000000" pitchFamily="2" charset="2"/>
              </a:rPr>
              <a:t> esim. keuhkosyöpä</a:t>
            </a:r>
            <a:endParaRPr lang="fi-FI" dirty="0">
              <a:sym typeface="Wingdings" panose="05000000000000000000" pitchFamily="2" charset="2"/>
            </a:endParaRPr>
          </a:p>
          <a:p>
            <a:endParaRPr lang="fi-FI" dirty="0" smtClean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415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Paranemisennuste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11"/>
            <a:ext cx="8229600" cy="4525963"/>
          </a:xfrm>
        </p:spPr>
        <p:txBody>
          <a:bodyPr>
            <a:noAutofit/>
          </a:bodyPr>
          <a:lstStyle/>
          <a:p>
            <a:r>
              <a:rPr lang="fi-FI" sz="1800" dirty="0"/>
              <a:t>v</a:t>
            </a:r>
            <a:r>
              <a:rPr lang="fi-FI" sz="1800" dirty="0" smtClean="0"/>
              <a:t>aihtelee eri syöpäsairauksissa</a:t>
            </a:r>
          </a:p>
          <a:p>
            <a:r>
              <a:rPr lang="fi-FI" sz="1800" dirty="0" smtClean="0"/>
              <a:t>syövän </a:t>
            </a:r>
            <a:r>
              <a:rPr lang="fi-FI" sz="1800" dirty="0"/>
              <a:t>diagnosointi </a:t>
            </a:r>
            <a:r>
              <a:rPr lang="fi-FI" sz="1800" dirty="0" smtClean="0"/>
              <a:t>ja </a:t>
            </a:r>
            <a:r>
              <a:rPr lang="fi-FI" sz="1800" dirty="0"/>
              <a:t>hoitomenetelmät kehittyvät </a:t>
            </a:r>
            <a:r>
              <a:rPr lang="fi-FI" sz="1800" dirty="0" smtClean="0"/>
              <a:t>jatkuvasti, nykyään </a:t>
            </a:r>
            <a:r>
              <a:rPr lang="fi-FI" sz="1800" dirty="0"/>
              <a:t>entistä useampi paranee </a:t>
            </a:r>
            <a:r>
              <a:rPr lang="fi-FI" sz="1800" dirty="0" smtClean="0"/>
              <a:t>syövästä</a:t>
            </a:r>
          </a:p>
          <a:p>
            <a:r>
              <a:rPr lang="fi-FI" sz="1800" dirty="0" smtClean="0"/>
              <a:t>Suomessa </a:t>
            </a:r>
            <a:r>
              <a:rPr lang="fi-FI" sz="1800" dirty="0"/>
              <a:t>keskimäärin kaksi kolmesta syöpäpotilaasta paranee viiden vuoden sisällä taudin </a:t>
            </a:r>
            <a:r>
              <a:rPr lang="fi-FI" sz="1800" dirty="0" smtClean="0"/>
              <a:t>toteamisesta</a:t>
            </a:r>
          </a:p>
          <a:p>
            <a:r>
              <a:rPr lang="fi-FI" sz="1800" b="1" dirty="0"/>
              <a:t>s</a:t>
            </a:r>
            <a:r>
              <a:rPr lang="fi-FI" sz="1800" b="1" dirty="0" smtClean="0"/>
              <a:t>uhteellinen </a:t>
            </a:r>
            <a:r>
              <a:rPr lang="fi-FI" sz="1800" b="1" dirty="0" err="1" smtClean="0"/>
              <a:t>elossaololuku</a:t>
            </a:r>
            <a:r>
              <a:rPr lang="fi-FI" sz="1800" b="1" dirty="0" smtClean="0"/>
              <a:t> </a:t>
            </a:r>
            <a:r>
              <a:rPr lang="fi-FI" sz="1800" dirty="0" smtClean="0"/>
              <a:t>= </a:t>
            </a:r>
            <a:r>
              <a:rPr lang="fi-FI" sz="1800" dirty="0"/>
              <a:t>kuinka suuri osa </a:t>
            </a:r>
            <a:r>
              <a:rPr lang="fi-FI" sz="1800" dirty="0" smtClean="0"/>
              <a:t>sairastuneista </a:t>
            </a:r>
            <a:r>
              <a:rPr lang="fi-FI" sz="1800" dirty="0"/>
              <a:t>elossa tietyn ajanjakson kuluttua sairauden toteamisesta </a:t>
            </a:r>
            <a:r>
              <a:rPr lang="fi-FI" sz="1800" dirty="0" smtClean="0"/>
              <a:t>vs. muu </a:t>
            </a:r>
            <a:r>
              <a:rPr lang="fi-FI" sz="1800" dirty="0" err="1" smtClean="0"/>
              <a:t>samanikäinen</a:t>
            </a:r>
            <a:r>
              <a:rPr lang="fi-FI" sz="1800" dirty="0" smtClean="0"/>
              <a:t> väestö</a:t>
            </a:r>
          </a:p>
          <a:p>
            <a:pPr lvl="1"/>
            <a:r>
              <a:rPr lang="fi-FI" sz="1600" dirty="0" smtClean="0"/>
              <a:t>Suomessa syöpäpotilaiden 5 v. </a:t>
            </a:r>
            <a:r>
              <a:rPr lang="fi-FI" sz="1600" dirty="0"/>
              <a:t>suhteellinen </a:t>
            </a:r>
            <a:r>
              <a:rPr lang="fi-FI" sz="1600" dirty="0" err="1" smtClean="0"/>
              <a:t>elossaololuku</a:t>
            </a:r>
            <a:r>
              <a:rPr lang="fi-FI" sz="1600" dirty="0" smtClean="0"/>
              <a:t> </a:t>
            </a:r>
            <a:r>
              <a:rPr lang="fi-FI" sz="1600" dirty="0"/>
              <a:t>naisilla 69 % ja miehillä 66 </a:t>
            </a:r>
            <a:r>
              <a:rPr lang="fi-FI" sz="1600" dirty="0" smtClean="0"/>
              <a:t>%</a:t>
            </a:r>
          </a:p>
          <a:p>
            <a:pPr lvl="1"/>
            <a:r>
              <a:rPr lang="fi-FI" sz="1600" dirty="0" smtClean="0"/>
              <a:t>vaihtelee voimakkaasti </a:t>
            </a:r>
            <a:r>
              <a:rPr lang="fi-FI" sz="1600" dirty="0"/>
              <a:t>eri </a:t>
            </a:r>
            <a:r>
              <a:rPr lang="fi-FI" sz="1600" dirty="0" smtClean="0"/>
              <a:t>syöpäsairauksissa </a:t>
            </a:r>
          </a:p>
          <a:p>
            <a:r>
              <a:rPr lang="fi-FI" sz="1800" dirty="0" err="1"/>
              <a:t>e</a:t>
            </a:r>
            <a:r>
              <a:rPr lang="fi-FI" sz="1800" dirty="0" err="1" smtClean="0"/>
              <a:t>turauhas</a:t>
            </a:r>
            <a:r>
              <a:rPr lang="fi-FI" sz="1800" dirty="0" smtClean="0"/>
              <a:t>- </a:t>
            </a:r>
            <a:r>
              <a:rPr lang="fi-FI" sz="1800" dirty="0"/>
              <a:t>ja rintasyöpä </a:t>
            </a:r>
            <a:r>
              <a:rPr lang="fi-FI" sz="1800" dirty="0" smtClean="0"/>
              <a:t>Suomen yleisimpiä syöpäsairauksia</a:t>
            </a:r>
          </a:p>
          <a:p>
            <a:pPr lvl="1"/>
            <a:r>
              <a:rPr lang="fi-FI" sz="1600" dirty="0" smtClean="0"/>
              <a:t>ennustetaan </a:t>
            </a:r>
            <a:r>
              <a:rPr lang="fi-FI" sz="1600" dirty="0"/>
              <a:t>yleistyvän eniten väestön vanhenemisen </a:t>
            </a:r>
            <a:r>
              <a:rPr lang="fi-FI" sz="1600" dirty="0" smtClean="0"/>
              <a:t>seurauksena</a:t>
            </a:r>
          </a:p>
          <a:p>
            <a:pPr lvl="1"/>
            <a:r>
              <a:rPr lang="fi-FI" sz="1600" dirty="0" err="1" smtClean="0"/>
              <a:t>elossaololuku</a:t>
            </a:r>
            <a:r>
              <a:rPr lang="fi-FI" sz="1600" dirty="0" smtClean="0"/>
              <a:t> </a:t>
            </a:r>
            <a:r>
              <a:rPr lang="fi-FI" sz="1600" dirty="0"/>
              <a:t>erityisen </a:t>
            </a:r>
            <a:r>
              <a:rPr lang="fi-FI" sz="1600" dirty="0" smtClean="0"/>
              <a:t>hyvä</a:t>
            </a:r>
          </a:p>
          <a:p>
            <a:r>
              <a:rPr lang="fi-FI" sz="1800" dirty="0" smtClean="0"/>
              <a:t>haima- </a:t>
            </a:r>
            <a:r>
              <a:rPr lang="fi-FI" sz="1800" dirty="0"/>
              <a:t>ja maksasyövässä ja hengitysteihin liittyvissä syövissä </a:t>
            </a:r>
            <a:r>
              <a:rPr lang="fi-FI" sz="1800" dirty="0" smtClean="0"/>
              <a:t>ennuste </a:t>
            </a:r>
            <a:r>
              <a:rPr lang="fi-FI" sz="1800" dirty="0"/>
              <a:t>edelleen </a:t>
            </a:r>
            <a:r>
              <a:rPr lang="fi-FI" sz="1800" dirty="0" smtClean="0"/>
              <a:t>synkkä (eivät alkuvaiheessa </a:t>
            </a:r>
            <a:r>
              <a:rPr lang="fi-FI" sz="1800" dirty="0"/>
              <a:t>oireile </a:t>
            </a:r>
            <a:r>
              <a:rPr lang="fi-FI" sz="1800" dirty="0" smtClean="0"/>
              <a:t>mitenkään </a:t>
            </a:r>
            <a:r>
              <a:rPr lang="fi-FI" sz="1800" dirty="0"/>
              <a:t>tai oireet </a:t>
            </a:r>
            <a:r>
              <a:rPr lang="fi-FI" sz="1800" dirty="0" smtClean="0"/>
              <a:t>niin </a:t>
            </a:r>
            <a:r>
              <a:rPr lang="fi-FI" sz="1800" dirty="0"/>
              <a:t>vähäisiä, ettei niitä </a:t>
            </a:r>
            <a:r>
              <a:rPr lang="fi-FI" sz="1800" dirty="0" smtClean="0"/>
              <a:t>huomaa </a:t>
            </a:r>
            <a:r>
              <a:rPr lang="fi-FI" sz="1800" dirty="0" smtClean="0">
                <a:sym typeface="Wingdings" panose="05000000000000000000" pitchFamily="2" charset="2"/>
              </a:rPr>
              <a:t> </a:t>
            </a:r>
            <a:r>
              <a:rPr lang="fi-FI" sz="1800" dirty="0" smtClean="0"/>
              <a:t>syöpä </a:t>
            </a:r>
            <a:r>
              <a:rPr lang="fi-FI" sz="1800" dirty="0"/>
              <a:t>ehtii kehittyä pitkälle ja </a:t>
            </a:r>
            <a:r>
              <a:rPr lang="fi-FI" sz="1800" dirty="0" smtClean="0"/>
              <a:t>muodostaa </a:t>
            </a:r>
            <a:r>
              <a:rPr lang="fi-FI" sz="1800" dirty="0"/>
              <a:t>etäpesäkkeitä ennen taudin </a:t>
            </a:r>
            <a:r>
              <a:rPr lang="fi-FI" sz="1800" dirty="0" smtClean="0"/>
              <a:t>toteamista</a:t>
            </a:r>
            <a:r>
              <a:rPr lang="fi-FI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38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781</Words>
  <Application>Microsoft Office PowerPoint</Application>
  <PresentationFormat>Näytössä katseltava diaesitys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Syöpä</vt:lpstr>
      <vt:lpstr>Syövän kehittyminen</vt:lpstr>
      <vt:lpstr>Karsinogeenit</vt:lpstr>
      <vt:lpstr>Etäpesäkkeet</vt:lpstr>
      <vt:lpstr>Riskitekijät</vt:lpstr>
      <vt:lpstr>Syöpää aiheuttavat infektiot</vt:lpstr>
      <vt:lpstr>Ympäristötekijät</vt:lpstr>
      <vt:lpstr>Paranemisennuste</vt:lpstr>
      <vt:lpstr>Varhainen toteaminen</vt:lpstr>
      <vt:lpstr>Lähtökohtia hoitomuodoille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377</cp:revision>
  <dcterms:created xsi:type="dcterms:W3CDTF">2017-06-09T06:02:13Z</dcterms:created>
  <dcterms:modified xsi:type="dcterms:W3CDTF">2022-02-11T09:57:32Z</dcterms:modified>
</cp:coreProperties>
</file>