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0"/>
    <p:restoredTop sz="94670"/>
  </p:normalViewPr>
  <p:slideViewPr>
    <p:cSldViewPr>
      <p:cViewPr varScale="1">
        <p:scale>
          <a:sx n="39" d="100"/>
          <a:sy n="39" d="100"/>
        </p:scale>
        <p:origin x="132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14: Diabetes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Diabetes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000" dirty="0" smtClean="0"/>
              <a:t>joukko </a:t>
            </a:r>
            <a:r>
              <a:rPr lang="fi-FI" sz="2000" dirty="0"/>
              <a:t>erilaisia </a:t>
            </a:r>
            <a:r>
              <a:rPr lang="fi-FI" sz="2000" dirty="0" smtClean="0"/>
              <a:t>aineenvaihduntasairauksia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000" dirty="0"/>
              <a:t>l</a:t>
            </a:r>
            <a:r>
              <a:rPr lang="fi-FI" sz="2000" dirty="0" smtClean="0"/>
              <a:t>iian suuri veren </a:t>
            </a:r>
            <a:r>
              <a:rPr lang="fi-FI" sz="2000" dirty="0"/>
              <a:t>sokeripitoisuuden pitkäaikainen </a:t>
            </a:r>
            <a:r>
              <a:rPr lang="fi-FI" sz="2000" dirty="0" smtClean="0"/>
              <a:t>kohoaminen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000" dirty="0"/>
              <a:t>s</a:t>
            </a:r>
            <a:r>
              <a:rPr lang="fi-FI" sz="2000" dirty="0" smtClean="0"/>
              <a:t>yynä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1600" dirty="0" smtClean="0"/>
              <a:t>haiman </a:t>
            </a:r>
            <a:r>
              <a:rPr lang="fi-FI" sz="1600" dirty="0"/>
              <a:t>erittämän insuliinihormonin </a:t>
            </a:r>
            <a:r>
              <a:rPr lang="fi-FI" sz="1600" dirty="0" smtClean="0"/>
              <a:t>vähäisyys tai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1600" dirty="0" smtClean="0"/>
              <a:t>insuliinihormonin </a:t>
            </a:r>
            <a:r>
              <a:rPr lang="fi-FI" sz="1600" dirty="0"/>
              <a:t>puuttuminen </a:t>
            </a:r>
            <a:r>
              <a:rPr lang="fi-FI" sz="1600" dirty="0" smtClean="0"/>
              <a:t>kokonaan tai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1600" dirty="0" smtClean="0"/>
              <a:t>insuliinin </a:t>
            </a:r>
            <a:r>
              <a:rPr lang="fi-FI" sz="1600" dirty="0"/>
              <a:t>heikentynyt </a:t>
            </a:r>
            <a:r>
              <a:rPr lang="fi-FI" sz="1600" dirty="0" smtClean="0"/>
              <a:t>teho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000" dirty="0" smtClean="0"/>
              <a:t>veren </a:t>
            </a:r>
            <a:r>
              <a:rPr lang="fi-FI" sz="2000" dirty="0"/>
              <a:t>sokeri- eli </a:t>
            </a:r>
            <a:r>
              <a:rPr lang="fi-FI" sz="2000" b="1" dirty="0" smtClean="0"/>
              <a:t>glukoosipitoisuuden</a:t>
            </a:r>
            <a:r>
              <a:rPr lang="fi-FI" sz="2000" dirty="0" smtClean="0"/>
              <a:t> säätely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1600" dirty="0" smtClean="0"/>
              <a:t>haiman </a:t>
            </a:r>
            <a:r>
              <a:rPr lang="fi-FI" sz="1600" dirty="0" err="1"/>
              <a:t>Langerhansin</a:t>
            </a:r>
            <a:r>
              <a:rPr lang="fi-FI" sz="1600" dirty="0"/>
              <a:t> </a:t>
            </a:r>
            <a:r>
              <a:rPr lang="fi-FI" sz="1600" dirty="0" smtClean="0"/>
              <a:t>saarekkeiden beeta-solujen </a:t>
            </a:r>
            <a:r>
              <a:rPr lang="fi-FI" sz="1600" b="1" dirty="0" smtClean="0"/>
              <a:t>insuliini-hormonin</a:t>
            </a:r>
            <a:r>
              <a:rPr lang="fi-FI" sz="1600" dirty="0" smtClean="0"/>
              <a:t> tuotanto </a:t>
            </a:r>
            <a:r>
              <a:rPr lang="fi-FI" sz="1600" dirty="0" smtClean="0">
                <a:sym typeface="Wingdings" panose="05000000000000000000" pitchFamily="2" charset="2"/>
              </a:rPr>
              <a:t> </a:t>
            </a:r>
            <a:r>
              <a:rPr lang="fi-FI" sz="1600" dirty="0" smtClean="0"/>
              <a:t>erittyminen vereen </a:t>
            </a:r>
            <a:r>
              <a:rPr lang="fi-FI" sz="1600" dirty="0" smtClean="0">
                <a:sym typeface="Wingdings" panose="05000000000000000000" pitchFamily="2" charset="2"/>
              </a:rPr>
              <a:t> </a:t>
            </a:r>
            <a:r>
              <a:rPr lang="fi-FI" sz="1600" dirty="0" smtClean="0"/>
              <a:t>veressä olevan glukoosin siirto </a:t>
            </a:r>
            <a:r>
              <a:rPr lang="fi-FI" sz="1600" dirty="0"/>
              <a:t>soluihin </a:t>
            </a:r>
            <a:r>
              <a:rPr lang="fi-FI" sz="1600" dirty="0" smtClean="0"/>
              <a:t>energianlähteeksi </a:t>
            </a:r>
            <a:br>
              <a:rPr lang="fi-FI" sz="1600" dirty="0" smtClean="0"/>
            </a:br>
            <a:r>
              <a:rPr lang="fi-FI" sz="1600" dirty="0" smtClean="0"/>
              <a:t>(= veren glukoosipitoisuus ei nouse liikaa)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1600" dirty="0" smtClean="0"/>
              <a:t>haiman alfa-solujen erittämä </a:t>
            </a:r>
            <a:r>
              <a:rPr lang="fi-FI" sz="1600" b="1" dirty="0" err="1" smtClean="0"/>
              <a:t>glukagoni</a:t>
            </a:r>
            <a:r>
              <a:rPr lang="fi-FI" sz="1600" dirty="0" err="1" smtClean="0"/>
              <a:t>-hormoni</a:t>
            </a:r>
            <a:r>
              <a:rPr lang="fi-FI" sz="1600" dirty="0" smtClean="0"/>
              <a:t> (jos verensokeri laskemassa liian alas) </a:t>
            </a:r>
            <a:r>
              <a:rPr lang="fi-FI" sz="1600" dirty="0" smtClean="0">
                <a:sym typeface="Wingdings" panose="05000000000000000000" pitchFamily="2" charset="2"/>
              </a:rPr>
              <a:t> </a:t>
            </a:r>
            <a:r>
              <a:rPr lang="fi-FI" sz="1600" dirty="0" smtClean="0"/>
              <a:t>lisää maksan glukoosituottoa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1600" dirty="0" smtClean="0"/>
              <a:t>insuliini </a:t>
            </a:r>
            <a:r>
              <a:rPr lang="fi-FI" sz="1600" dirty="0"/>
              <a:t>poistuu elimistöstä maksan toiminnan kautta ja </a:t>
            </a:r>
            <a:r>
              <a:rPr lang="fi-FI" sz="1600" dirty="0" smtClean="0"/>
              <a:t>munuaisten </a:t>
            </a:r>
            <a:r>
              <a:rPr lang="fi-FI" sz="1600" dirty="0"/>
              <a:t>erittämänä </a:t>
            </a:r>
            <a:r>
              <a:rPr lang="fi-FI" sz="1600" dirty="0" smtClean="0"/>
              <a:t>virtsaan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Verensokeriarvot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normaali </a:t>
            </a:r>
            <a:r>
              <a:rPr lang="fi-FI" dirty="0"/>
              <a:t>verensokeriarvo </a:t>
            </a:r>
            <a:r>
              <a:rPr lang="fi-FI" dirty="0" smtClean="0"/>
              <a:t>hyvin </a:t>
            </a:r>
            <a:r>
              <a:rPr lang="fi-FI" dirty="0"/>
              <a:t>tasainen insuliinin ja </a:t>
            </a:r>
            <a:r>
              <a:rPr lang="fi-FI" dirty="0" err="1"/>
              <a:t>glukagonin</a:t>
            </a:r>
            <a:r>
              <a:rPr lang="fi-FI" dirty="0"/>
              <a:t> </a:t>
            </a:r>
            <a:r>
              <a:rPr lang="fi-FI" dirty="0" smtClean="0"/>
              <a:t>ansiosta </a:t>
            </a:r>
            <a:br>
              <a:rPr lang="fi-FI" dirty="0" smtClean="0"/>
            </a:br>
            <a:r>
              <a:rPr lang="fi-FI" dirty="0" smtClean="0"/>
              <a:t>(terveellä </a:t>
            </a:r>
            <a:r>
              <a:rPr lang="fi-FI" dirty="0"/>
              <a:t>ihmisellä lähes aina 4–8 </a:t>
            </a:r>
            <a:r>
              <a:rPr lang="fi-FI" dirty="0" err="1" smtClean="0"/>
              <a:t>mmol/l</a:t>
            </a:r>
            <a:r>
              <a:rPr lang="fi-FI" dirty="0" smtClean="0"/>
              <a:t>)</a:t>
            </a:r>
          </a:p>
          <a:p>
            <a:r>
              <a:rPr lang="fi-FI" dirty="0"/>
              <a:t>l</a:t>
            </a:r>
            <a:r>
              <a:rPr lang="fi-FI" dirty="0" smtClean="0"/>
              <a:t>iian korkea verensokeriarvo</a:t>
            </a:r>
          </a:p>
          <a:p>
            <a:pPr lvl="1"/>
            <a:r>
              <a:rPr lang="fi-FI" dirty="0"/>
              <a:t>pienet hiussuonet ja valtimot voivat </a:t>
            </a:r>
            <a:r>
              <a:rPr lang="fi-FI" dirty="0" smtClean="0"/>
              <a:t>vaurioitua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</a:t>
            </a:r>
            <a:r>
              <a:rPr lang="fi-FI" dirty="0"/>
              <a:t>tärkeiden </a:t>
            </a:r>
            <a:r>
              <a:rPr lang="fi-FI" dirty="0" smtClean="0"/>
              <a:t>elinten (esim. silmät tai munuaiset) </a:t>
            </a:r>
            <a:r>
              <a:rPr lang="fi-FI" dirty="0"/>
              <a:t>toiminta voi häiriintyä</a:t>
            </a:r>
            <a:endParaRPr lang="fi-FI" dirty="0" smtClean="0"/>
          </a:p>
          <a:p>
            <a:r>
              <a:rPr lang="fi-FI" dirty="0"/>
              <a:t>l</a:t>
            </a:r>
            <a:r>
              <a:rPr lang="fi-FI" dirty="0" smtClean="0"/>
              <a:t>iian alhainen verensokeriarvo eli </a:t>
            </a:r>
            <a:r>
              <a:rPr lang="fi-FI" b="1" dirty="0" err="1" smtClean="0"/>
              <a:t>hypoglykemia</a:t>
            </a:r>
            <a:endParaRPr lang="fi-FI" b="1" dirty="0" smtClean="0"/>
          </a:p>
          <a:p>
            <a:pPr lvl="1"/>
            <a:r>
              <a:rPr lang="fi-FI" dirty="0"/>
              <a:t>v</a:t>
            </a:r>
            <a:r>
              <a:rPr lang="fi-FI" dirty="0" smtClean="0"/>
              <a:t>aarallinen aivoille</a:t>
            </a:r>
          </a:p>
          <a:p>
            <a:pPr lvl="1"/>
            <a:r>
              <a:rPr lang="fi-FI" dirty="0" smtClean="0"/>
              <a:t>oireita sydämentykytys</a:t>
            </a:r>
            <a:r>
              <a:rPr lang="fi-FI" dirty="0"/>
              <a:t>, hikoilu, nälän tunne, käsien tärinä </a:t>
            </a:r>
            <a:r>
              <a:rPr lang="fi-FI" dirty="0" smtClean="0"/>
              <a:t>ja ärtyisyys (johtuvat </a:t>
            </a:r>
            <a:r>
              <a:rPr lang="fi-FI" dirty="0"/>
              <a:t>stressihormonien, </a:t>
            </a:r>
            <a:r>
              <a:rPr lang="fi-FI" dirty="0" smtClean="0"/>
              <a:t>kuten </a:t>
            </a:r>
            <a:r>
              <a:rPr lang="fi-FI" dirty="0"/>
              <a:t>adrenaliinin, </a:t>
            </a:r>
            <a:r>
              <a:rPr lang="fi-FI" dirty="0" smtClean="0"/>
              <a:t>liikaerityksestä) 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ievät </a:t>
            </a:r>
            <a:r>
              <a:rPr lang="fi-FI" dirty="0"/>
              <a:t>oireet ovat hyvin </a:t>
            </a:r>
            <a:r>
              <a:rPr lang="fi-FI" dirty="0" smtClean="0"/>
              <a:t>yleisiä </a:t>
            </a:r>
          </a:p>
          <a:p>
            <a:pPr lvl="1"/>
            <a:r>
              <a:rPr lang="fi-FI" dirty="0" smtClean="0"/>
              <a:t>diabeetikolla </a:t>
            </a:r>
            <a:r>
              <a:rPr lang="fi-FI" b="1" dirty="0" smtClean="0"/>
              <a:t>insuliinisokki</a:t>
            </a:r>
            <a:r>
              <a:rPr lang="fi-FI" dirty="0" smtClean="0"/>
              <a:t>, </a:t>
            </a:r>
            <a:r>
              <a:rPr lang="fi-FI" dirty="0"/>
              <a:t>jolloin keskushermoston toiminta </a:t>
            </a:r>
            <a:r>
              <a:rPr lang="fi-FI" dirty="0" smtClean="0"/>
              <a:t>häiriintyy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647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Tyypin 1 diabetes eli insuliininpuutostauti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noin </a:t>
            </a:r>
            <a:r>
              <a:rPr lang="fi-FI" dirty="0"/>
              <a:t>50 000 </a:t>
            </a:r>
            <a:r>
              <a:rPr lang="fi-FI" dirty="0" smtClean="0"/>
              <a:t>suomalaisella, vuosittain sairastuu </a:t>
            </a:r>
            <a:r>
              <a:rPr lang="fi-FI" dirty="0"/>
              <a:t>lähes 500 lasta </a:t>
            </a:r>
            <a:endParaRPr lang="fi-FI" dirty="0" smtClean="0"/>
          </a:p>
          <a:p>
            <a:r>
              <a:rPr lang="fi-FI" dirty="0" smtClean="0"/>
              <a:t>Suomessa lasten </a:t>
            </a:r>
            <a:r>
              <a:rPr lang="fi-FI" dirty="0"/>
              <a:t>diabetes </a:t>
            </a:r>
            <a:r>
              <a:rPr lang="fi-FI" dirty="0" smtClean="0"/>
              <a:t>yleisempää </a:t>
            </a:r>
            <a:r>
              <a:rPr lang="fi-FI" dirty="0"/>
              <a:t>kuin missään muualla </a:t>
            </a:r>
            <a:r>
              <a:rPr lang="fi-FI" dirty="0" smtClean="0"/>
              <a:t>maailmassa, ilmaantuvuus kasvanut jatkuvasti</a:t>
            </a:r>
          </a:p>
          <a:p>
            <a:r>
              <a:rPr lang="fi-FI" dirty="0" smtClean="0"/>
              <a:t>syytä ei ole pystytty </a:t>
            </a:r>
            <a:r>
              <a:rPr lang="fi-FI" dirty="0"/>
              <a:t>täysin </a:t>
            </a:r>
            <a:r>
              <a:rPr lang="fi-FI" dirty="0" smtClean="0"/>
              <a:t>selvittämään</a:t>
            </a:r>
          </a:p>
          <a:p>
            <a:pPr lvl="1"/>
            <a:r>
              <a:rPr lang="fi-FI" u="sng" dirty="0" smtClean="0"/>
              <a:t>monitekijäinen</a:t>
            </a:r>
            <a:r>
              <a:rPr lang="fi-FI" dirty="0" smtClean="0"/>
              <a:t> sairaus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ltistavat perintötekijät eli </a:t>
            </a:r>
            <a:r>
              <a:rPr lang="fi-FI" u="sng" dirty="0" smtClean="0"/>
              <a:t>riskigeenit</a:t>
            </a:r>
          </a:p>
          <a:p>
            <a:pPr lvl="1"/>
            <a:r>
              <a:rPr lang="fi-FI" u="sng" dirty="0" smtClean="0"/>
              <a:t>hygieniahypoteesia</a:t>
            </a:r>
            <a:r>
              <a:rPr lang="fi-FI" dirty="0"/>
              <a:t> sekä </a:t>
            </a:r>
            <a:r>
              <a:rPr lang="fi-FI" dirty="0" smtClean="0"/>
              <a:t>suolistobakteerien </a:t>
            </a:r>
            <a:r>
              <a:rPr lang="fi-FI" dirty="0"/>
              <a:t>ja eräiden </a:t>
            </a:r>
            <a:r>
              <a:rPr lang="fi-FI" dirty="0" smtClean="0"/>
              <a:t>virusinfektioiden osuutta </a:t>
            </a:r>
            <a:r>
              <a:rPr lang="fi-FI" dirty="0"/>
              <a:t>tutkitaan</a:t>
            </a:r>
          </a:p>
        </p:txBody>
      </p:sp>
    </p:spTree>
    <p:extLst>
      <p:ext uri="{BB962C8B-B14F-4D97-AF65-F5344CB8AC3E}">
        <p14:creationId xmlns:p14="http://schemas.microsoft.com/office/powerpoint/2010/main" val="235019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Tyypin 1 diabeteksen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sz="3600" dirty="0" smtClean="0"/>
              <a:t>haiman </a:t>
            </a:r>
            <a:r>
              <a:rPr lang="fi-FI" sz="3600" dirty="0" err="1" smtClean="0"/>
              <a:t>Langerhansin</a:t>
            </a:r>
            <a:r>
              <a:rPr lang="fi-FI" sz="3600" dirty="0" smtClean="0"/>
              <a:t> saarekkeet vähitellen tuhoutuneet autoimmuuni-ilmiön seurauksena eivätkä eritä insuliinia</a:t>
            </a:r>
          </a:p>
          <a:p>
            <a:r>
              <a:rPr lang="fi-FI" sz="3600" dirty="0" smtClean="0"/>
              <a:t>hoitamattomana johtaa tajuttomuuteen ja kuolemaan</a:t>
            </a:r>
          </a:p>
          <a:p>
            <a:r>
              <a:rPr lang="fi-FI" sz="3600" dirty="0" smtClean="0"/>
              <a:t>puhkeaa tavallisesti lapsuus- tai nuoruusiässä = nuoruusiän diabetes </a:t>
            </a:r>
            <a:br>
              <a:rPr lang="fi-FI" sz="3600" dirty="0" smtClean="0"/>
            </a:br>
            <a:r>
              <a:rPr lang="fi-FI" sz="3600" dirty="0" smtClean="0"/>
              <a:t>(voi kuitenkin sairastua missä iässä tahansa)</a:t>
            </a:r>
          </a:p>
          <a:p>
            <a:r>
              <a:rPr lang="fi-FI" sz="3600" dirty="0" smtClean="0"/>
              <a:t>oireita</a:t>
            </a:r>
          </a:p>
          <a:p>
            <a:pPr lvl="1"/>
            <a:r>
              <a:rPr lang="fi-FI" dirty="0" smtClean="0"/>
              <a:t>huomattavasti lisääntynyt virtsaamisen tarve</a:t>
            </a:r>
          </a:p>
          <a:p>
            <a:pPr lvl="1"/>
            <a:r>
              <a:rPr lang="fi-FI" dirty="0" smtClean="0"/>
              <a:t>jano</a:t>
            </a:r>
          </a:p>
          <a:p>
            <a:pPr lvl="1"/>
            <a:r>
              <a:rPr lang="fi-FI" dirty="0" smtClean="0"/>
              <a:t>väsymys</a:t>
            </a:r>
          </a:p>
          <a:p>
            <a:pPr lvl="1"/>
            <a:r>
              <a:rPr lang="fi-FI" dirty="0" smtClean="0"/>
              <a:t>painon lasku</a:t>
            </a:r>
          </a:p>
          <a:p>
            <a:r>
              <a:rPr lang="fi-FI" sz="3600" dirty="0" smtClean="0"/>
              <a:t>hoitona </a:t>
            </a:r>
          </a:p>
          <a:p>
            <a:pPr lvl="1"/>
            <a:r>
              <a:rPr lang="fi-FI" dirty="0" smtClean="0"/>
              <a:t>insuliinin </a:t>
            </a:r>
            <a:r>
              <a:rPr lang="fi-FI" dirty="0" err="1" smtClean="0"/>
              <a:t>monipistoshoito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(</a:t>
            </a:r>
            <a:r>
              <a:rPr lang="fi-FI" u="sng" dirty="0" smtClean="0"/>
              <a:t>pitkävaikutteinen insuliini </a:t>
            </a:r>
            <a:r>
              <a:rPr lang="fi-FI" dirty="0" smtClean="0"/>
              <a:t>huolehtii verensokeritasosta paastoaikoina ja </a:t>
            </a:r>
            <a:br>
              <a:rPr lang="fi-FI" dirty="0" smtClean="0"/>
            </a:br>
            <a:r>
              <a:rPr lang="fi-FI" u="sng" dirty="0" smtClean="0"/>
              <a:t>pikainsuliini</a:t>
            </a:r>
            <a:r>
              <a:rPr lang="fi-FI" dirty="0" smtClean="0"/>
              <a:t> aterioiden yhteydessä)</a:t>
            </a:r>
          </a:p>
          <a:p>
            <a:pPr lvl="1"/>
            <a:r>
              <a:rPr lang="fi-FI" dirty="0" smtClean="0"/>
              <a:t>insuliinin annosteluun insuliinikynäpistokset tai insuliinipumppu</a:t>
            </a:r>
          </a:p>
          <a:p>
            <a:r>
              <a:rPr lang="fi-FI" sz="3600" dirty="0" smtClean="0"/>
              <a:t>ruokavalio-ohjeissa painotetaan kuitupitoisia, hyviä hiilihydraattilähteitä</a:t>
            </a:r>
          </a:p>
          <a:p>
            <a:r>
              <a:rPr lang="fi-FI" sz="3600" dirty="0" smtClean="0"/>
              <a:t>säännöllinen </a:t>
            </a:r>
            <a:r>
              <a:rPr lang="fi-FI" sz="3600" dirty="0"/>
              <a:t>liikkuminen parantaa </a:t>
            </a:r>
            <a:r>
              <a:rPr lang="fi-FI" sz="3600" dirty="0" smtClean="0"/>
              <a:t>hoitotasapainoa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203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Tyypin 2 diabetes ja sen kehittyminen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saattaa kehittyä 10–15 vuotta, puhkeaa usein vasta aikuisiässä </a:t>
            </a:r>
            <a:br>
              <a:rPr lang="fi-FI" dirty="0" smtClean="0"/>
            </a:br>
            <a:r>
              <a:rPr lang="fi-FI" dirty="0" smtClean="0"/>
              <a:t>(voi sairastua jo lapsenakin) </a:t>
            </a:r>
          </a:p>
          <a:p>
            <a:r>
              <a:rPr lang="fi-FI" dirty="0" smtClean="0"/>
              <a:t>pitkään lähes oireeton tai ihminen tottuu oireisiin</a:t>
            </a:r>
          </a:p>
          <a:p>
            <a:pPr lvl="1"/>
            <a:r>
              <a:rPr lang="fi-FI" dirty="0" smtClean="0"/>
              <a:t>aterioiden jälkeen tuntuva väsymys, joka taudin pahentuessa muuttuu yleiseksi uupumukseksi</a:t>
            </a:r>
          </a:p>
          <a:p>
            <a:pPr lvl="1"/>
            <a:r>
              <a:rPr lang="fi-FI" dirty="0" smtClean="0"/>
              <a:t>toisinaan myös särkyä tai lihaskouristelua jaloissa</a:t>
            </a:r>
          </a:p>
          <a:p>
            <a:r>
              <a:rPr lang="fi-FI" dirty="0" smtClean="0"/>
              <a:t>alkuvaiheessa haima erittää insuliinia normaaliin tapaan, mutta solujen kyky reagoida insuliiniin heikkenee vähitellen </a:t>
            </a:r>
            <a:br>
              <a:rPr lang="fi-FI" dirty="0" smtClean="0"/>
            </a:br>
            <a:r>
              <a:rPr lang="fi-FI" dirty="0" smtClean="0"/>
              <a:t>(= </a:t>
            </a:r>
            <a:r>
              <a:rPr lang="fi-FI" b="1" dirty="0" smtClean="0"/>
              <a:t>insuliiniresistenssi</a:t>
            </a:r>
            <a:r>
              <a:rPr lang="fi-FI" dirty="0" smtClean="0"/>
              <a:t>)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glukoosi ei pääse siirtymään soluihin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verensokeripitoisuus nousee</a:t>
            </a:r>
          </a:p>
          <a:p>
            <a:r>
              <a:rPr lang="fi-FI" dirty="0" smtClean="0"/>
              <a:t>haima </a:t>
            </a:r>
            <a:r>
              <a:rPr lang="fi-FI" dirty="0"/>
              <a:t>reagoi </a:t>
            </a:r>
            <a:r>
              <a:rPr lang="fi-FI" dirty="0" smtClean="0"/>
              <a:t>tuottamalla </a:t>
            </a:r>
            <a:r>
              <a:rPr lang="fi-FI" dirty="0"/>
              <a:t>yhä enemmän </a:t>
            </a:r>
            <a:r>
              <a:rPr lang="fi-FI" dirty="0" smtClean="0"/>
              <a:t>insuliinia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ei </a:t>
            </a:r>
            <a:r>
              <a:rPr lang="fi-FI" dirty="0"/>
              <a:t>kuitenkaan kykene pitämään </a:t>
            </a:r>
            <a:r>
              <a:rPr lang="fi-FI" dirty="0" smtClean="0"/>
              <a:t>verensokeria </a:t>
            </a:r>
            <a:r>
              <a:rPr lang="fi-FI" dirty="0"/>
              <a:t>tasaisena kaikissa </a:t>
            </a:r>
            <a:r>
              <a:rPr lang="fi-FI" dirty="0" smtClean="0"/>
              <a:t>tilanteissa </a:t>
            </a:r>
            <a:br>
              <a:rPr lang="fi-FI" dirty="0" smtClean="0"/>
            </a:br>
            <a:r>
              <a:rPr lang="fi-FI" dirty="0" smtClean="0"/>
              <a:t>(= </a:t>
            </a:r>
            <a:r>
              <a:rPr lang="fi-FI" b="1" dirty="0" smtClean="0"/>
              <a:t>diabeteksen esiaste </a:t>
            </a:r>
            <a:r>
              <a:rPr lang="fi-FI" dirty="0" smtClean="0"/>
              <a:t>eli heikentynyt sokerinsieto)</a:t>
            </a:r>
          </a:p>
          <a:p>
            <a:r>
              <a:rPr lang="fi-FI" dirty="0"/>
              <a:t>h</a:t>
            </a:r>
            <a:r>
              <a:rPr lang="fi-FI" dirty="0" smtClean="0"/>
              <a:t>oitamattomana </a:t>
            </a:r>
            <a:r>
              <a:rPr lang="fi-FI" dirty="0"/>
              <a:t>diabeteksen esiaste kehittyy </a:t>
            </a:r>
            <a:r>
              <a:rPr lang="fi-FI" b="1" dirty="0"/>
              <a:t>tyypin 2 </a:t>
            </a:r>
            <a:r>
              <a:rPr lang="fi-FI" b="1" dirty="0" smtClean="0"/>
              <a:t>diabetekseksi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</a:t>
            </a:r>
            <a:r>
              <a:rPr lang="fi-FI" dirty="0"/>
              <a:t>lisää riskiä sairastua sydän- </a:t>
            </a:r>
            <a:r>
              <a:rPr lang="fi-FI" dirty="0" smtClean="0"/>
              <a:t>ja verisuonitauteihin</a:t>
            </a:r>
          </a:p>
          <a:p>
            <a:pPr lvl="1"/>
            <a:r>
              <a:rPr lang="fi-FI" dirty="0"/>
              <a:t>haiman kyky tuottaa insuliinia </a:t>
            </a:r>
            <a:r>
              <a:rPr lang="fi-FI" dirty="0" smtClean="0"/>
              <a:t>heikkenee </a:t>
            </a:r>
            <a:r>
              <a:rPr lang="fi-FI" dirty="0"/>
              <a:t>ja </a:t>
            </a:r>
            <a:r>
              <a:rPr lang="fi-FI" dirty="0" smtClean="0"/>
              <a:t>lopulta insuliinin </a:t>
            </a:r>
            <a:r>
              <a:rPr lang="fi-FI" dirty="0"/>
              <a:t>tuotanto voi ehtyä kokonaan</a:t>
            </a:r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593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Tyypin 2 diabeteksen riskitekijät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</a:t>
            </a:r>
            <a:r>
              <a:rPr lang="fi-FI" dirty="0" smtClean="0"/>
              <a:t>erintötekijät</a:t>
            </a:r>
          </a:p>
          <a:p>
            <a:r>
              <a:rPr lang="fi-FI" dirty="0"/>
              <a:t>k</a:t>
            </a:r>
            <a:r>
              <a:rPr lang="fi-FI" dirty="0" smtClean="0"/>
              <a:t>eskivartalolihavuus</a:t>
            </a:r>
          </a:p>
          <a:p>
            <a:r>
              <a:rPr lang="fi-FI" dirty="0"/>
              <a:t>v</a:t>
            </a:r>
            <a:r>
              <a:rPr lang="fi-FI" dirty="0" smtClean="0"/>
              <a:t>ähäinen liikunta</a:t>
            </a:r>
          </a:p>
          <a:p>
            <a:pPr>
              <a:buFont typeface="Wingdings"/>
              <a:buChar char="à"/>
            </a:pPr>
            <a:r>
              <a:rPr lang="fi-FI" dirty="0" smtClean="0">
                <a:sym typeface="Wingdings" panose="05000000000000000000" pitchFamily="2" charset="2"/>
              </a:rPr>
              <a:t>aineenvaihdunnan muutokset: verensokerin nousu, verenpaineen ja veren rasva-arvojen kohoaminen, häiriöt veren hyytymistekijöissä </a:t>
            </a:r>
            <a:br>
              <a:rPr lang="fi-FI" dirty="0" smtClean="0">
                <a:sym typeface="Wingdings" panose="05000000000000000000" pitchFamily="2" charset="2"/>
              </a:rPr>
            </a:br>
            <a:r>
              <a:rPr lang="fi-FI" dirty="0" smtClean="0">
                <a:sym typeface="Wingdings" panose="05000000000000000000" pitchFamily="2" charset="2"/>
              </a:rPr>
              <a:t>(= </a:t>
            </a:r>
            <a:r>
              <a:rPr lang="fi-FI" b="1" dirty="0" smtClean="0">
                <a:sym typeface="Wingdings" panose="05000000000000000000" pitchFamily="2" charset="2"/>
              </a:rPr>
              <a:t>metabolinen oireyhtymä </a:t>
            </a:r>
            <a:r>
              <a:rPr lang="fi-FI" dirty="0" smtClean="0">
                <a:sym typeface="Wingdings" panose="05000000000000000000" pitchFamily="2" charset="2"/>
              </a:rPr>
              <a:t>eli MBO)</a:t>
            </a:r>
          </a:p>
          <a:p>
            <a:r>
              <a:rPr lang="fi-FI" dirty="0">
                <a:sym typeface="Wingdings" panose="05000000000000000000" pitchFamily="2" charset="2"/>
              </a:rPr>
              <a:t>t</a:t>
            </a:r>
            <a:r>
              <a:rPr lang="fi-FI" dirty="0" smtClean="0">
                <a:sym typeface="Wingdings" panose="05000000000000000000" pitchFamily="2" charset="2"/>
              </a:rPr>
              <a:t>upakointi ja nuuska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59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Tyypin 2 diabeteksen yleisyys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sairastavien </a:t>
            </a:r>
            <a:r>
              <a:rPr lang="fi-FI" dirty="0"/>
              <a:t>määrä </a:t>
            </a:r>
            <a:r>
              <a:rPr lang="fi-FI" dirty="0" smtClean="0"/>
              <a:t>kasvanut </a:t>
            </a:r>
            <a:r>
              <a:rPr lang="fi-FI" dirty="0"/>
              <a:t>kaikkialla </a:t>
            </a:r>
            <a:r>
              <a:rPr lang="fi-FI" dirty="0" smtClean="0"/>
              <a:t>maailmassa </a:t>
            </a:r>
          </a:p>
          <a:p>
            <a:r>
              <a:rPr lang="fi-FI" dirty="0" smtClean="0"/>
              <a:t>noin </a:t>
            </a:r>
            <a:r>
              <a:rPr lang="fi-FI" dirty="0"/>
              <a:t>puolella </a:t>
            </a:r>
            <a:r>
              <a:rPr lang="fi-FI" dirty="0" smtClean="0"/>
              <a:t>miljoonalla suomalaisella – lähes </a:t>
            </a:r>
            <a:r>
              <a:rPr lang="fi-FI" dirty="0"/>
              <a:t>puolet ei tiedä </a:t>
            </a:r>
            <a:r>
              <a:rPr lang="fi-FI" dirty="0" smtClean="0"/>
              <a:t>sairastavansa</a:t>
            </a:r>
          </a:p>
          <a:p>
            <a:r>
              <a:rPr lang="fi-FI" dirty="0" smtClean="0"/>
              <a:t>yleisyys </a:t>
            </a:r>
            <a:r>
              <a:rPr lang="fi-FI" dirty="0"/>
              <a:t>kulkee käsi kädessä lihavuuden yleisyyden </a:t>
            </a:r>
            <a:r>
              <a:rPr lang="fi-FI" dirty="0" smtClean="0"/>
              <a:t>kanssa </a:t>
            </a:r>
            <a:r>
              <a:rPr lang="fi-FI" dirty="0" smtClean="0">
                <a:sym typeface="Wingdings" panose="05000000000000000000" pitchFamily="2" charset="2"/>
              </a:rPr>
              <a:t> eniten </a:t>
            </a:r>
            <a:r>
              <a:rPr lang="fi-FI" dirty="0" smtClean="0"/>
              <a:t>maissa</a:t>
            </a:r>
            <a:r>
              <a:rPr lang="fi-FI" dirty="0"/>
              <a:t>, </a:t>
            </a:r>
            <a:r>
              <a:rPr lang="fi-FI" dirty="0" smtClean="0"/>
              <a:t>joissa lihavuus yleistä </a:t>
            </a:r>
            <a:br>
              <a:rPr lang="fi-FI" dirty="0" smtClean="0"/>
            </a:br>
            <a:r>
              <a:rPr lang="fi-FI" dirty="0" smtClean="0"/>
              <a:t>(esim. Yhdysvallat, vauraat arabimaat, </a:t>
            </a:r>
            <a:r>
              <a:rPr lang="fi-FI" dirty="0"/>
              <a:t>Tyynen </a:t>
            </a:r>
            <a:r>
              <a:rPr lang="fi-FI" dirty="0" smtClean="0"/>
              <a:t>valtameren pienet saaret) </a:t>
            </a:r>
          </a:p>
          <a:p>
            <a:r>
              <a:rPr lang="fi-FI" dirty="0" smtClean="0"/>
              <a:t>yleistyy </a:t>
            </a:r>
            <a:r>
              <a:rPr lang="fi-FI" dirty="0"/>
              <a:t>Euroopassa </a:t>
            </a:r>
            <a:r>
              <a:rPr lang="fi-FI" dirty="0" smtClean="0"/>
              <a:t>noin 20–25 % seuraavien </a:t>
            </a:r>
            <a:r>
              <a:rPr lang="fi-FI" dirty="0"/>
              <a:t>20 vuoden </a:t>
            </a:r>
            <a:r>
              <a:rPr lang="fi-FI" dirty="0" smtClean="0"/>
              <a:t>aikana</a:t>
            </a:r>
          </a:p>
          <a:p>
            <a:pPr lvl="1"/>
            <a:r>
              <a:rPr lang="fi-FI" dirty="0" smtClean="0"/>
              <a:t>Afrikassa ennustetaan </a:t>
            </a:r>
            <a:r>
              <a:rPr lang="fi-FI" dirty="0"/>
              <a:t>yleistyvän </a:t>
            </a:r>
            <a:r>
              <a:rPr lang="fi-FI" dirty="0" smtClean="0"/>
              <a:t>jopa </a:t>
            </a:r>
            <a:r>
              <a:rPr lang="fi-FI" dirty="0"/>
              <a:t>100 </a:t>
            </a:r>
            <a:r>
              <a:rPr lang="fi-FI" dirty="0" smtClean="0"/>
              <a:t>% </a:t>
            </a:r>
            <a:br>
              <a:rPr lang="fi-FI" dirty="0" smtClean="0"/>
            </a:br>
            <a:r>
              <a:rPr lang="fi-FI" dirty="0" smtClean="0"/>
              <a:t>(kehittyvissä </a:t>
            </a:r>
            <a:r>
              <a:rPr lang="fi-FI" dirty="0"/>
              <a:t>maissa aletaan noudattaa </a:t>
            </a:r>
            <a:r>
              <a:rPr lang="fi-FI" dirty="0" smtClean="0"/>
              <a:t>teollisuusmaille </a:t>
            </a:r>
            <a:r>
              <a:rPr lang="fi-FI" dirty="0"/>
              <a:t>tyypillisiä epäterveellisiä </a:t>
            </a:r>
            <a:r>
              <a:rPr lang="fi-FI" dirty="0" smtClean="0"/>
              <a:t>elämäntapoja)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8417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smtClean="0"/>
              <a:t>Lisäsairaudet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</a:t>
            </a:r>
            <a:r>
              <a:rPr lang="fi-FI" dirty="0" smtClean="0"/>
              <a:t>orkea veren glukoosipitoisuus 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verisuonet</a:t>
            </a:r>
            <a:r>
              <a:rPr lang="fi-FI" dirty="0"/>
              <a:t>, sydän, munuaiset tai hermosto </a:t>
            </a:r>
            <a:r>
              <a:rPr lang="fi-FI" dirty="0" smtClean="0"/>
              <a:t>saattavat vähitellen vaurioitua 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sydäninfarkti</a:t>
            </a:r>
            <a:r>
              <a:rPr lang="fi-FI" dirty="0"/>
              <a:t>, </a:t>
            </a:r>
            <a:r>
              <a:rPr lang="fi-FI" dirty="0" smtClean="0"/>
              <a:t>munuaistauti, silmänpohjien </a:t>
            </a:r>
            <a:r>
              <a:rPr lang="fi-FI" dirty="0"/>
              <a:t>tuhoutumisesta aiheutuva </a:t>
            </a:r>
            <a:r>
              <a:rPr lang="fi-FI" dirty="0" smtClean="0"/>
              <a:t>sokeutuminen</a:t>
            </a:r>
          </a:p>
          <a:p>
            <a:r>
              <a:rPr lang="fi-FI" dirty="0" smtClean="0"/>
              <a:t>aiheuttavat paljon lisäkustannuksia yhteiskunnalle</a:t>
            </a:r>
          </a:p>
          <a:p>
            <a:r>
              <a:rPr lang="fi-FI" dirty="0" smtClean="0"/>
              <a:t>tärkeää </a:t>
            </a:r>
            <a:endParaRPr lang="fi-FI" dirty="0"/>
          </a:p>
          <a:p>
            <a:pPr lvl="1"/>
            <a:r>
              <a:rPr lang="fi-FI" dirty="0"/>
              <a:t>diabeteksen varhainen </a:t>
            </a:r>
            <a:r>
              <a:rPr lang="fi-FI" dirty="0" smtClean="0"/>
              <a:t>diagnosointi ja hoidon aloittaminen (</a:t>
            </a:r>
            <a:r>
              <a:rPr lang="fi-FI" b="1" dirty="0" smtClean="0"/>
              <a:t>erityiskorvattavat lääkkeet</a:t>
            </a:r>
            <a:r>
              <a:rPr lang="fi-FI" dirty="0" smtClean="0"/>
              <a:t>)</a:t>
            </a:r>
            <a:endParaRPr lang="fi-FI" dirty="0"/>
          </a:p>
          <a:p>
            <a:pPr lvl="1"/>
            <a:r>
              <a:rPr lang="fi-FI" dirty="0"/>
              <a:t>hyvä diabeteksen hoitotasapaino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344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562</Words>
  <Application>Microsoft Office PowerPoint</Application>
  <PresentationFormat>Näytössä katseltava diaesitys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Terve 1: Terveyden perusteet</vt:lpstr>
      <vt:lpstr>Diabetes</vt:lpstr>
      <vt:lpstr>Verensokeriarvot</vt:lpstr>
      <vt:lpstr>Tyypin 1 diabetes eli insuliininpuutostauti</vt:lpstr>
      <vt:lpstr>Tyypin 1 diabeteksen hoito</vt:lpstr>
      <vt:lpstr>Tyypin 2 diabetes ja sen kehittyminen</vt:lpstr>
      <vt:lpstr>Tyypin 2 diabeteksen riskitekijät</vt:lpstr>
      <vt:lpstr>Tyypin 2 diabeteksen yleisyys</vt:lpstr>
      <vt:lpstr>Lisäsairaudet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322</cp:revision>
  <dcterms:created xsi:type="dcterms:W3CDTF">2017-06-09T06:02:13Z</dcterms:created>
  <dcterms:modified xsi:type="dcterms:W3CDTF">2022-02-11T09:57:03Z</dcterms:modified>
</cp:coreProperties>
</file>