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1"/>
    <p:restoredTop sz="94624"/>
  </p:normalViewPr>
  <p:slideViewPr>
    <p:cSldViewPr>
      <p:cViewPr varScale="1">
        <p:scale>
          <a:sx n="39" d="100"/>
          <a:sy n="39" d="100"/>
        </p:scale>
        <p:origin x="1296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11: Huumeet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Kansainvälinen </a:t>
            </a:r>
            <a:r>
              <a:rPr lang="fi-FI" b="1" dirty="0"/>
              <a:t>huumekauppa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arvo noin </a:t>
            </a:r>
            <a:r>
              <a:rPr lang="fi-FI" dirty="0"/>
              <a:t>300–500 </a:t>
            </a:r>
            <a:r>
              <a:rPr lang="fi-FI" dirty="0" smtClean="0"/>
              <a:t>miljardia </a:t>
            </a:r>
            <a:r>
              <a:rPr lang="fi-FI" dirty="0"/>
              <a:t>euroa </a:t>
            </a:r>
            <a:r>
              <a:rPr lang="fi-FI" dirty="0" smtClean="0"/>
              <a:t>vuodessa</a:t>
            </a:r>
          </a:p>
          <a:p>
            <a:r>
              <a:rPr lang="fi-FI" dirty="0" smtClean="0"/>
              <a:t>vahvasti järjestäytyneen </a:t>
            </a:r>
            <a:r>
              <a:rPr lang="fi-FI" dirty="0"/>
              <a:t>rikollisuuden </a:t>
            </a:r>
            <a:r>
              <a:rPr lang="fi-FI" dirty="0" smtClean="0"/>
              <a:t>toimintaa</a:t>
            </a:r>
            <a:endParaRPr lang="fi-FI" dirty="0"/>
          </a:p>
          <a:p>
            <a:r>
              <a:rPr lang="fi-FI" dirty="0" smtClean="0"/>
              <a:t>Suomi sijaitsee </a:t>
            </a:r>
            <a:r>
              <a:rPr lang="fi-FI" dirty="0"/>
              <a:t>kansainvälisten huumekuljetusten </a:t>
            </a:r>
            <a:r>
              <a:rPr lang="fi-FI" dirty="0" smtClean="0"/>
              <a:t>reiteillä (esim. </a:t>
            </a:r>
            <a:r>
              <a:rPr lang="fi-FI" dirty="0"/>
              <a:t>salakuljetus Venäjältä ja </a:t>
            </a:r>
            <a:r>
              <a:rPr lang="fi-FI" dirty="0" smtClean="0"/>
              <a:t>Virosta)</a:t>
            </a:r>
          </a:p>
          <a:p>
            <a:r>
              <a:rPr lang="fi-FI" dirty="0"/>
              <a:t>v</a:t>
            </a:r>
            <a:r>
              <a:rPr lang="fi-FI" dirty="0" smtClean="0"/>
              <a:t>aarallisia </a:t>
            </a:r>
            <a:r>
              <a:rPr lang="fi-FI" dirty="0"/>
              <a:t>huumeita </a:t>
            </a:r>
            <a:r>
              <a:rPr lang="fi-FI" dirty="0" smtClean="0"/>
              <a:t>tilataan myös internetistä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leviävät nopeasti</a:t>
            </a:r>
            <a:endParaRPr lang="fi-FI" dirty="0"/>
          </a:p>
          <a:p>
            <a:r>
              <a:rPr lang="fi-FI" dirty="0" smtClean="0"/>
              <a:t>ei </a:t>
            </a:r>
            <a:r>
              <a:rPr lang="fi-FI" dirty="0"/>
              <a:t>välttämättä </a:t>
            </a:r>
            <a:r>
              <a:rPr lang="fi-FI" dirty="0" smtClean="0"/>
              <a:t>kaupunkien </a:t>
            </a:r>
            <a:r>
              <a:rPr lang="fi-FI" dirty="0"/>
              <a:t>varjoisilla </a:t>
            </a:r>
            <a:r>
              <a:rPr lang="fi-FI" dirty="0" smtClean="0"/>
              <a:t>kujilla </a:t>
            </a:r>
            <a:r>
              <a:rPr lang="fi-FI" dirty="0"/>
              <a:t>vaan </a:t>
            </a:r>
            <a:r>
              <a:rPr lang="fi-FI" dirty="0" smtClean="0"/>
              <a:t>yksityisasunnoissa</a:t>
            </a:r>
          </a:p>
          <a:p>
            <a:r>
              <a:rPr lang="fi-FI" dirty="0"/>
              <a:t>usein myös </a:t>
            </a:r>
            <a:r>
              <a:rPr lang="fi-FI" dirty="0" smtClean="0"/>
              <a:t>oheisrikollisuutta (esim. omaisuusrikoksia</a:t>
            </a:r>
            <a:r>
              <a:rPr lang="fi-FI" dirty="0"/>
              <a:t>, </a:t>
            </a:r>
            <a:r>
              <a:rPr lang="fi-FI" dirty="0" smtClean="0"/>
              <a:t>rahanpesua, väkivaltaa)</a:t>
            </a:r>
          </a:p>
          <a:p>
            <a:r>
              <a:rPr lang="fi-FI" dirty="0" smtClean="0"/>
              <a:t>huumesodista </a:t>
            </a:r>
            <a:r>
              <a:rPr lang="fi-FI" dirty="0"/>
              <a:t>kärsivät </a:t>
            </a:r>
            <a:r>
              <a:rPr lang="fi-FI" dirty="0" smtClean="0"/>
              <a:t>myös ihmiset</a:t>
            </a:r>
            <a:r>
              <a:rPr lang="fi-FI" dirty="0"/>
              <a:t>, jotka eivät itse </a:t>
            </a:r>
            <a:r>
              <a:rPr lang="fi-FI" dirty="0" smtClean="0"/>
              <a:t>käytä huumeita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790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Huumausainepolitiikka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tavoitteena käytön </a:t>
            </a:r>
            <a:r>
              <a:rPr lang="fi-FI" dirty="0"/>
              <a:t>ja leviämisen ehkäiseminen siten, että </a:t>
            </a:r>
            <a:r>
              <a:rPr lang="fi-FI" dirty="0" smtClean="0"/>
              <a:t>käytöstä </a:t>
            </a:r>
            <a:r>
              <a:rPr lang="fi-FI" dirty="0"/>
              <a:t>ja </a:t>
            </a:r>
            <a:r>
              <a:rPr lang="fi-FI" dirty="0" smtClean="0"/>
              <a:t>torjunnasta </a:t>
            </a:r>
            <a:r>
              <a:rPr lang="fi-FI" dirty="0"/>
              <a:t>aiheutuvat taloudelliset, sosiaaliset ja yksilölliset haitat sekä </a:t>
            </a:r>
            <a:r>
              <a:rPr lang="fi-FI" dirty="0" smtClean="0"/>
              <a:t>kustannukset </a:t>
            </a:r>
            <a:r>
              <a:rPr lang="fi-FI" dirty="0"/>
              <a:t>jäävät mahdollisimman </a:t>
            </a:r>
            <a:r>
              <a:rPr lang="fi-FI" dirty="0" smtClean="0"/>
              <a:t>pieniksi</a:t>
            </a:r>
            <a:endParaRPr lang="fi-FI" dirty="0"/>
          </a:p>
          <a:p>
            <a:pPr marL="914400" lvl="1" indent="-514350">
              <a:buFont typeface="+mj-lt"/>
              <a:buAutoNum type="arabicPeriod"/>
            </a:pPr>
            <a:r>
              <a:rPr lang="fi-FI" b="1" dirty="0"/>
              <a:t>kokonaiskieltopolitiikka</a:t>
            </a:r>
            <a:r>
              <a:rPr lang="fi-FI" dirty="0"/>
              <a:t> </a:t>
            </a:r>
            <a:r>
              <a:rPr lang="fi-FI" dirty="0" smtClean="0"/>
              <a:t>(= huumeiden </a:t>
            </a:r>
            <a:r>
              <a:rPr lang="fi-FI" dirty="0"/>
              <a:t>hallussapito </a:t>
            </a:r>
            <a:r>
              <a:rPr lang="fi-FI" b="1" dirty="0" smtClean="0"/>
              <a:t>ja käyttö </a:t>
            </a:r>
            <a:r>
              <a:rPr lang="fi-FI" b="1" dirty="0"/>
              <a:t>sekä laitonta että </a:t>
            </a:r>
            <a:r>
              <a:rPr lang="fi-FI" b="1" dirty="0" smtClean="0"/>
              <a:t>rangaistavaa)</a:t>
            </a:r>
          </a:p>
          <a:p>
            <a:pPr marL="914400" lvl="1" indent="-514350">
              <a:buFont typeface="+mj-lt"/>
              <a:buAutoNum type="arabicPeriod"/>
            </a:pPr>
            <a:r>
              <a:rPr lang="fi-FI" b="1" dirty="0"/>
              <a:t>h</a:t>
            </a:r>
            <a:r>
              <a:rPr lang="fi-FI" b="1" dirty="0" smtClean="0"/>
              <a:t>aittoja </a:t>
            </a:r>
            <a:r>
              <a:rPr lang="fi-FI" b="1" dirty="0"/>
              <a:t>vähentävä </a:t>
            </a:r>
            <a:r>
              <a:rPr lang="fi-FI" b="1" dirty="0" smtClean="0"/>
              <a:t>huumepolitiikka </a:t>
            </a:r>
            <a:r>
              <a:rPr lang="fi-FI" dirty="0" smtClean="0"/>
              <a:t>(esim. likaisten </a:t>
            </a:r>
            <a:r>
              <a:rPr lang="fi-FI" dirty="0"/>
              <a:t>neulojen ja ruiskujen </a:t>
            </a:r>
            <a:r>
              <a:rPr lang="fi-FI" dirty="0" smtClean="0"/>
              <a:t>vaihtaminen puhtaisiin, korvaushoidot)</a:t>
            </a:r>
          </a:p>
          <a:p>
            <a:pPr marL="40005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 yhdessä muodostavat </a:t>
            </a:r>
            <a:r>
              <a:rPr lang="fi-FI" b="1" dirty="0" smtClean="0">
                <a:sym typeface="Wingdings" panose="05000000000000000000" pitchFamily="2" charset="2"/>
              </a:rPr>
              <a:t>rajoittavan politiikan</a:t>
            </a:r>
            <a:endParaRPr lang="fi-FI" b="1" dirty="0"/>
          </a:p>
          <a:p>
            <a:pPr marL="514350" indent="-514350">
              <a:buFont typeface="+mj-lt"/>
              <a:buAutoNum type="arabicPeriod"/>
            </a:pP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87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Huumeet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b="1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huumausainelaki</a:t>
            </a:r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määrittelee huumeiksi luokitellut aineet</a:t>
            </a:r>
            <a:endParaRPr lang="fi-FI" sz="2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päihtymystarkoituksessa käytettäviä laittomia aineita, jotka vaarantavat ihmisen fyysisen, psyykkisen ja sosiaalisen terveyden</a:t>
            </a:r>
            <a:endParaRPr lang="fi-FI" sz="2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psykoaktiiviset aineet </a:t>
            </a:r>
            <a:r>
              <a:rPr lang="fi-FI" sz="2900" spc="-1" dirty="0" smtClean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  <a:sym typeface="Wingdings" panose="05000000000000000000" pitchFamily="2" charset="2"/>
              </a:rPr>
              <a:t></a:t>
            </a:r>
            <a:r>
              <a:rPr lang="fi-FI" sz="2900" spc="-1" dirty="0" smtClean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keskushermoston toiminta</a:t>
            </a:r>
            <a:endParaRPr lang="fi-FI" sz="2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3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kiihottavat</a:t>
            </a:r>
            <a:endParaRPr lang="fi-FI" sz="2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3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lamaannuttavat</a:t>
            </a:r>
            <a:endParaRPr lang="fi-FI" sz="2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3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aiheuttavat hallusinaatioita eli </a:t>
            </a:r>
            <a:r>
              <a:rPr lang="fi-FI" sz="2300" spc="-1" dirty="0" smtClean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aistiharhoja</a:t>
            </a:r>
            <a:endParaRPr lang="fi-FI" sz="2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fi-FI" sz="2900" spc="-1" dirty="0" smtClean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Suomen </a:t>
            </a:r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huumausainelaki kieltää koko huumausaineisiin liittyvän tuotanto- ja </a:t>
            </a:r>
            <a:r>
              <a:rPr lang="fi-FI" sz="2900" spc="-1" dirty="0" smtClean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käyttöketjun (</a:t>
            </a:r>
            <a:r>
              <a:rPr lang="fi-FI" sz="2900" b="1" spc="-1" dirty="0" smtClean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huumetestit</a:t>
            </a:r>
            <a:r>
              <a:rPr lang="fi-FI" sz="2900" spc="-1" dirty="0" smtClean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)</a:t>
            </a:r>
            <a:r>
              <a:rPr lang="fi-FI" sz="2900" b="1" dirty="0"/>
              <a:t> </a:t>
            </a:r>
            <a:endParaRPr lang="fi-FI" sz="2900" b="1" dirty="0" smtClean="0"/>
          </a:p>
          <a:p>
            <a:r>
              <a:rPr lang="fi-FI" sz="2900" spc="-1" dirty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kansainvälinen huumausainelainsäädäntö ei kaikilta osin </a:t>
            </a:r>
            <a:r>
              <a:rPr lang="fi-FI" sz="2900" spc="-1" dirty="0" smtClean="0">
                <a:solidFill>
                  <a:srgbClr val="141413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yhteneväinen</a:t>
            </a:r>
            <a:endParaRPr lang="fi-FI" sz="2900" b="1" dirty="0" smtClean="0"/>
          </a:p>
          <a:p>
            <a:r>
              <a:rPr lang="fi-FI" sz="2900" b="1" dirty="0" smtClean="0"/>
              <a:t>sekakäyttö</a:t>
            </a:r>
            <a:r>
              <a:rPr lang="fi-FI" sz="2900" dirty="0" smtClean="0"/>
              <a:t> </a:t>
            </a:r>
            <a:r>
              <a:rPr lang="fi-FI" sz="2900" dirty="0"/>
              <a:t>tarkoittaa eri päihdyttävien aineiden samanaikaista tai vuoroittaista </a:t>
            </a:r>
            <a:r>
              <a:rPr lang="fi-FI" sz="2900" dirty="0" smtClean="0"/>
              <a:t>käyttöä (esim. huumeita </a:t>
            </a:r>
            <a:r>
              <a:rPr lang="fi-FI" sz="2900" dirty="0"/>
              <a:t>käytetään yhdessä alkoholin tai lääkkeiden </a:t>
            </a:r>
            <a:r>
              <a:rPr lang="fi-FI" sz="2900" dirty="0" smtClean="0"/>
              <a:t>kanssa)</a:t>
            </a:r>
            <a:endParaRPr lang="fi-FI" sz="2900" dirty="0"/>
          </a:p>
          <a:p>
            <a:r>
              <a:rPr lang="fi-FI" sz="2900" dirty="0"/>
              <a:t>myös </a:t>
            </a:r>
            <a:r>
              <a:rPr lang="fi-FI" sz="2900" dirty="0" smtClean="0"/>
              <a:t>keskushermostoon vaikuttavia </a:t>
            </a:r>
            <a:r>
              <a:rPr lang="fi-FI" sz="2900" dirty="0"/>
              <a:t>lääkkeitä väärinkäytetään </a:t>
            </a:r>
            <a:r>
              <a:rPr lang="fi-FI" sz="2900" dirty="0" smtClean="0"/>
              <a:t>huumaustarkoituksessa</a:t>
            </a:r>
            <a:endParaRPr lang="fi-FI" sz="2900" dirty="0"/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Huumeiden luokittelu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 voidaan luokitella </a:t>
            </a:r>
            <a:r>
              <a:rPr lang="fi-FI" dirty="0" smtClean="0"/>
              <a:t>esim. alkuperän</a:t>
            </a:r>
            <a:r>
              <a:rPr lang="fi-FI" dirty="0"/>
              <a:t>, </a:t>
            </a:r>
            <a:r>
              <a:rPr lang="fi-FI" dirty="0" smtClean="0"/>
              <a:t>tuotantotavan</a:t>
            </a:r>
            <a:r>
              <a:rPr lang="fi-FI" dirty="0"/>
              <a:t>, käyttötavan, vaikutusten tai terveyshaittojen </a:t>
            </a:r>
            <a:r>
              <a:rPr lang="fi-FI" dirty="0" smtClean="0"/>
              <a:t>perusteella </a:t>
            </a:r>
          </a:p>
          <a:p>
            <a:pPr lvl="1"/>
            <a:r>
              <a:rPr lang="fi-FI" b="1" dirty="0"/>
              <a:t>kasviperäiset</a:t>
            </a:r>
            <a:r>
              <a:rPr lang="fi-FI" dirty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(esim. </a:t>
            </a:r>
            <a:r>
              <a:rPr lang="fi-FI" dirty="0"/>
              <a:t>kannabis, </a:t>
            </a:r>
            <a:r>
              <a:rPr lang="fi-FI" dirty="0" err="1"/>
              <a:t>khat</a:t>
            </a:r>
            <a:r>
              <a:rPr lang="fi-FI" dirty="0"/>
              <a:t>, </a:t>
            </a:r>
            <a:r>
              <a:rPr lang="fi-FI" dirty="0" smtClean="0"/>
              <a:t>kokaiini, heroiini, sienet) </a:t>
            </a:r>
          </a:p>
          <a:p>
            <a:pPr lvl="1"/>
            <a:r>
              <a:rPr lang="fi-FI" b="1" dirty="0"/>
              <a:t>s</a:t>
            </a:r>
            <a:r>
              <a:rPr lang="fi-FI" b="1" dirty="0" smtClean="0"/>
              <a:t>ynteettiset</a:t>
            </a:r>
            <a:r>
              <a:rPr lang="fi-FI" dirty="0" smtClean="0"/>
              <a:t> (esim</a:t>
            </a:r>
            <a:r>
              <a:rPr lang="fi-FI" dirty="0"/>
              <a:t>. amfetamiini, </a:t>
            </a:r>
            <a:r>
              <a:rPr lang="fi-FI" dirty="0" smtClean="0"/>
              <a:t>ekstaasi, LSD, huumaaviin </a:t>
            </a:r>
            <a:r>
              <a:rPr lang="fi-FI" dirty="0"/>
              <a:t>tarkoituksiin käytettävät </a:t>
            </a:r>
            <a:r>
              <a:rPr lang="fi-FI" dirty="0" smtClean="0"/>
              <a:t>lääkkeet)</a:t>
            </a:r>
          </a:p>
          <a:p>
            <a:pPr lvl="2"/>
            <a:r>
              <a:rPr lang="fi-FI" dirty="0" smtClean="0"/>
              <a:t>myös </a:t>
            </a:r>
            <a:r>
              <a:rPr lang="fi-FI" b="1" dirty="0" smtClean="0"/>
              <a:t>muuntohuumeet </a:t>
            </a:r>
            <a:r>
              <a:rPr lang="fi-FI" dirty="0" smtClean="0"/>
              <a:t>(esim. gamma ja lakka)</a:t>
            </a:r>
            <a:br>
              <a:rPr lang="fi-FI" dirty="0" smtClean="0"/>
            </a:br>
            <a:r>
              <a:rPr lang="fi-FI" b="1" dirty="0" smtClean="0">
                <a:sym typeface="Wingdings" panose="05000000000000000000" pitchFamily="2" charset="2"/>
              </a:rPr>
              <a:t> yliannostusvaara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447651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</a:t>
            </a:r>
            <a:r>
              <a:rPr lang="fi-FI" b="1" dirty="0" smtClean="0"/>
              <a:t>annabis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maailman käytetyin huume</a:t>
            </a:r>
          </a:p>
          <a:p>
            <a:r>
              <a:rPr lang="fi-FI" dirty="0" smtClean="0"/>
              <a:t>yleisnimitys huumaavasta hamppukasvista saataville tuotteille (</a:t>
            </a:r>
            <a:r>
              <a:rPr lang="fi-FI" b="1" dirty="0" smtClean="0"/>
              <a:t>marihuana, hasis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yleisimmin sätkissä tai piipuissa polttamalla</a:t>
            </a:r>
          </a:p>
          <a:p>
            <a:pPr lvl="1"/>
            <a:r>
              <a:rPr lang="fi-FI" dirty="0" smtClean="0"/>
              <a:t>myös ruokaan tai juomaan sekoitettuna</a:t>
            </a:r>
          </a:p>
          <a:p>
            <a:r>
              <a:rPr lang="fi-FI" dirty="0" err="1" smtClean="0"/>
              <a:t>kannabinolit</a:t>
            </a:r>
            <a:endParaRPr lang="fi-FI" dirty="0" smtClean="0"/>
          </a:p>
          <a:p>
            <a:pPr lvl="1"/>
            <a:r>
              <a:rPr lang="fi-FI" dirty="0" smtClean="0"/>
              <a:t>imeytyvät nopeasti verenkierrosta keskushermostoon</a:t>
            </a:r>
          </a:p>
          <a:p>
            <a:pPr lvl="1"/>
            <a:r>
              <a:rPr lang="fi-FI" dirty="0" smtClean="0"/>
              <a:t>vaikutus kestää muutaman tunnin</a:t>
            </a:r>
          </a:p>
          <a:p>
            <a:pPr lvl="1"/>
            <a:r>
              <a:rPr lang="fi-FI" dirty="0" smtClean="0"/>
              <a:t>luovat mielihyvän tunnetta</a:t>
            </a:r>
          </a:p>
          <a:p>
            <a:pPr lvl="1"/>
            <a:r>
              <a:rPr lang="fi-FI" dirty="0" smtClean="0"/>
              <a:t>aluksi puheliaisuutta ja ulospäin suuntautumista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vähitellen reaktiokyky ja </a:t>
            </a:r>
            <a:r>
              <a:rPr lang="fi-FI" dirty="0"/>
              <a:t>koordinaatiokyky </a:t>
            </a:r>
            <a:r>
              <a:rPr lang="fi-FI" dirty="0" smtClean="0"/>
              <a:t>heikkenevät</a:t>
            </a:r>
          </a:p>
          <a:p>
            <a:pPr lvl="1"/>
            <a:r>
              <a:rPr lang="fi-FI" dirty="0"/>
              <a:t>h</a:t>
            </a:r>
            <a:r>
              <a:rPr lang="fi-FI" dirty="0" smtClean="0"/>
              <a:t>uimaus, silmien punoitus, sydäninfarktin riski</a:t>
            </a:r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4913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Kannabiksen käytön vaikutuksia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säännöllinen </a:t>
            </a:r>
            <a:r>
              <a:rPr lang="fi-FI" dirty="0"/>
              <a:t>käyttö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</a:t>
            </a:r>
            <a:r>
              <a:rPr lang="fi-FI" b="1" dirty="0"/>
              <a:t>toleranssin</a:t>
            </a:r>
            <a:r>
              <a:rPr lang="fi-FI" dirty="0"/>
              <a:t> </a:t>
            </a:r>
            <a:r>
              <a:rPr lang="fi-FI" dirty="0" smtClean="0"/>
              <a:t>kasvu</a:t>
            </a:r>
          </a:p>
          <a:p>
            <a:r>
              <a:rPr lang="fi-FI" dirty="0"/>
              <a:t>k</a:t>
            </a:r>
            <a:r>
              <a:rPr lang="fi-FI" dirty="0" smtClean="0"/>
              <a:t>äyttäjän tunnistaa imelästä tuoksusta</a:t>
            </a:r>
          </a:p>
          <a:p>
            <a:r>
              <a:rPr lang="fi-FI" dirty="0" smtClean="0"/>
              <a:t>aiheuttaa </a:t>
            </a:r>
            <a:r>
              <a:rPr lang="fi-FI" dirty="0"/>
              <a:t>voimakasta psyykkistä </a:t>
            </a:r>
            <a:r>
              <a:rPr lang="fi-FI" dirty="0" smtClean="0"/>
              <a:t>riippuvuutta</a:t>
            </a:r>
          </a:p>
          <a:p>
            <a:r>
              <a:rPr lang="fi-FI" dirty="0" smtClean="0"/>
              <a:t>psykologisia muutoksia</a:t>
            </a:r>
          </a:p>
          <a:p>
            <a:pPr lvl="1"/>
            <a:r>
              <a:rPr lang="fi-FI" dirty="0" smtClean="0"/>
              <a:t>pitkäkestoista väsymystä, velttoutta, masentuneisuutta</a:t>
            </a:r>
          </a:p>
          <a:p>
            <a:pPr lvl="1"/>
            <a:r>
              <a:rPr lang="fi-FI" dirty="0" smtClean="0"/>
              <a:t>lisää </a:t>
            </a:r>
            <a:r>
              <a:rPr lang="fi-FI" dirty="0"/>
              <a:t>riskiä sairastua </a:t>
            </a:r>
            <a:r>
              <a:rPr lang="fi-FI" dirty="0" smtClean="0"/>
              <a:t>psykoosiin</a:t>
            </a:r>
            <a:r>
              <a:rPr lang="fi-FI" dirty="0"/>
              <a:t>, skitsofreniaan ja </a:t>
            </a:r>
            <a:r>
              <a:rPr lang="fi-FI" dirty="0" smtClean="0"/>
              <a:t>depressioon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625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Kokeilu, </a:t>
            </a:r>
            <a:r>
              <a:rPr lang="fi-FI" b="1" dirty="0" smtClean="0">
                <a:sym typeface="Wingdings" panose="05000000000000000000" pitchFamily="2" charset="2"/>
              </a:rPr>
              <a:t>ongelmakäyttö ja riippuvuus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maailman väestöstä </a:t>
            </a:r>
            <a:r>
              <a:rPr lang="fi-FI" dirty="0"/>
              <a:t>noin 5–7 </a:t>
            </a:r>
            <a:r>
              <a:rPr lang="fi-FI" dirty="0" smtClean="0"/>
              <a:t>% </a:t>
            </a:r>
            <a:r>
              <a:rPr lang="fi-FI" dirty="0"/>
              <a:t>käyttänyt huumeita ainakin yhden </a:t>
            </a:r>
            <a:r>
              <a:rPr lang="fi-FI" dirty="0" smtClean="0"/>
              <a:t>kerran </a:t>
            </a:r>
            <a:r>
              <a:rPr lang="fi-FI" dirty="0"/>
              <a:t>edellisen vuoden </a:t>
            </a:r>
            <a:r>
              <a:rPr lang="fi-FI" dirty="0" smtClean="0"/>
              <a:t>aikana </a:t>
            </a:r>
            <a:br>
              <a:rPr lang="fi-FI" dirty="0" smtClean="0"/>
            </a:br>
            <a:r>
              <a:rPr lang="fi-FI" dirty="0" smtClean="0"/>
              <a:t>(ongelmakäyttäjiä heistä </a:t>
            </a:r>
            <a:r>
              <a:rPr lang="fi-FI" dirty="0"/>
              <a:t>noin </a:t>
            </a:r>
            <a:r>
              <a:rPr lang="fi-FI" dirty="0" smtClean="0"/>
              <a:t>10 %)</a:t>
            </a:r>
          </a:p>
          <a:p>
            <a:r>
              <a:rPr lang="fi-FI" dirty="0" smtClean="0"/>
              <a:t>tyypillisimpiä kokeilijoita </a:t>
            </a:r>
            <a:r>
              <a:rPr lang="fi-FI" dirty="0"/>
              <a:t>nuoret </a:t>
            </a:r>
            <a:r>
              <a:rPr lang="fi-FI" dirty="0" smtClean="0"/>
              <a:t>aikuiset</a:t>
            </a:r>
          </a:p>
          <a:p>
            <a:r>
              <a:rPr lang="fi-FI" dirty="0" smtClean="0"/>
              <a:t>huumekokeilut tasaisesti lisääntyneet viime vuosina</a:t>
            </a:r>
          </a:p>
          <a:p>
            <a:pPr lvl="1"/>
            <a:r>
              <a:rPr lang="fi-FI" dirty="0" smtClean="0"/>
              <a:t>altistavia </a:t>
            </a:r>
            <a:r>
              <a:rPr lang="fi-FI" dirty="0"/>
              <a:t>tekijöitä </a:t>
            </a:r>
            <a:r>
              <a:rPr lang="fi-FI" dirty="0" smtClean="0"/>
              <a:t>esim. </a:t>
            </a:r>
            <a:r>
              <a:rPr lang="fi-FI" dirty="0"/>
              <a:t>huonot sosiaaliset olot, lapsuuden </a:t>
            </a:r>
            <a:r>
              <a:rPr lang="fi-FI" dirty="0" smtClean="0"/>
              <a:t>turvattomuus, muiden </a:t>
            </a:r>
            <a:r>
              <a:rPr lang="fi-FI" dirty="0"/>
              <a:t>päihteiden varhainen </a:t>
            </a:r>
            <a:r>
              <a:rPr lang="fi-FI" dirty="0" smtClean="0"/>
              <a:t>käyttö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annabiksen kokeilijoita kaikissa yhteiskuntaluokissa</a:t>
            </a:r>
          </a:p>
          <a:p>
            <a:r>
              <a:rPr lang="fi-FI" dirty="0" smtClean="0"/>
              <a:t>Suomessa</a:t>
            </a:r>
          </a:p>
          <a:p>
            <a:pPr lvl="1"/>
            <a:r>
              <a:rPr lang="fi-FI" dirty="0" smtClean="0"/>
              <a:t>15–64-vuotiaista ongelmakäyttäjiä </a:t>
            </a:r>
            <a:r>
              <a:rPr lang="fi-FI" dirty="0"/>
              <a:t>0,5–1,0 </a:t>
            </a:r>
            <a:r>
              <a:rPr lang="fi-FI" dirty="0" smtClean="0"/>
              <a:t>%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äytetään kaikkialla Suomessa</a:t>
            </a:r>
            <a:r>
              <a:rPr lang="fi-FI" dirty="0"/>
              <a:t>, </a:t>
            </a:r>
            <a:r>
              <a:rPr lang="fi-FI" dirty="0" smtClean="0"/>
              <a:t>pääkaupunkiseutu </a:t>
            </a:r>
            <a:r>
              <a:rPr lang="fi-FI" dirty="0"/>
              <a:t>ja suurimmat kaupungit hieman </a:t>
            </a:r>
            <a:r>
              <a:rPr lang="fi-FI" dirty="0" smtClean="0"/>
              <a:t>korostuvat</a:t>
            </a:r>
          </a:p>
          <a:p>
            <a:r>
              <a:rPr lang="fi-FI" dirty="0"/>
              <a:t>h</a:t>
            </a:r>
            <a:r>
              <a:rPr lang="fi-FI" dirty="0" smtClean="0"/>
              <a:t>uumeriippuvainen = </a:t>
            </a:r>
            <a:r>
              <a:rPr lang="fi-FI" b="1" dirty="0" smtClean="0"/>
              <a:t>narkomaani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690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Huumeiden käytön seuraukset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y</a:t>
            </a:r>
            <a:r>
              <a:rPr lang="fi-FI" dirty="0" smtClean="0"/>
              <a:t>ksilöllisiä, riippuvat huumausaineesta ja sen käyttötavasta</a:t>
            </a:r>
          </a:p>
          <a:p>
            <a:r>
              <a:rPr lang="fi-FI" b="1" dirty="0"/>
              <a:t>v</a:t>
            </a:r>
            <a:r>
              <a:rPr lang="fi-FI" b="1" dirty="0" smtClean="0"/>
              <a:t>älittömät haitat</a:t>
            </a:r>
          </a:p>
          <a:p>
            <a:pPr lvl="1"/>
            <a:r>
              <a:rPr lang="fi-FI" dirty="0" smtClean="0"/>
              <a:t>pahoinvointi</a:t>
            </a:r>
            <a:r>
              <a:rPr lang="fi-FI" dirty="0"/>
              <a:t>, aistiharhat, </a:t>
            </a:r>
            <a:r>
              <a:rPr lang="fi-FI" dirty="0" smtClean="0"/>
              <a:t>sekavuus (</a:t>
            </a:r>
            <a:r>
              <a:rPr lang="fi-FI" dirty="0" smtClean="0">
                <a:sym typeface="Wingdings" panose="05000000000000000000" pitchFamily="2" charset="2"/>
              </a:rPr>
              <a:t> tapaturmat ja onnettomuudet)</a:t>
            </a:r>
            <a:r>
              <a:rPr lang="fi-FI" dirty="0" smtClean="0"/>
              <a:t>, paniikkitilat, masentunut mieliala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uonensisäiset huumeet </a:t>
            </a:r>
            <a:r>
              <a:rPr lang="fi-FI" dirty="0" smtClean="0">
                <a:sym typeface="Wingdings" panose="05000000000000000000" pitchFamily="2" charset="2"/>
              </a:rPr>
              <a:t> tartuntatautiriski (</a:t>
            </a:r>
            <a:r>
              <a:rPr lang="fi-FI" b="1" dirty="0" smtClean="0">
                <a:sym typeface="Wingdings" panose="05000000000000000000" pitchFamily="2" charset="2"/>
              </a:rPr>
              <a:t>terveysneuvontapisteet</a:t>
            </a:r>
            <a:r>
              <a:rPr lang="fi-FI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fi-FI" b="1" dirty="0" smtClean="0">
                <a:sym typeface="Wingdings" panose="05000000000000000000" pitchFamily="2" charset="2"/>
              </a:rPr>
              <a:t>huumerattijuoppous</a:t>
            </a:r>
            <a:endParaRPr lang="fi-FI" b="1" dirty="0" smtClean="0"/>
          </a:p>
          <a:p>
            <a:r>
              <a:rPr lang="fi-FI" b="1" dirty="0"/>
              <a:t>p</a:t>
            </a:r>
            <a:r>
              <a:rPr lang="fi-FI" b="1" dirty="0" smtClean="0"/>
              <a:t>itkäaikaisen käytön haitat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sydän- </a:t>
            </a:r>
            <a:r>
              <a:rPr lang="fi-FI" dirty="0"/>
              <a:t>ja verenkiertoelimistön </a:t>
            </a:r>
            <a:r>
              <a:rPr lang="fi-FI" dirty="0" smtClean="0"/>
              <a:t>toiminnan </a:t>
            </a:r>
            <a:r>
              <a:rPr lang="fi-FI" dirty="0"/>
              <a:t>häiriöt, ruokahaluttomuus, fyysinen ja psyykkinen </a:t>
            </a:r>
            <a:r>
              <a:rPr lang="fi-FI" dirty="0" smtClean="0"/>
              <a:t>riippuvuus</a:t>
            </a:r>
            <a:r>
              <a:rPr lang="fi-FI" dirty="0"/>
              <a:t>, tajunnan tason laskun aiheuttamat mielenterveyden häiriöt, </a:t>
            </a:r>
            <a:r>
              <a:rPr lang="fi-FI" dirty="0" smtClean="0"/>
              <a:t>kooma, myrkytys- </a:t>
            </a:r>
            <a:r>
              <a:rPr lang="fi-FI" dirty="0"/>
              <a:t>ja </a:t>
            </a:r>
            <a:r>
              <a:rPr lang="fi-FI" dirty="0" smtClean="0"/>
              <a:t>äkkikuolemat</a:t>
            </a:r>
          </a:p>
          <a:p>
            <a:pPr lvl="1"/>
            <a:r>
              <a:rPr lang="fi-FI" b="1" dirty="0" smtClean="0"/>
              <a:t>syrjäytymiskierre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47180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Huumeongelman hoito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k</a:t>
            </a:r>
            <a:r>
              <a:rPr lang="fi-FI" dirty="0" smtClean="0"/>
              <a:t>äytön rangaistavuus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huumeiden </a:t>
            </a:r>
            <a:r>
              <a:rPr lang="fi-FI" dirty="0"/>
              <a:t>käyttäjät </a:t>
            </a:r>
            <a:r>
              <a:rPr lang="fi-FI" dirty="0" smtClean="0"/>
              <a:t>välttelevät </a:t>
            </a:r>
            <a:r>
              <a:rPr lang="fi-FI" dirty="0"/>
              <a:t>viranomaisia viimeiseen saakka, </a:t>
            </a:r>
            <a:r>
              <a:rPr lang="fi-FI" dirty="0" smtClean="0"/>
              <a:t>vaikka haluaisivatkin apua</a:t>
            </a:r>
          </a:p>
          <a:p>
            <a:r>
              <a:rPr lang="fi-FI" dirty="0"/>
              <a:t>Suomessa </a:t>
            </a:r>
            <a:r>
              <a:rPr lang="fi-FI" b="1" dirty="0"/>
              <a:t>päihdehuoltolaki</a:t>
            </a:r>
            <a:r>
              <a:rPr lang="fi-FI" dirty="0"/>
              <a:t> velvoittaa kunnat tarjoamaan </a:t>
            </a:r>
            <a:r>
              <a:rPr lang="fi-FI" dirty="0" smtClean="0"/>
              <a:t>sisällöltään </a:t>
            </a:r>
            <a:r>
              <a:rPr lang="fi-FI" dirty="0"/>
              <a:t>ja laajuudeltaan sellaisia päihdehuollon palveluja kuin </a:t>
            </a:r>
            <a:r>
              <a:rPr lang="fi-FI" dirty="0" smtClean="0"/>
              <a:t>tarve vaatii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atalan kynnyksen palvelut (anonyymiys)</a:t>
            </a:r>
          </a:p>
          <a:p>
            <a:pPr lvl="2"/>
            <a:r>
              <a:rPr lang="fi-FI" dirty="0"/>
              <a:t>e</a:t>
            </a:r>
            <a:r>
              <a:rPr lang="fi-FI" dirty="0" smtClean="0"/>
              <a:t>sim. </a:t>
            </a:r>
            <a:r>
              <a:rPr lang="fi-FI" dirty="0"/>
              <a:t>ensisuojat, yökahvilat ja </a:t>
            </a:r>
            <a:r>
              <a:rPr lang="fi-FI" dirty="0" smtClean="0"/>
              <a:t>päiväkeskukset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erveyskeskukset</a:t>
            </a:r>
          </a:p>
          <a:p>
            <a:pPr lvl="2"/>
            <a:r>
              <a:rPr lang="fi-FI" dirty="0"/>
              <a:t>e</a:t>
            </a:r>
            <a:r>
              <a:rPr lang="fi-FI" dirty="0" smtClean="0"/>
              <a:t>sim. keskusteluapua</a:t>
            </a:r>
            <a:r>
              <a:rPr lang="fi-FI" dirty="0"/>
              <a:t>, vieroitus- ja </a:t>
            </a:r>
            <a:r>
              <a:rPr lang="fi-FI" dirty="0" smtClean="0"/>
              <a:t>korvaushoitoja, somaattisten </a:t>
            </a:r>
            <a:r>
              <a:rPr lang="fi-FI" dirty="0"/>
              <a:t>sairauksien </a:t>
            </a:r>
            <a:r>
              <a:rPr lang="fi-FI" dirty="0" smtClean="0"/>
              <a:t>hoitoa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atkaisu- ja vieroitushoidot</a:t>
            </a:r>
          </a:p>
          <a:p>
            <a:pPr lvl="2"/>
            <a:r>
              <a:rPr lang="fi-FI" dirty="0"/>
              <a:t>t</a:t>
            </a:r>
            <a:r>
              <a:rPr lang="fi-FI" dirty="0" smtClean="0"/>
              <a:t>arvittaessa ympärivuorokautisesti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5240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Yhteiskunnalliset vaikutukset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aiheuttaa Suomessa vuosittain noin </a:t>
            </a:r>
            <a:r>
              <a:rPr lang="fi-FI" dirty="0"/>
              <a:t>400 miljoonan euron </a:t>
            </a:r>
            <a:r>
              <a:rPr lang="fi-FI" dirty="0" smtClean="0"/>
              <a:t>kustannukset</a:t>
            </a:r>
            <a:endParaRPr lang="fi-FI" dirty="0"/>
          </a:p>
          <a:p>
            <a:r>
              <a:rPr lang="fi-FI" b="1" dirty="0" smtClean="0"/>
              <a:t>välittömiä kustannuksia </a:t>
            </a:r>
            <a:r>
              <a:rPr lang="fi-FI" dirty="0" smtClean="0"/>
              <a:t>esim.</a:t>
            </a:r>
          </a:p>
          <a:p>
            <a:pPr lvl="1"/>
            <a:r>
              <a:rPr lang="fi-FI" dirty="0" smtClean="0"/>
              <a:t>sosiaali- </a:t>
            </a:r>
            <a:r>
              <a:rPr lang="fi-FI" dirty="0"/>
              <a:t>ja terveydenhuollon </a:t>
            </a:r>
            <a:r>
              <a:rPr lang="fi-FI" dirty="0" smtClean="0"/>
              <a:t>kustannukset</a:t>
            </a:r>
          </a:p>
          <a:p>
            <a:pPr lvl="1"/>
            <a:r>
              <a:rPr lang="fi-FI" dirty="0" smtClean="0"/>
              <a:t>käyttäjien toimeentulotuet</a:t>
            </a:r>
          </a:p>
          <a:p>
            <a:pPr lvl="1"/>
            <a:r>
              <a:rPr lang="fi-FI" dirty="0" smtClean="0"/>
              <a:t>poliisille  ja </a:t>
            </a:r>
            <a:r>
              <a:rPr lang="fi-FI" dirty="0"/>
              <a:t>oikeuslaitokselle </a:t>
            </a:r>
            <a:r>
              <a:rPr lang="fi-FI" dirty="0" smtClean="0"/>
              <a:t>aiheutuvat kustannukset</a:t>
            </a:r>
          </a:p>
          <a:p>
            <a:pPr lvl="1"/>
            <a:r>
              <a:rPr lang="fi-FI" dirty="0" smtClean="0"/>
              <a:t>onnettomuuksien </a:t>
            </a:r>
            <a:r>
              <a:rPr lang="fi-FI" dirty="0"/>
              <a:t>ja </a:t>
            </a:r>
            <a:r>
              <a:rPr lang="fi-FI" dirty="0" smtClean="0"/>
              <a:t>rikosten </a:t>
            </a:r>
            <a:r>
              <a:rPr lang="fi-FI" dirty="0"/>
              <a:t>yhteydessä menetetty omaisuuden </a:t>
            </a:r>
            <a:r>
              <a:rPr lang="fi-FI" dirty="0" smtClean="0"/>
              <a:t>arvo</a:t>
            </a:r>
          </a:p>
          <a:p>
            <a:pPr lvl="1"/>
            <a:r>
              <a:rPr lang="fi-FI" dirty="0" smtClean="0"/>
              <a:t>ennaltaehkäisevän </a:t>
            </a:r>
            <a:r>
              <a:rPr lang="fi-FI" dirty="0"/>
              <a:t>päihdetyön </a:t>
            </a:r>
            <a:r>
              <a:rPr lang="fi-FI" dirty="0" smtClean="0"/>
              <a:t>kustannukset</a:t>
            </a:r>
          </a:p>
          <a:p>
            <a:r>
              <a:rPr lang="fi-FI" b="1" dirty="0"/>
              <a:t>v</a:t>
            </a:r>
            <a:r>
              <a:rPr lang="fi-FI" b="1" dirty="0" smtClean="0"/>
              <a:t>älillisiä kustannuksia </a:t>
            </a:r>
            <a:r>
              <a:rPr lang="fi-FI" dirty="0" smtClean="0"/>
              <a:t>esim.</a:t>
            </a:r>
          </a:p>
          <a:p>
            <a:pPr lvl="1"/>
            <a:r>
              <a:rPr lang="fi-FI" dirty="0" smtClean="0"/>
              <a:t>sairauden tai </a:t>
            </a:r>
            <a:r>
              <a:rPr lang="fi-FI" dirty="0"/>
              <a:t>vankeuden vuoksi menetetyn työpanoksen </a:t>
            </a:r>
            <a:r>
              <a:rPr lang="fi-FI" dirty="0" smtClean="0"/>
              <a:t>arvo</a:t>
            </a:r>
          </a:p>
          <a:p>
            <a:pPr lvl="1"/>
            <a:r>
              <a:rPr lang="fi-FI" dirty="0" smtClean="0"/>
              <a:t>ennenaikaisen kuoleman </a:t>
            </a:r>
            <a:r>
              <a:rPr lang="fi-FI" dirty="0"/>
              <a:t>vuoksi menetetty elämän arvo. Lisäksi huumeiden käytöstä </a:t>
            </a:r>
            <a:endParaRPr lang="fi-FI" dirty="0" smtClean="0"/>
          </a:p>
          <a:p>
            <a:pPr lvl="1"/>
            <a:r>
              <a:rPr lang="fi-FI" dirty="0"/>
              <a:t>k</a:t>
            </a:r>
            <a:r>
              <a:rPr lang="fi-FI" dirty="0" smtClean="0"/>
              <a:t>äytön aiheuttamiin tunnetiloihin (kipu, suru ym.) </a:t>
            </a:r>
            <a:r>
              <a:rPr lang="fi-FI" dirty="0"/>
              <a:t>liittyy kustannuksia, joille ei voida määrittää </a:t>
            </a:r>
            <a:r>
              <a:rPr lang="fi-FI" dirty="0" smtClean="0"/>
              <a:t>rahallista arvoa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463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627</Words>
  <Application>Microsoft Office PowerPoint</Application>
  <PresentationFormat>Näytössä katseltava diaesitys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Wingdings</vt:lpstr>
      <vt:lpstr>Office Theme</vt:lpstr>
      <vt:lpstr>Terve 1: Terveyden perusteet</vt:lpstr>
      <vt:lpstr>Huumeet</vt:lpstr>
      <vt:lpstr>Huumeiden luokittelu</vt:lpstr>
      <vt:lpstr>Kannabis</vt:lpstr>
      <vt:lpstr>Kannabiksen käytön vaikutuksia</vt:lpstr>
      <vt:lpstr>Kokeilu, ongelmakäyttö ja riippuvuus</vt:lpstr>
      <vt:lpstr>Huumeiden käytön seuraukset</vt:lpstr>
      <vt:lpstr>Huumeongelman hoito</vt:lpstr>
      <vt:lpstr>Yhteiskunnalliset vaikutukset</vt:lpstr>
      <vt:lpstr>Kansainvälinen huumekauppa</vt:lpstr>
      <vt:lpstr>Huumausainepolitiikka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157</cp:revision>
  <dcterms:created xsi:type="dcterms:W3CDTF">2017-06-09T06:02:13Z</dcterms:created>
  <dcterms:modified xsi:type="dcterms:W3CDTF">2022-02-11T09:54:37Z</dcterms:modified>
</cp:coreProperties>
</file>