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1"/>
    <p:restoredTop sz="94718"/>
  </p:normalViewPr>
  <p:slideViewPr>
    <p:cSldViewPr>
      <p:cViewPr varScale="1">
        <p:scale>
          <a:sx n="39" d="100"/>
          <a:sy n="39" d="100"/>
        </p:scale>
        <p:origin x="1296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Terve 1: Terveyden perusteet</a:t>
            </a:r>
            <a:endParaRPr lang="fi-FI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Luku 10: Alkoholi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Ehkäisevä päihdetyö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lakisääteistä </a:t>
            </a:r>
            <a:r>
              <a:rPr lang="fi-FI" dirty="0"/>
              <a:t>toimintaa, jonka </a:t>
            </a:r>
            <a:r>
              <a:rPr lang="fi-FI" dirty="0" smtClean="0"/>
              <a:t>tarkoituksena </a:t>
            </a:r>
            <a:r>
              <a:rPr lang="fi-FI" dirty="0"/>
              <a:t>on totuttaa kansalaiset terveisiin </a:t>
            </a:r>
            <a:r>
              <a:rPr lang="fi-FI" dirty="0" smtClean="0"/>
              <a:t>elämäntapoihin</a:t>
            </a:r>
          </a:p>
          <a:p>
            <a:r>
              <a:rPr lang="fi-FI" dirty="0"/>
              <a:t>t</a:t>
            </a:r>
            <a:r>
              <a:rPr lang="fi-FI" dirty="0" smtClean="0"/>
              <a:t>oimijoina kunnat ja kansanterveysjärjestöt (esim. </a:t>
            </a:r>
            <a:r>
              <a:rPr lang="fi-FI" b="1" dirty="0" smtClean="0"/>
              <a:t>EHYT ry</a:t>
            </a:r>
            <a:r>
              <a:rPr lang="fi-FI" dirty="0" smtClean="0"/>
              <a:t>)</a:t>
            </a:r>
          </a:p>
          <a:p>
            <a:r>
              <a:rPr lang="fi-FI" dirty="0" smtClean="0"/>
              <a:t>yhtenä tavoitteena, </a:t>
            </a:r>
            <a:r>
              <a:rPr lang="fi-FI" dirty="0"/>
              <a:t>että lapsilla ja </a:t>
            </a:r>
            <a:r>
              <a:rPr lang="fi-FI" dirty="0" smtClean="0"/>
              <a:t>nuorilla </a:t>
            </a:r>
            <a:r>
              <a:rPr lang="fi-FI" dirty="0"/>
              <a:t>oikeus turvalliseen ja päihteettömään </a:t>
            </a:r>
            <a:r>
              <a:rPr lang="fi-FI" dirty="0" smtClean="0"/>
              <a:t>kasvuympäristöön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9524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Alkoholimainonta Suomessa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t</a:t>
            </a:r>
            <a:r>
              <a:rPr lang="fi-FI" dirty="0" smtClean="0"/>
              <a:t>utkitusti erityisesti </a:t>
            </a:r>
            <a:r>
              <a:rPr lang="fi-FI" dirty="0"/>
              <a:t>alkoholin </a:t>
            </a:r>
            <a:r>
              <a:rPr lang="fi-FI" dirty="0" smtClean="0"/>
              <a:t>mielikuvamainonta </a:t>
            </a:r>
            <a:r>
              <a:rPr lang="fi-FI" dirty="0"/>
              <a:t>lisää lasten ja nuorten kiinnostusta alkoholijuomia kohtaan ja niiden </a:t>
            </a:r>
            <a:r>
              <a:rPr lang="fi-FI" dirty="0" smtClean="0"/>
              <a:t>käyttöä</a:t>
            </a:r>
          </a:p>
          <a:p>
            <a:r>
              <a:rPr lang="fi-FI" dirty="0" smtClean="0"/>
              <a:t>väkevien </a:t>
            </a:r>
            <a:r>
              <a:rPr lang="fi-FI" dirty="0"/>
              <a:t>alkoholijuomien mainonta </a:t>
            </a:r>
            <a:r>
              <a:rPr lang="fi-FI" dirty="0" smtClean="0"/>
              <a:t>kiellettyä vuodesta 1977</a:t>
            </a:r>
          </a:p>
          <a:p>
            <a:r>
              <a:rPr lang="fi-FI" dirty="0"/>
              <a:t>m</a:t>
            </a:r>
            <a:r>
              <a:rPr lang="fi-FI" dirty="0" smtClean="0"/>
              <a:t>ietojen </a:t>
            </a:r>
            <a:r>
              <a:rPr lang="fi-FI" dirty="0"/>
              <a:t>alkoholijuomien </a:t>
            </a:r>
            <a:r>
              <a:rPr lang="fi-FI" dirty="0" smtClean="0"/>
              <a:t>osalta sallittu rajoitetusti vuodesta 1995</a:t>
            </a:r>
          </a:p>
          <a:p>
            <a:pPr lvl="1"/>
            <a:r>
              <a:rPr lang="fi-FI" dirty="0" smtClean="0"/>
              <a:t>ei saa </a:t>
            </a:r>
            <a:r>
              <a:rPr lang="fi-FI" dirty="0"/>
              <a:t>kohdistaa </a:t>
            </a:r>
            <a:r>
              <a:rPr lang="fi-FI" dirty="0" smtClean="0"/>
              <a:t>ala-ikäisiin</a:t>
            </a:r>
          </a:p>
          <a:p>
            <a:pPr lvl="1"/>
            <a:r>
              <a:rPr lang="fi-FI" dirty="0" smtClean="0"/>
              <a:t>ei </a:t>
            </a:r>
            <a:r>
              <a:rPr lang="fi-FI" dirty="0"/>
              <a:t>saa korostaa alkoholipitoisuutta myönteisenä </a:t>
            </a:r>
            <a:r>
              <a:rPr lang="fi-FI" dirty="0" smtClean="0"/>
              <a:t>asiana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i saa </a:t>
            </a:r>
            <a:r>
              <a:rPr lang="fi-FI" dirty="0"/>
              <a:t>luoda kuvaa seksuaalisesta </a:t>
            </a:r>
            <a:r>
              <a:rPr lang="fi-FI" dirty="0" smtClean="0"/>
              <a:t>menestyksestä</a:t>
            </a:r>
          </a:p>
          <a:p>
            <a:r>
              <a:rPr lang="fi-FI" dirty="0" smtClean="0"/>
              <a:t>vuonna </a:t>
            </a:r>
            <a:r>
              <a:rPr lang="fi-FI" dirty="0"/>
              <a:t>2015 </a:t>
            </a:r>
            <a:r>
              <a:rPr lang="fi-FI" dirty="0" smtClean="0"/>
              <a:t>uudet säännösmuutokset</a:t>
            </a:r>
          </a:p>
          <a:p>
            <a:pPr lvl="1"/>
            <a:r>
              <a:rPr lang="fi-FI" dirty="0" smtClean="0"/>
              <a:t>tavoitteena </a:t>
            </a:r>
            <a:r>
              <a:rPr lang="fi-FI" dirty="0"/>
              <a:t>suojella lapsia ja nuoria alkoholin </a:t>
            </a:r>
            <a:r>
              <a:rPr lang="fi-FI" dirty="0" smtClean="0"/>
              <a:t>haittavaikutuksilta</a:t>
            </a:r>
          </a:p>
          <a:p>
            <a:pPr lvl="1"/>
            <a:r>
              <a:rPr lang="fi-FI" dirty="0" smtClean="0"/>
              <a:t>mietojen </a:t>
            </a:r>
            <a:r>
              <a:rPr lang="fi-FI" dirty="0"/>
              <a:t>alkoholijuomien </a:t>
            </a:r>
            <a:r>
              <a:rPr lang="fi-FI" dirty="0" smtClean="0"/>
              <a:t>mainostaminen </a:t>
            </a:r>
            <a:r>
              <a:rPr lang="fi-FI" dirty="0"/>
              <a:t>kielletty julkisilla </a:t>
            </a:r>
            <a:r>
              <a:rPr lang="fi-FI" dirty="0" smtClean="0"/>
              <a:t>paikoilla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elevisiossa </a:t>
            </a:r>
            <a:r>
              <a:rPr lang="fi-FI" dirty="0"/>
              <a:t>ja radiossa </a:t>
            </a:r>
            <a:r>
              <a:rPr lang="fi-FI" dirty="0" smtClean="0"/>
              <a:t>mietojen </a:t>
            </a:r>
            <a:r>
              <a:rPr lang="fi-FI" dirty="0"/>
              <a:t>alkoholijuomien mainonta </a:t>
            </a:r>
            <a:r>
              <a:rPr lang="fi-FI" dirty="0" smtClean="0"/>
              <a:t>sallittua kello 22 jälkeen</a:t>
            </a:r>
          </a:p>
          <a:p>
            <a:pPr lvl="1"/>
            <a:r>
              <a:rPr lang="fi-FI" dirty="0" smtClean="0"/>
              <a:t>sosiaalisessa </a:t>
            </a:r>
            <a:r>
              <a:rPr lang="fi-FI" dirty="0"/>
              <a:t>mediassa </a:t>
            </a:r>
            <a:r>
              <a:rPr lang="fi-FI" dirty="0" smtClean="0"/>
              <a:t>alkoholimainonta kiellettyä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4417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Alkoholi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s</a:t>
            </a:r>
            <a:r>
              <a:rPr lang="fi-FI" dirty="0" smtClean="0"/>
              <a:t>uomalaisten yleisin päihde</a:t>
            </a:r>
          </a:p>
          <a:p>
            <a:r>
              <a:rPr lang="fi-FI" dirty="0"/>
              <a:t>p</a:t>
            </a:r>
            <a:r>
              <a:rPr lang="fi-FI" dirty="0" smtClean="0"/>
              <a:t>äihdyttävä aine </a:t>
            </a:r>
            <a:r>
              <a:rPr lang="fi-FI" b="1" dirty="0" smtClean="0"/>
              <a:t>etanoli</a:t>
            </a:r>
            <a:r>
              <a:rPr lang="fi-FI" dirty="0" smtClean="0"/>
              <a:t> eli etyylialkoholi – vaikuttaa keskushermostoon</a:t>
            </a:r>
          </a:p>
          <a:p>
            <a:r>
              <a:rPr lang="fi-FI" dirty="0"/>
              <a:t>a</a:t>
            </a:r>
            <a:r>
              <a:rPr lang="fi-FI" dirty="0" smtClean="0"/>
              <a:t>lkoholipitoisuus</a:t>
            </a:r>
          </a:p>
          <a:p>
            <a:pPr lvl="1"/>
            <a:r>
              <a:rPr lang="fi-FI" dirty="0" smtClean="0"/>
              <a:t>tilavuusprosentti = kuinka </a:t>
            </a:r>
            <a:r>
              <a:rPr lang="fi-FI" dirty="0"/>
              <a:t>monta millilitraa puhdasta alkoholia on 100 ml </a:t>
            </a:r>
            <a:r>
              <a:rPr lang="fi-FI" dirty="0" smtClean="0"/>
              <a:t>liuosta </a:t>
            </a:r>
            <a:br>
              <a:rPr lang="fi-FI" dirty="0" smtClean="0"/>
            </a:br>
            <a:r>
              <a:rPr lang="fi-FI" dirty="0" smtClean="0">
                <a:sym typeface="Wingdings" panose="05000000000000000000" pitchFamily="2" charset="2"/>
              </a:rPr>
              <a:t> miedot (</a:t>
            </a:r>
            <a:r>
              <a:rPr lang="fi-FI" dirty="0" err="1" smtClean="0">
                <a:sym typeface="Wingdings" panose="05000000000000000000" pitchFamily="2" charset="2"/>
              </a:rPr>
              <a:t>max</a:t>
            </a:r>
            <a:r>
              <a:rPr lang="fi-FI" dirty="0" smtClean="0">
                <a:sym typeface="Wingdings" panose="05000000000000000000" pitchFamily="2" charset="2"/>
              </a:rPr>
              <a:t> 22 %) ja väkevät alkoholijuomat</a:t>
            </a:r>
          </a:p>
          <a:p>
            <a:pPr lvl="1"/>
            <a:r>
              <a:rPr lang="fi-FI" dirty="0" smtClean="0">
                <a:sym typeface="Wingdings" panose="05000000000000000000" pitchFamily="2" charset="2"/>
              </a:rPr>
              <a:t>käytön painopiste </a:t>
            </a:r>
            <a:r>
              <a:rPr lang="fi-FI" dirty="0">
                <a:sym typeface="Wingdings" panose="05000000000000000000" pitchFamily="2" charset="2"/>
              </a:rPr>
              <a:t>siirtynyt vahvoista </a:t>
            </a:r>
            <a:r>
              <a:rPr lang="fi-FI" dirty="0" smtClean="0">
                <a:sym typeface="Wingdings" panose="05000000000000000000" pitchFamily="2" charset="2"/>
              </a:rPr>
              <a:t>alkoholijuomista mietoihin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alkoholin </a:t>
            </a:r>
            <a:r>
              <a:rPr lang="fi-FI" dirty="0">
                <a:sym typeface="Wingdings" panose="05000000000000000000" pitchFamily="2" charset="2"/>
              </a:rPr>
              <a:t>käyttö merkittävä </a:t>
            </a:r>
            <a:r>
              <a:rPr lang="fi-FI" dirty="0" smtClean="0">
                <a:sym typeface="Wingdings" panose="05000000000000000000" pitchFamily="2" charset="2"/>
              </a:rPr>
              <a:t>terveysriski</a:t>
            </a:r>
            <a:endParaRPr lang="fi-FI" dirty="0">
              <a:sym typeface="Wingdings" panose="05000000000000000000" pitchFamily="2" charset="2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5098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Alkoholin fyysisiä terveyshaittoja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b="1" dirty="0" smtClean="0"/>
              <a:t>akuutteja</a:t>
            </a:r>
          </a:p>
          <a:p>
            <a:pPr lvl="1"/>
            <a:r>
              <a:rPr lang="fi-FI" dirty="0"/>
              <a:t>reaktiokyvyn ja </a:t>
            </a:r>
            <a:r>
              <a:rPr lang="fi-FI" dirty="0" smtClean="0"/>
              <a:t>liikkeiden hallinnan sekä aistitoiminnan heikkeneminen</a:t>
            </a:r>
          </a:p>
          <a:p>
            <a:pPr lvl="1"/>
            <a:r>
              <a:rPr lang="fi-FI" dirty="0" smtClean="0"/>
              <a:t>pahoinvointi </a:t>
            </a:r>
            <a:br>
              <a:rPr lang="fi-FI" dirty="0" smtClean="0"/>
            </a:br>
            <a:r>
              <a:rPr lang="fi-FI" dirty="0" smtClean="0"/>
              <a:t>(esim. </a:t>
            </a:r>
            <a:r>
              <a:rPr lang="fi-FI" b="1" dirty="0" smtClean="0"/>
              <a:t>krapulan</a:t>
            </a:r>
            <a:r>
              <a:rPr lang="fi-FI" dirty="0" smtClean="0"/>
              <a:t> </a:t>
            </a:r>
            <a:r>
              <a:rPr lang="fi-FI" dirty="0"/>
              <a:t>voimakkuus riippuu käytetyn </a:t>
            </a:r>
            <a:r>
              <a:rPr lang="fi-FI" dirty="0" smtClean="0"/>
              <a:t>alkoholin määrästä)</a:t>
            </a:r>
          </a:p>
          <a:p>
            <a:pPr lvl="1"/>
            <a:r>
              <a:rPr lang="fi-FI" dirty="0"/>
              <a:t>s</a:t>
            </a:r>
            <a:r>
              <a:rPr lang="fi-FI" dirty="0" smtClean="0"/>
              <a:t>ydämen rytmihäiriöt</a:t>
            </a:r>
          </a:p>
          <a:p>
            <a:r>
              <a:rPr lang="fi-FI" b="1" dirty="0" smtClean="0"/>
              <a:t>kroonisia</a:t>
            </a:r>
          </a:p>
          <a:p>
            <a:pPr lvl="1"/>
            <a:r>
              <a:rPr lang="fi-FI" dirty="0"/>
              <a:t>syövät, maksasairaudet </a:t>
            </a:r>
            <a:r>
              <a:rPr lang="fi-FI" dirty="0" smtClean="0"/>
              <a:t>(esim. </a:t>
            </a:r>
            <a:r>
              <a:rPr lang="fi-FI" b="1" dirty="0" smtClean="0"/>
              <a:t>kirroosi</a:t>
            </a:r>
            <a:r>
              <a:rPr lang="fi-FI" dirty="0" smtClean="0"/>
              <a:t>) sekä </a:t>
            </a:r>
            <a:r>
              <a:rPr lang="fi-FI" dirty="0"/>
              <a:t>sydän- </a:t>
            </a:r>
            <a:r>
              <a:rPr lang="fi-FI" dirty="0" smtClean="0"/>
              <a:t>ja </a:t>
            </a:r>
            <a:r>
              <a:rPr lang="fi-FI" dirty="0"/>
              <a:t>verisuonielimistön </a:t>
            </a:r>
            <a:r>
              <a:rPr lang="fi-FI" dirty="0" smtClean="0"/>
              <a:t>sairaudet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tanoli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b="1" dirty="0" err="1" smtClean="0"/>
              <a:t>asetaldehydi</a:t>
            </a:r>
            <a:r>
              <a:rPr lang="fi-FI" dirty="0" smtClean="0"/>
              <a:t> </a:t>
            </a:r>
            <a:r>
              <a:rPr lang="fi-FI" dirty="0"/>
              <a:t>(</a:t>
            </a:r>
            <a:r>
              <a:rPr lang="fi-FI" dirty="0" smtClean="0"/>
              <a:t>voimakas karsinogeeni) </a:t>
            </a:r>
            <a:r>
              <a:rPr lang="fi-FI" dirty="0" smtClean="0">
                <a:sym typeface="Wingdings" panose="05000000000000000000" pitchFamily="2" charset="2"/>
              </a:rPr>
              <a:t></a:t>
            </a:r>
            <a:br>
              <a:rPr lang="fi-FI" dirty="0" smtClean="0">
                <a:sym typeface="Wingdings" panose="05000000000000000000" pitchFamily="2" charset="2"/>
              </a:rPr>
            </a:br>
            <a:r>
              <a:rPr lang="fi-FI" dirty="0" smtClean="0"/>
              <a:t>syöpäkasvainten </a:t>
            </a:r>
            <a:r>
              <a:rPr lang="fi-FI" dirty="0"/>
              <a:t>kehittymisen </a:t>
            </a:r>
            <a:r>
              <a:rPr lang="fi-FI" dirty="0" smtClean="0"/>
              <a:t>riski </a:t>
            </a:r>
            <a:r>
              <a:rPr lang="fi-FI" dirty="0"/>
              <a:t>erityisesti </a:t>
            </a:r>
            <a:r>
              <a:rPr lang="fi-FI" dirty="0" smtClean="0"/>
              <a:t>ruoansulatuskanavassa</a:t>
            </a:r>
          </a:p>
          <a:p>
            <a:pPr lvl="1"/>
            <a:r>
              <a:rPr lang="fi-FI" dirty="0"/>
              <a:t>s</a:t>
            </a:r>
            <a:r>
              <a:rPr lang="fi-FI" dirty="0" smtClean="0"/>
              <a:t>ydänlihaksen paksuuntuminen ja sydämen laajentuminen </a:t>
            </a:r>
            <a:br>
              <a:rPr lang="fi-FI" dirty="0" smtClean="0"/>
            </a:br>
            <a:r>
              <a:rPr lang="fi-FI" dirty="0" smtClean="0">
                <a:sym typeface="Wingdings" panose="05000000000000000000" pitchFamily="2" charset="2"/>
              </a:rPr>
              <a:t> hengenahdistus rasituksessa </a:t>
            </a:r>
            <a:endParaRPr lang="fi-FI" dirty="0" smtClean="0"/>
          </a:p>
          <a:p>
            <a:pPr lvl="1"/>
            <a:r>
              <a:rPr lang="fi-FI" b="1" dirty="0"/>
              <a:t>h</a:t>
            </a:r>
            <a:r>
              <a:rPr lang="fi-FI" b="1" dirty="0" smtClean="0"/>
              <a:t>aimatulehdus</a:t>
            </a:r>
          </a:p>
          <a:p>
            <a:pPr lvl="1"/>
            <a:r>
              <a:rPr lang="fi-FI" dirty="0"/>
              <a:t>v</a:t>
            </a:r>
            <a:r>
              <a:rPr lang="fi-FI" dirty="0" smtClean="0"/>
              <a:t>aikutus aivojen kehitykseen erityisesti nuorilla</a:t>
            </a:r>
          </a:p>
          <a:p>
            <a:pPr lvl="1"/>
            <a:endParaRPr lang="fi-FI" dirty="0" smtClean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691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Alkoholin </a:t>
            </a:r>
            <a:r>
              <a:rPr lang="fi-FI" b="1" dirty="0" smtClean="0"/>
              <a:t/>
            </a:r>
            <a:br>
              <a:rPr lang="fi-FI" b="1" dirty="0" smtClean="0"/>
            </a:br>
            <a:r>
              <a:rPr lang="fi-FI" b="1" dirty="0" smtClean="0"/>
              <a:t>psykososiaalisia terveyshaittoja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i-FI" dirty="0" smtClean="0"/>
          </a:p>
          <a:p>
            <a:r>
              <a:rPr lang="fi-FI" dirty="0" smtClean="0"/>
              <a:t>havaintokyky heikkenee</a:t>
            </a:r>
            <a:r>
              <a:rPr lang="fi-FI" dirty="0"/>
              <a:t>, </a:t>
            </a:r>
            <a:r>
              <a:rPr lang="fi-FI" dirty="0" smtClean="0"/>
              <a:t>muistin häiriöitä</a:t>
            </a:r>
            <a:r>
              <a:rPr lang="fi-FI" dirty="0"/>
              <a:t>, estot </a:t>
            </a:r>
            <a:r>
              <a:rPr lang="fi-FI" dirty="0" smtClean="0"/>
              <a:t>vähenevät, arvostelukyvyn muutoksia </a:t>
            </a:r>
            <a:br>
              <a:rPr lang="fi-FI" dirty="0" smtClean="0"/>
            </a:br>
            <a:r>
              <a:rPr lang="fi-FI" dirty="0" smtClean="0">
                <a:sym typeface="Wingdings" panose="05000000000000000000" pitchFamily="2" charset="2"/>
              </a:rPr>
              <a:t> riitoja ja väkivaltaa</a:t>
            </a:r>
          </a:p>
          <a:p>
            <a:r>
              <a:rPr lang="fi-FI" dirty="0" smtClean="0"/>
              <a:t>poissaolot </a:t>
            </a:r>
            <a:r>
              <a:rPr lang="fi-FI" dirty="0"/>
              <a:t>oppilaitoksista ja </a:t>
            </a:r>
            <a:r>
              <a:rPr lang="fi-FI" dirty="0" smtClean="0"/>
              <a:t>työpaikoilta</a:t>
            </a:r>
          </a:p>
          <a:p>
            <a:r>
              <a:rPr lang="fi-FI" dirty="0" smtClean="0"/>
              <a:t>liiallinen käyttö </a:t>
            </a:r>
            <a:r>
              <a:rPr lang="fi-FI" dirty="0"/>
              <a:t>voi johtaa sosiaalisiin </a:t>
            </a:r>
            <a:r>
              <a:rPr lang="fi-FI" dirty="0" smtClean="0"/>
              <a:t>ongelmiin (esim. ystävyys- </a:t>
            </a:r>
            <a:r>
              <a:rPr lang="fi-FI" dirty="0"/>
              <a:t>tai perhesuhteiden </a:t>
            </a:r>
            <a:r>
              <a:rPr lang="fi-FI" dirty="0" smtClean="0"/>
              <a:t>katkeaminen) ja rikolliseen toimintaan</a:t>
            </a:r>
          </a:p>
          <a:p>
            <a:r>
              <a:rPr lang="fi-FI" b="1" dirty="0" smtClean="0"/>
              <a:t>alkoholiriippuvuus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1643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Alkoholinkäytön </a:t>
            </a:r>
            <a:br>
              <a:rPr lang="fi-FI" b="1" dirty="0" smtClean="0"/>
            </a:br>
            <a:r>
              <a:rPr lang="fi-FI" b="1" dirty="0" smtClean="0"/>
              <a:t>haittavaikutuksia ympäristöön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fi-FI" dirty="0" smtClean="0"/>
          </a:p>
          <a:p>
            <a:r>
              <a:rPr lang="fi-FI" dirty="0" smtClean="0"/>
              <a:t>raskaudenaikainen käyttö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sikiön kehitys</a:t>
            </a:r>
          </a:p>
          <a:p>
            <a:pPr lvl="1"/>
            <a:r>
              <a:rPr lang="fi-FI" dirty="0" smtClean="0"/>
              <a:t>lisää keskenmenon riskiä ja ennenaikaisia synnytyksiä </a:t>
            </a:r>
          </a:p>
          <a:p>
            <a:pPr lvl="1"/>
            <a:r>
              <a:rPr lang="fi-FI" b="1" dirty="0" err="1" smtClean="0"/>
              <a:t>FASD-syndrooma</a:t>
            </a:r>
            <a:endParaRPr lang="fi-FI" b="1" dirty="0" smtClean="0"/>
          </a:p>
          <a:p>
            <a:pPr lvl="1"/>
            <a:r>
              <a:rPr lang="fi-FI" dirty="0" smtClean="0"/>
              <a:t>sydämen, munuaisten ja lisääntymiselinten epämuodostumia</a:t>
            </a:r>
          </a:p>
          <a:p>
            <a:r>
              <a:rPr lang="fi-FI" dirty="0" smtClean="0"/>
              <a:t>merkittävä rooli perhe- ja parisuhdeväkivallassa sekä asuinympäristöjen järjestyshäiriöissä</a:t>
            </a:r>
          </a:p>
          <a:p>
            <a:r>
              <a:rPr lang="fi-FI" b="1" dirty="0"/>
              <a:t>r</a:t>
            </a:r>
            <a:r>
              <a:rPr lang="fi-FI" b="1" dirty="0" smtClean="0"/>
              <a:t>attijuoppous</a:t>
            </a:r>
          </a:p>
          <a:p>
            <a:pPr lvl="1"/>
            <a:r>
              <a:rPr lang="fi-FI" dirty="0" smtClean="0"/>
              <a:t>veren alkoholipitoisuus 0,5 promillea</a:t>
            </a:r>
          </a:p>
          <a:p>
            <a:pPr lvl="1"/>
            <a:r>
              <a:rPr lang="fi-FI" dirty="0" smtClean="0"/>
              <a:t>törkeän </a:t>
            </a:r>
            <a:r>
              <a:rPr lang="fi-FI" dirty="0"/>
              <a:t>rattijuoppouden raja </a:t>
            </a:r>
            <a:r>
              <a:rPr lang="fi-FI" dirty="0" smtClean="0"/>
              <a:t>Suomessa </a:t>
            </a:r>
            <a:r>
              <a:rPr lang="fi-FI" dirty="0"/>
              <a:t>1,2 </a:t>
            </a:r>
            <a:r>
              <a:rPr lang="fi-FI" dirty="0" smtClean="0"/>
              <a:t>promillea. </a:t>
            </a:r>
          </a:p>
          <a:p>
            <a:pPr lvl="1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85962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Alkoholin käytön riskirajat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e</a:t>
            </a:r>
            <a:r>
              <a:rPr lang="fi-FI" dirty="0" smtClean="0"/>
              <a:t>ivät ole turvarajoja</a:t>
            </a:r>
          </a:p>
          <a:p>
            <a:r>
              <a:rPr lang="fi-FI" dirty="0"/>
              <a:t>määritetty </a:t>
            </a:r>
            <a:r>
              <a:rPr lang="fi-FI" dirty="0" smtClean="0"/>
              <a:t>perusterveelle </a:t>
            </a:r>
            <a:r>
              <a:rPr lang="fi-FI" dirty="0"/>
              <a:t>aikuiselle </a:t>
            </a:r>
            <a:r>
              <a:rPr lang="fi-FI" dirty="0" smtClean="0"/>
              <a:t>ihmiselle (yksilöllisyys!)</a:t>
            </a:r>
          </a:p>
          <a:p>
            <a:r>
              <a:rPr lang="fi-FI" b="1" dirty="0" smtClean="0"/>
              <a:t>yksi alkoholiannos </a:t>
            </a:r>
            <a:r>
              <a:rPr lang="fi-FI" dirty="0" smtClean="0"/>
              <a:t>=</a:t>
            </a:r>
            <a:r>
              <a:rPr lang="fi-FI" b="1" dirty="0" smtClean="0"/>
              <a:t> </a:t>
            </a:r>
            <a:r>
              <a:rPr lang="fi-FI" dirty="0" smtClean="0"/>
              <a:t>12 </a:t>
            </a:r>
            <a:r>
              <a:rPr lang="fi-FI" dirty="0"/>
              <a:t>grammaa puhdasta </a:t>
            </a:r>
            <a:r>
              <a:rPr lang="fi-FI" dirty="0" smtClean="0"/>
              <a:t>alkoholia</a:t>
            </a:r>
          </a:p>
          <a:p>
            <a:pPr lvl="1"/>
            <a:r>
              <a:rPr lang="fi-FI" dirty="0" smtClean="0"/>
              <a:t>yksi </a:t>
            </a:r>
            <a:r>
              <a:rPr lang="fi-FI" dirty="0"/>
              <a:t>pullo </a:t>
            </a:r>
            <a:r>
              <a:rPr lang="fi-FI" dirty="0" smtClean="0"/>
              <a:t>keskiolutta</a:t>
            </a:r>
          </a:p>
          <a:p>
            <a:pPr lvl="1"/>
            <a:r>
              <a:rPr lang="fi-FI" dirty="0" smtClean="0"/>
              <a:t>12 </a:t>
            </a:r>
            <a:r>
              <a:rPr lang="fi-FI" dirty="0"/>
              <a:t>cl </a:t>
            </a:r>
            <a:r>
              <a:rPr lang="fi-FI" dirty="0" smtClean="0"/>
              <a:t>viiniä</a:t>
            </a:r>
          </a:p>
          <a:p>
            <a:pPr lvl="1"/>
            <a:r>
              <a:rPr lang="fi-FI" dirty="0" smtClean="0"/>
              <a:t>4 </a:t>
            </a:r>
            <a:r>
              <a:rPr lang="fi-FI" dirty="0"/>
              <a:t>cl </a:t>
            </a:r>
            <a:r>
              <a:rPr lang="fi-FI" dirty="0" smtClean="0"/>
              <a:t>viinaa</a:t>
            </a:r>
          </a:p>
          <a:p>
            <a:endParaRPr lang="fi-FI" dirty="0" smtClean="0"/>
          </a:p>
          <a:p>
            <a:r>
              <a:rPr lang="fi-FI" dirty="0" smtClean="0"/>
              <a:t>miehillä </a:t>
            </a:r>
          </a:p>
          <a:p>
            <a:pPr lvl="1"/>
            <a:r>
              <a:rPr lang="fi-FI" dirty="0" smtClean="0"/>
              <a:t>24 </a:t>
            </a:r>
            <a:r>
              <a:rPr lang="fi-FI" dirty="0"/>
              <a:t>alkoholin </a:t>
            </a:r>
            <a:r>
              <a:rPr lang="fi-FI" dirty="0" smtClean="0"/>
              <a:t>viikkoannosta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erralla </a:t>
            </a:r>
            <a:r>
              <a:rPr lang="fi-FI" dirty="0" err="1" smtClean="0"/>
              <a:t>max</a:t>
            </a:r>
            <a:r>
              <a:rPr lang="fi-FI" dirty="0" smtClean="0"/>
              <a:t> 7 </a:t>
            </a:r>
            <a:r>
              <a:rPr lang="fi-FI" dirty="0"/>
              <a:t>a</a:t>
            </a:r>
            <a:r>
              <a:rPr lang="fi-FI" dirty="0" smtClean="0"/>
              <a:t>nnosta</a:t>
            </a:r>
          </a:p>
          <a:p>
            <a:r>
              <a:rPr lang="fi-FI" dirty="0" smtClean="0"/>
              <a:t>naisilla </a:t>
            </a:r>
          </a:p>
          <a:p>
            <a:pPr lvl="1"/>
            <a:r>
              <a:rPr lang="fi-FI" dirty="0" smtClean="0"/>
              <a:t>16 </a:t>
            </a:r>
            <a:r>
              <a:rPr lang="fi-FI" dirty="0"/>
              <a:t>alkoholin </a:t>
            </a:r>
            <a:r>
              <a:rPr lang="fi-FI" dirty="0" smtClean="0"/>
              <a:t>viikkoannosta</a:t>
            </a:r>
            <a:endParaRPr lang="fi-FI" dirty="0"/>
          </a:p>
          <a:p>
            <a:pPr lvl="1"/>
            <a:r>
              <a:rPr lang="fi-FI" dirty="0"/>
              <a:t>k</a:t>
            </a:r>
            <a:r>
              <a:rPr lang="fi-FI" dirty="0" smtClean="0"/>
              <a:t>erralla </a:t>
            </a:r>
            <a:r>
              <a:rPr lang="fi-FI" dirty="0" err="1" smtClean="0"/>
              <a:t>max</a:t>
            </a:r>
            <a:r>
              <a:rPr lang="fi-FI" dirty="0" smtClean="0"/>
              <a:t> 5 annosta</a:t>
            </a:r>
            <a:endParaRPr lang="fi-FI" dirty="0"/>
          </a:p>
          <a:p>
            <a:endParaRPr lang="fi-FI" dirty="0" smtClean="0"/>
          </a:p>
          <a:p>
            <a:pPr lvl="1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0496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Alkoholin kulutus Suomessa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b="1" dirty="0" smtClean="0"/>
              <a:t>tilastoitu</a:t>
            </a:r>
            <a:r>
              <a:rPr lang="fi-FI" dirty="0" smtClean="0"/>
              <a:t> kulutus </a:t>
            </a:r>
            <a:r>
              <a:rPr lang="fi-FI" dirty="0"/>
              <a:t>noin 9 litraa puhdasta alkoholia vuodessa jokaista </a:t>
            </a:r>
            <a:r>
              <a:rPr lang="fi-FI" dirty="0" smtClean="0"/>
              <a:t>yli </a:t>
            </a:r>
            <a:r>
              <a:rPr lang="fi-FI" dirty="0"/>
              <a:t>15-vuotiasta asukasta </a:t>
            </a:r>
            <a:r>
              <a:rPr lang="fi-FI" dirty="0" smtClean="0"/>
              <a:t>kohden</a:t>
            </a:r>
            <a:r>
              <a:rPr lang="fi-FI" dirty="0"/>
              <a:t>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(esim. </a:t>
            </a:r>
            <a:r>
              <a:rPr lang="fi-FI" dirty="0"/>
              <a:t>noin </a:t>
            </a:r>
            <a:r>
              <a:rPr lang="fi-FI" dirty="0" smtClean="0"/>
              <a:t>25 </a:t>
            </a:r>
            <a:r>
              <a:rPr lang="fi-FI" dirty="0"/>
              <a:t>litraa </a:t>
            </a:r>
            <a:r>
              <a:rPr lang="fi-FI" dirty="0" smtClean="0"/>
              <a:t>väkevää viinaa)</a:t>
            </a:r>
          </a:p>
          <a:p>
            <a:r>
              <a:rPr lang="fi-FI" b="1" dirty="0" smtClean="0"/>
              <a:t>tilastoimaton</a:t>
            </a:r>
            <a:r>
              <a:rPr lang="fi-FI" dirty="0" smtClean="0"/>
              <a:t> kulutus </a:t>
            </a:r>
            <a:r>
              <a:rPr lang="fi-FI" dirty="0"/>
              <a:t>(</a:t>
            </a:r>
            <a:r>
              <a:rPr lang="fi-FI" dirty="0" smtClean="0"/>
              <a:t>esim. </a:t>
            </a:r>
            <a:r>
              <a:rPr lang="fi-FI" dirty="0"/>
              <a:t>matkustajien ulkomailta </a:t>
            </a:r>
            <a:r>
              <a:rPr lang="fi-FI" dirty="0" smtClean="0"/>
              <a:t>tuodut alkoholijuomat, kotivalmistus, salakuljetus)</a:t>
            </a:r>
            <a:br>
              <a:rPr lang="fi-FI" dirty="0" smtClean="0"/>
            </a:b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smtClean="0"/>
              <a:t>kokonaiskulutus noin </a:t>
            </a:r>
            <a:r>
              <a:rPr lang="fi-FI" dirty="0"/>
              <a:t>11 </a:t>
            </a:r>
            <a:r>
              <a:rPr lang="fi-FI" dirty="0" smtClean="0"/>
              <a:t>litraa</a:t>
            </a:r>
          </a:p>
          <a:p>
            <a:endParaRPr lang="fi-FI" dirty="0" smtClean="0"/>
          </a:p>
          <a:p>
            <a:r>
              <a:rPr lang="fi-FI" dirty="0" smtClean="0"/>
              <a:t>erot </a:t>
            </a:r>
            <a:r>
              <a:rPr lang="fi-FI" dirty="0"/>
              <a:t>yksilöiden välillä suuria</a:t>
            </a:r>
          </a:p>
          <a:p>
            <a:pPr lvl="1"/>
            <a:r>
              <a:rPr lang="fi-FI" dirty="0"/>
              <a:t>noin 10 % suomalaisista täysin raittiita</a:t>
            </a:r>
          </a:p>
          <a:p>
            <a:pPr lvl="1"/>
            <a:r>
              <a:rPr lang="fi-FI" dirty="0"/>
              <a:t>miesten (20 % käyttää yli riskirajan) suurempaa kuin </a:t>
            </a:r>
            <a:br>
              <a:rPr lang="fi-FI" dirty="0"/>
            </a:br>
            <a:r>
              <a:rPr lang="fi-FI" dirty="0" smtClean="0"/>
              <a:t>naisten </a:t>
            </a:r>
            <a:r>
              <a:rPr lang="fi-FI" dirty="0"/>
              <a:t>(noin 15 % käyttää yli riskirajan)</a:t>
            </a:r>
          </a:p>
          <a:p>
            <a:pPr lvl="1"/>
            <a:r>
              <a:rPr lang="fi-FI" dirty="0"/>
              <a:t>alkoholisteja (</a:t>
            </a:r>
            <a:r>
              <a:rPr lang="fi-FI" dirty="0" smtClean="0"/>
              <a:t>alkoholista riippuvaisia) </a:t>
            </a:r>
            <a:r>
              <a:rPr lang="fi-FI" dirty="0"/>
              <a:t>miehistä 6 %, naisista 2 %</a:t>
            </a:r>
          </a:p>
          <a:p>
            <a:pPr marL="0" indent="0">
              <a:buNone/>
            </a:pPr>
            <a:endParaRPr lang="fi-FI" dirty="0" smtClean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8457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Humala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/>
              <a:t>myrkytystila, jossa keskushermoston toiminta </a:t>
            </a:r>
            <a:r>
              <a:rPr lang="fi-FI" dirty="0" smtClean="0"/>
              <a:t>häiriintyy </a:t>
            </a:r>
            <a:br>
              <a:rPr lang="fi-FI" dirty="0" smtClean="0"/>
            </a:br>
            <a:r>
              <a:rPr lang="fi-FI" dirty="0" smtClean="0"/>
              <a:t>(nousuhumala – laskuhumala)</a:t>
            </a:r>
          </a:p>
          <a:p>
            <a:r>
              <a:rPr lang="fi-FI" dirty="0" smtClean="0"/>
              <a:t>voimakkuus </a:t>
            </a:r>
            <a:r>
              <a:rPr lang="fi-FI" dirty="0"/>
              <a:t>riippuu veren </a:t>
            </a:r>
            <a:r>
              <a:rPr lang="fi-FI" dirty="0" smtClean="0"/>
              <a:t>alkoholipitoisuudesta (promillet)</a:t>
            </a:r>
          </a:p>
          <a:p>
            <a:pPr lvl="1"/>
            <a:r>
              <a:rPr lang="fi-FI" dirty="0" smtClean="0"/>
              <a:t>0,5 promillea </a:t>
            </a:r>
            <a:r>
              <a:rPr lang="fi-FI" dirty="0" smtClean="0">
                <a:sym typeface="Wingdings" panose="05000000000000000000" pitchFamily="2" charset="2"/>
              </a:rPr>
              <a:t> puheliaisuus, estojen väheneminen</a:t>
            </a:r>
          </a:p>
          <a:p>
            <a:pPr lvl="1"/>
            <a:r>
              <a:rPr lang="fi-FI" dirty="0" smtClean="0">
                <a:sym typeface="Wingdings" panose="05000000000000000000" pitchFamily="2" charset="2"/>
              </a:rPr>
              <a:t>1–2 promillea  aistit turtuvat, puheen katkonaisuus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3 promillea </a:t>
            </a:r>
            <a:r>
              <a:rPr lang="fi-FI" dirty="0" smtClean="0">
                <a:sym typeface="Wingdings" panose="05000000000000000000" pitchFamily="2" charset="2"/>
              </a:rPr>
              <a:t> liikkeiden </a:t>
            </a:r>
            <a:r>
              <a:rPr lang="fi-FI" dirty="0">
                <a:sym typeface="Wingdings" panose="05000000000000000000" pitchFamily="2" charset="2"/>
              </a:rPr>
              <a:t>koordinaatio heikkenee, </a:t>
            </a:r>
            <a:r>
              <a:rPr lang="fi-FI" dirty="0" smtClean="0">
                <a:sym typeface="Wingdings" panose="05000000000000000000" pitchFamily="2" charset="2"/>
              </a:rPr>
              <a:t>pahoinvointi voimistuu, sammuminen lähellä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a</a:t>
            </a:r>
            <a:r>
              <a:rPr lang="fi-FI" dirty="0" smtClean="0">
                <a:sym typeface="Wingdings" panose="05000000000000000000" pitchFamily="2" charset="2"/>
              </a:rPr>
              <a:t>ivojen ydinjatkeeseen edennyt vaikutus aiheuttaa hengenvaaran (</a:t>
            </a:r>
            <a:r>
              <a:rPr lang="fi-FI" b="1" dirty="0" smtClean="0">
                <a:sym typeface="Wingdings" panose="05000000000000000000" pitchFamily="2" charset="2"/>
              </a:rPr>
              <a:t>alkoholimyrkytys</a:t>
            </a:r>
            <a:r>
              <a:rPr lang="fi-FI" dirty="0" smtClean="0">
                <a:sym typeface="Wingdings" panose="05000000000000000000" pitchFamily="2" charset="2"/>
              </a:rPr>
              <a:t>)</a:t>
            </a:r>
            <a:endParaRPr lang="fi-FI" dirty="0"/>
          </a:p>
          <a:p>
            <a:r>
              <a:rPr lang="fi-FI" dirty="0" smtClean="0"/>
              <a:t>yksilölliset tekijät vaikuttavat</a:t>
            </a:r>
          </a:p>
          <a:p>
            <a:pPr lvl="1"/>
            <a:r>
              <a:rPr lang="fi-FI" dirty="0"/>
              <a:t>ihmisen </a:t>
            </a:r>
            <a:r>
              <a:rPr lang="fi-FI" dirty="0" smtClean="0"/>
              <a:t>koko</a:t>
            </a:r>
          </a:p>
          <a:p>
            <a:pPr lvl="1"/>
            <a:r>
              <a:rPr lang="fi-FI" dirty="0" smtClean="0"/>
              <a:t>sukupuoli </a:t>
            </a:r>
            <a:r>
              <a:rPr lang="fi-FI" dirty="0"/>
              <a:t>ja </a:t>
            </a:r>
            <a:r>
              <a:rPr lang="fi-FI" dirty="0" smtClean="0"/>
              <a:t>ikä (nuoret, ikääntyneet)</a:t>
            </a:r>
          </a:p>
          <a:p>
            <a:pPr lvl="1"/>
            <a:r>
              <a:rPr lang="fi-FI" dirty="0" smtClean="0"/>
              <a:t>juoman alkoholipitoisuus, määrä </a:t>
            </a:r>
            <a:r>
              <a:rPr lang="fi-FI" dirty="0"/>
              <a:t>ja </a:t>
            </a:r>
            <a:r>
              <a:rPr lang="fi-FI" dirty="0" smtClean="0"/>
              <a:t>juomisnopeus</a:t>
            </a:r>
          </a:p>
          <a:p>
            <a:pPr lvl="1"/>
            <a:r>
              <a:rPr lang="fi-FI" b="1" dirty="0" smtClean="0"/>
              <a:t>alkoholitoleranssi</a:t>
            </a:r>
            <a:r>
              <a:rPr lang="fi-FI" dirty="0" smtClean="0"/>
              <a:t> </a:t>
            </a:r>
            <a:r>
              <a:rPr lang="fi-FI" dirty="0"/>
              <a:t>eli alkoholin </a:t>
            </a:r>
            <a:r>
              <a:rPr lang="fi-FI" dirty="0" smtClean="0"/>
              <a:t>sietokyky </a:t>
            </a:r>
          </a:p>
          <a:p>
            <a:r>
              <a:rPr lang="fi-FI" dirty="0" smtClean="0"/>
              <a:t>suomalaisen </a:t>
            </a:r>
            <a:r>
              <a:rPr lang="fi-FI" dirty="0"/>
              <a:t>juomakulttuurin piirre </a:t>
            </a:r>
            <a:r>
              <a:rPr lang="fi-FI" b="1" dirty="0"/>
              <a:t>humalahakuisuus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181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Suomalainen alkoholipolitiikka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runsas </a:t>
            </a:r>
            <a:r>
              <a:rPr lang="fi-FI" dirty="0"/>
              <a:t>alkoholin kulutus aiheuttaa </a:t>
            </a:r>
            <a:r>
              <a:rPr lang="fi-FI" dirty="0" smtClean="0"/>
              <a:t>suuren taloudellisen taakan </a:t>
            </a:r>
            <a:r>
              <a:rPr lang="fi-FI" dirty="0"/>
              <a:t>yhteiskunnalle: </a:t>
            </a:r>
            <a:r>
              <a:rPr lang="fi-FI" dirty="0" smtClean="0"/>
              <a:t>vuosittaiset haittakustannukset jopa </a:t>
            </a:r>
            <a:r>
              <a:rPr lang="fi-FI" dirty="0"/>
              <a:t>1,3 miljardia </a:t>
            </a:r>
            <a:r>
              <a:rPr lang="fi-FI" dirty="0" smtClean="0"/>
              <a:t>euroa</a:t>
            </a:r>
          </a:p>
          <a:p>
            <a:pPr lvl="1"/>
            <a:r>
              <a:rPr lang="fi-FI" dirty="0"/>
              <a:t>suurin osa </a:t>
            </a:r>
            <a:r>
              <a:rPr lang="fi-FI" dirty="0" smtClean="0"/>
              <a:t>alkoholihaitoista </a:t>
            </a:r>
            <a:r>
              <a:rPr lang="fi-FI" dirty="0"/>
              <a:t>syntyy </a:t>
            </a:r>
            <a:r>
              <a:rPr lang="fi-FI" dirty="0" smtClean="0"/>
              <a:t>valtaväestön alkoholinkulutuksesta</a:t>
            </a:r>
          </a:p>
          <a:p>
            <a:r>
              <a:rPr lang="fi-FI" b="1" dirty="0"/>
              <a:t>a</a:t>
            </a:r>
            <a:r>
              <a:rPr lang="fi-FI" b="1" dirty="0" smtClean="0"/>
              <a:t>lkoholilaki</a:t>
            </a:r>
            <a:r>
              <a:rPr lang="fi-FI" dirty="0" smtClean="0"/>
              <a:t> vuodelta 1995 – täydennetty useasti</a:t>
            </a:r>
          </a:p>
          <a:p>
            <a:pPr lvl="1"/>
            <a:r>
              <a:rPr lang="fi-FI" dirty="0" smtClean="0"/>
              <a:t>valtion monopolijärjestelmä (Alko)</a:t>
            </a:r>
            <a:endParaRPr lang="fi-FI" dirty="0"/>
          </a:p>
          <a:p>
            <a:pPr lvl="1"/>
            <a:r>
              <a:rPr lang="fi-FI" dirty="0"/>
              <a:t>alkoholin saannin </a:t>
            </a:r>
            <a:r>
              <a:rPr lang="fi-FI" dirty="0" smtClean="0"/>
              <a:t>rajoittaminen </a:t>
            </a:r>
            <a:r>
              <a:rPr lang="fi-FI" dirty="0"/>
              <a:t>ja alkoholijuomien </a:t>
            </a:r>
            <a:r>
              <a:rPr lang="fi-FI" dirty="0" smtClean="0"/>
              <a:t>korkea verotus</a:t>
            </a:r>
          </a:p>
          <a:p>
            <a:pPr lvl="1"/>
            <a:r>
              <a:rPr lang="fi-FI" dirty="0"/>
              <a:t>myynnin ja anniskelun </a:t>
            </a:r>
            <a:r>
              <a:rPr lang="fi-FI" dirty="0" smtClean="0"/>
              <a:t>valvominen, ikärajat</a:t>
            </a:r>
            <a:endParaRPr lang="fi-FI" dirty="0"/>
          </a:p>
          <a:p>
            <a:pPr lvl="1"/>
            <a:r>
              <a:rPr lang="fi-FI" dirty="0" smtClean="0"/>
              <a:t>tiedon lisääminen </a:t>
            </a:r>
            <a:r>
              <a:rPr lang="fi-FI" dirty="0"/>
              <a:t>alkoholin </a:t>
            </a:r>
            <a:r>
              <a:rPr lang="fi-FI" dirty="0" smtClean="0"/>
              <a:t>vaaroista</a:t>
            </a:r>
          </a:p>
          <a:p>
            <a:pPr lvl="1"/>
            <a:r>
              <a:rPr lang="fi-FI" dirty="0" smtClean="0"/>
              <a:t>apua </a:t>
            </a:r>
            <a:r>
              <a:rPr lang="fi-FI" dirty="0"/>
              <a:t>ja tukea alkoholiongelmista eroon </a:t>
            </a:r>
            <a:r>
              <a:rPr lang="fi-FI" dirty="0" smtClean="0"/>
              <a:t>pääsemiseksi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1873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587</Words>
  <Application>Microsoft Office PowerPoint</Application>
  <PresentationFormat>Näytössä katseltava diaesitys (4:3)</PresentationFormat>
  <Paragraphs>97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Terve 1: Terveyden perusteet</vt:lpstr>
      <vt:lpstr>Alkoholi</vt:lpstr>
      <vt:lpstr>Alkoholin fyysisiä terveyshaittoja</vt:lpstr>
      <vt:lpstr>Alkoholin  psykososiaalisia terveyshaittoja</vt:lpstr>
      <vt:lpstr>Alkoholinkäytön  haittavaikutuksia ympäristöön</vt:lpstr>
      <vt:lpstr>Alkoholin käytön riskirajat</vt:lpstr>
      <vt:lpstr>Alkoholin kulutus Suomessa</vt:lpstr>
      <vt:lpstr>Humala</vt:lpstr>
      <vt:lpstr>Suomalainen alkoholipolitiikka</vt:lpstr>
      <vt:lpstr>Ehkäisevä päihdetyö</vt:lpstr>
      <vt:lpstr>Alkoholimainonta Suomessa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Esa Härmä</cp:lastModifiedBy>
  <cp:revision>120</cp:revision>
  <dcterms:created xsi:type="dcterms:W3CDTF">2017-06-09T06:02:13Z</dcterms:created>
  <dcterms:modified xsi:type="dcterms:W3CDTF">2022-02-11T09:53:52Z</dcterms:modified>
</cp:coreProperties>
</file>