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56"/>
  </p:normalViewPr>
  <p:slideViewPr>
    <p:cSldViewPr>
      <p:cViewPr varScale="1">
        <p:scale>
          <a:sx n="39" d="100"/>
          <a:sy n="39" d="100"/>
        </p:scale>
        <p:origin x="124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1: Terveys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Terveyden edistäminen Suomessa (3/3)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sz="2800" dirty="0" smtClean="0"/>
          </a:p>
          <a:p>
            <a:pPr marL="0" indent="0">
              <a:buNone/>
            </a:pPr>
            <a:r>
              <a:rPr lang="fi-FI" sz="2800" b="1" dirty="0" smtClean="0"/>
              <a:t>WHO:n terveyden edistämisen malli </a:t>
            </a:r>
            <a:r>
              <a:rPr lang="fi-FI" sz="2800" dirty="0" smtClean="0"/>
              <a:t>(Ottawa 1986)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Terveysnäkökulmien huomioiminen kaikessa päätöksenteossa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Terveyttä edistävien ympäristöjen luominen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Terveyspalvelujen kehittäminen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Yhteisöllisen toiminnan vahvistaminen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Terveysosaamisen kehittäminen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22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määrittelyä (1/2)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”</a:t>
            </a:r>
            <a:r>
              <a:rPr lang="fi-FI" i="1" dirty="0" smtClean="0"/>
              <a:t>Terveys on täydellisen fyysisen, psyykkisen, henkisen ja sosiaalisen hyvinvoinnin dynaaminen tila eikä vain sairauden tai heikkouden puuttumista” </a:t>
            </a:r>
            <a:r>
              <a:rPr lang="fi-FI" dirty="0" smtClean="0"/>
              <a:t>(WHO 2000).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Terveyden osa-alueet:</a:t>
            </a:r>
          </a:p>
          <a:p>
            <a:r>
              <a:rPr lang="fi-FI" dirty="0"/>
              <a:t>f</a:t>
            </a:r>
            <a:r>
              <a:rPr lang="fi-FI" dirty="0" smtClean="0"/>
              <a:t>yysinen terveys</a:t>
            </a:r>
          </a:p>
          <a:p>
            <a:r>
              <a:rPr lang="fi-FI" dirty="0"/>
              <a:t>p</a:t>
            </a:r>
            <a:r>
              <a:rPr lang="fi-FI" dirty="0" smtClean="0"/>
              <a:t>syykkinen terveys</a:t>
            </a:r>
          </a:p>
          <a:p>
            <a:r>
              <a:rPr lang="fi-FI" dirty="0"/>
              <a:t>h</a:t>
            </a:r>
            <a:r>
              <a:rPr lang="fi-FI" dirty="0" smtClean="0"/>
              <a:t>enkinen terveys</a:t>
            </a:r>
          </a:p>
          <a:p>
            <a:r>
              <a:rPr lang="fi-FI" dirty="0"/>
              <a:t>s</a:t>
            </a:r>
            <a:r>
              <a:rPr lang="fi-FI" dirty="0" smtClean="0"/>
              <a:t>osiaalinen terveys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määrittelyä (2/2)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Sairaus – terveys</a:t>
            </a:r>
          </a:p>
          <a:p>
            <a:r>
              <a:rPr lang="fi-FI" dirty="0" smtClean="0"/>
              <a:t>Terveys – toimintakyky </a:t>
            </a:r>
          </a:p>
          <a:p>
            <a:r>
              <a:rPr lang="fi-FI" dirty="0" smtClean="0"/>
              <a:t>Subjektiivinen terveys – objektiivinen terveys</a:t>
            </a:r>
          </a:p>
          <a:p>
            <a:r>
              <a:rPr lang="fi-FI" dirty="0" smtClean="0"/>
              <a:t>Terveys pääomana ja voimavarana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000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tasot (1/4)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Yksilö:</a:t>
            </a:r>
          </a:p>
          <a:p>
            <a:pPr marL="0" indent="0">
              <a:buNone/>
            </a:pPr>
            <a:endParaRPr lang="fi-FI" b="1" dirty="0" smtClean="0"/>
          </a:p>
          <a:p>
            <a:r>
              <a:rPr lang="fi-FI" dirty="0" smtClean="0"/>
              <a:t>Terveyteen vaikuttavat tekijät: </a:t>
            </a:r>
            <a:r>
              <a:rPr lang="fi-FI" b="1" dirty="0" smtClean="0"/>
              <a:t>tukevat</a:t>
            </a:r>
            <a:r>
              <a:rPr lang="fi-FI" dirty="0" smtClean="0"/>
              <a:t> ja </a:t>
            </a:r>
            <a:r>
              <a:rPr lang="fi-FI" b="1" dirty="0" smtClean="0"/>
              <a:t>heikentävät</a:t>
            </a:r>
            <a:r>
              <a:rPr lang="fi-FI" dirty="0" smtClean="0"/>
              <a:t> </a:t>
            </a:r>
            <a:r>
              <a:rPr lang="fi-FI" b="1" dirty="0" smtClean="0"/>
              <a:t>tekijät</a:t>
            </a:r>
            <a:r>
              <a:rPr lang="fi-FI" dirty="0" smtClean="0"/>
              <a:t> (= riskitekijät)</a:t>
            </a:r>
          </a:p>
          <a:p>
            <a:pPr lvl="1"/>
            <a:r>
              <a:rPr lang="fi-FI" dirty="0" smtClean="0"/>
              <a:t>elämäntavat</a:t>
            </a:r>
          </a:p>
          <a:p>
            <a:pPr lvl="1"/>
            <a:r>
              <a:rPr lang="fi-FI" dirty="0" smtClean="0"/>
              <a:t>perimä</a:t>
            </a:r>
          </a:p>
          <a:p>
            <a:pPr lvl="1"/>
            <a:r>
              <a:rPr lang="fi-FI" dirty="0" smtClean="0"/>
              <a:t>fyysinen ja psykososiaalinen ympäristö</a:t>
            </a:r>
          </a:p>
          <a:p>
            <a:pPr lvl="1"/>
            <a:r>
              <a:rPr lang="fi-FI" dirty="0" smtClean="0"/>
              <a:t>sairauksien ennaltaehkäisy ja hoito</a:t>
            </a:r>
          </a:p>
          <a:p>
            <a:pPr lvl="1"/>
            <a:r>
              <a:rPr lang="fi-FI" dirty="0" smtClean="0"/>
              <a:t>arvot, asenteet, kokemukset</a:t>
            </a:r>
          </a:p>
          <a:p>
            <a:pPr lvl="1"/>
            <a:r>
              <a:rPr lang="fi-FI" dirty="0" smtClean="0"/>
              <a:t>sattuma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Riskitekijöiden suuri määrä nostaa sairastumisriskiä.</a:t>
            </a:r>
          </a:p>
          <a:p>
            <a:pPr lvl="1"/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239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tasot (2/4)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Yhteisö: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Yhteisöt (esim. perhe, kaveriporukka, koulu, työpaikka, liikuntaseura ja sosiaalisen median yhteisöt) vaikuttavat osallisina olevien yksilöiden terveyteen  sekä </a:t>
            </a:r>
            <a:r>
              <a:rPr lang="fi-FI" b="1" dirty="0" smtClean="0"/>
              <a:t>positiivisella</a:t>
            </a:r>
            <a:r>
              <a:rPr lang="fi-FI" dirty="0" smtClean="0"/>
              <a:t> että </a:t>
            </a:r>
            <a:r>
              <a:rPr lang="fi-FI" b="1" dirty="0" smtClean="0"/>
              <a:t>negatiivisella</a:t>
            </a:r>
            <a:r>
              <a:rPr lang="fi-FI" dirty="0" smtClean="0"/>
              <a:t> tavalla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hteisöllisyyden tunne vaikuttaa positiivisesti</a:t>
            </a:r>
          </a:p>
          <a:p>
            <a:pPr lvl="1"/>
            <a:r>
              <a:rPr lang="fi-FI" dirty="0" smtClean="0"/>
              <a:t>Esim. kiusatuksi tuleminen, ulkopuolelle jääminen ja rakkauden puute vaikuttavat negatiivisesti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dirty="0" smtClean="0"/>
              <a:t>Lapsuus ja nuoruus kriittistä aikaa</a:t>
            </a:r>
          </a:p>
          <a:p>
            <a:pPr lvl="1"/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20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tasot (3/4)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Yhteiskunta: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dirty="0" smtClean="0"/>
              <a:t>Kyky tukea kansalaisten terveyttä vaihtelee</a:t>
            </a:r>
          </a:p>
          <a:p>
            <a:pPr lvl="1"/>
            <a:r>
              <a:rPr lang="fi-FI" dirty="0" smtClean="0"/>
              <a:t>Kehittyvät maat</a:t>
            </a:r>
          </a:p>
          <a:p>
            <a:pPr lvl="2"/>
            <a:r>
              <a:rPr lang="fi-FI" dirty="0" smtClean="0"/>
              <a:t>Vähiten kehittyneet</a:t>
            </a:r>
          </a:p>
          <a:p>
            <a:pPr lvl="2"/>
            <a:r>
              <a:rPr lang="fi-FI" dirty="0" smtClean="0"/>
              <a:t>Hiljattain teollistuneet</a:t>
            </a:r>
          </a:p>
          <a:p>
            <a:pPr lvl="1"/>
            <a:r>
              <a:rPr lang="fi-FI" dirty="0" smtClean="0"/>
              <a:t>Teollisuusmaat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dirty="0" smtClean="0"/>
              <a:t>Elintason nousu vs. elämänlaatu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288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tasot (4/4)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Globalisaatio:</a:t>
            </a:r>
          </a:p>
          <a:p>
            <a:endParaRPr lang="fi-FI" dirty="0" smtClean="0"/>
          </a:p>
          <a:p>
            <a:r>
              <a:rPr lang="fi-FI" dirty="0" smtClean="0"/>
              <a:t>Ihmisten maailmanlaajuinen verkottuminen luo sekä haasteita että mahdollisuuksia terveydelle</a:t>
            </a:r>
          </a:p>
          <a:p>
            <a:pPr lvl="1"/>
            <a:r>
              <a:rPr lang="fi-FI" u="sng" dirty="0"/>
              <a:t>h</a:t>
            </a:r>
            <a:r>
              <a:rPr lang="fi-FI" u="sng" dirty="0" smtClean="0"/>
              <a:t>aasteita</a:t>
            </a:r>
            <a:r>
              <a:rPr lang="fi-FI" dirty="0" smtClean="0"/>
              <a:t>: taloustilanteiden heilahtelut, sotien ja konfliktien aiheuttamat pakolaisvirrat, luonnonvarojen riittävyys, maailmanlaajuinen huumekauppa, tarttuvien tautien leviäminen, ilmastonmuutos ym.</a:t>
            </a:r>
          </a:p>
          <a:p>
            <a:pPr lvl="1"/>
            <a:r>
              <a:rPr lang="fi-FI" u="sng" dirty="0"/>
              <a:t>m</a:t>
            </a:r>
            <a:r>
              <a:rPr lang="fi-FI" u="sng" dirty="0" smtClean="0"/>
              <a:t>ahdollisuuksia</a:t>
            </a:r>
            <a:r>
              <a:rPr lang="fi-FI" dirty="0" smtClean="0"/>
              <a:t>: esim. tietoa saatavilla enemmän ja nopeammin kuin aikaisemmin, monikulttuurisuuden lisääntyminen voi parhaimmillaan lisätä suvaitsevaisuutta ja luovuutta sekä oikeudenmukaisuutta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507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Terveyden edistäminen Suomessa (1/3)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fi-FI" sz="2000" b="1" dirty="0" smtClean="0"/>
          </a:p>
          <a:p>
            <a:pPr marL="0" indent="0">
              <a:buNone/>
            </a:pPr>
            <a:r>
              <a:rPr lang="fi-FI" sz="2200" b="1" dirty="0" smtClean="0"/>
              <a:t>Suomen terveyspolitiikka</a:t>
            </a:r>
          </a:p>
          <a:p>
            <a:r>
              <a:rPr lang="fi-FI" sz="2000" dirty="0" smtClean="0"/>
              <a:t>päätavoitteena on kansalaisten mahdollisimman hyvä ja tasaisesti jakautunut terveys</a:t>
            </a:r>
          </a:p>
          <a:p>
            <a:r>
              <a:rPr lang="fi-FI" sz="2000" dirty="0" smtClean="0"/>
              <a:t>lait ja terveyspoliittiset ohjelmat (esim. tupakkalaki ja tupakoinnin vähentämiseen tähtäävä strategia) </a:t>
            </a:r>
          </a:p>
          <a:p>
            <a:r>
              <a:rPr lang="fi-FI" sz="2000" dirty="0" smtClean="0"/>
              <a:t>terveysnäkökulmat liittyvät jollakin tavoin lähes kaikkeen yhteiskunnalliseen päätöksentekoon</a:t>
            </a:r>
          </a:p>
          <a:p>
            <a:r>
              <a:rPr lang="fi-FI" sz="2000" dirty="0" smtClean="0"/>
              <a:t>rahoituksen suuntaaminen terveyden kannalta tärkeisiin rakenteisiin</a:t>
            </a:r>
          </a:p>
          <a:p>
            <a:r>
              <a:rPr lang="fi-FI" sz="2000" dirty="0" smtClean="0"/>
              <a:t>kansainväliseen terveyspolitiikka (yhteistyö esim. YK:n ja WHO:n kanssa)</a:t>
            </a:r>
          </a:p>
          <a:p>
            <a:r>
              <a:rPr lang="fi-FI" sz="2000" dirty="0" smtClean="0"/>
              <a:t>yksityiset ja vapaaehtoiset järjestöt, kansanterveysjärjestöt (esim. MLL, Suomen Mielenterveysseura)</a:t>
            </a:r>
          </a:p>
        </p:txBody>
      </p:sp>
    </p:spTree>
    <p:extLst>
      <p:ext uri="{BB962C8B-B14F-4D97-AF65-F5344CB8AC3E}">
        <p14:creationId xmlns:p14="http://schemas.microsoft.com/office/powerpoint/2010/main" val="40208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Terveyden edistäminen Suomessa (2/3)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Terveyden edistäminen eli </a:t>
            </a:r>
            <a:r>
              <a:rPr lang="fi-FI" b="1" dirty="0" smtClean="0"/>
              <a:t>promootio</a:t>
            </a:r>
          </a:p>
          <a:p>
            <a:r>
              <a:rPr lang="fi-FI" dirty="0" smtClean="0"/>
              <a:t>Sairauksien, vammojen ja terveyteen liittyvien ongelmien ehkäisy eli </a:t>
            </a:r>
            <a:r>
              <a:rPr lang="fi-FI" b="1" dirty="0" smtClean="0"/>
              <a:t>preventio</a:t>
            </a:r>
            <a:r>
              <a:rPr lang="fi-FI" dirty="0" smtClean="0"/>
              <a:t> (kuuluu osaksi promootiota)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rimaaripreventio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ekundaaripreventio</a:t>
            </a:r>
          </a:p>
          <a:p>
            <a:pPr lvl="1"/>
            <a:r>
              <a:rPr lang="fi-FI" dirty="0" smtClean="0"/>
              <a:t>tertiääripreventio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917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379</Words>
  <Application>Microsoft Office PowerPoint</Application>
  <PresentationFormat>Näytössä katseltava diaesitys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Terve 1: Terveyden perusteet</vt:lpstr>
      <vt:lpstr>Terveyden määrittelyä (1/2)</vt:lpstr>
      <vt:lpstr>Terveyden määrittelyä (2/2)</vt:lpstr>
      <vt:lpstr>Terveyden tasot (1/4)</vt:lpstr>
      <vt:lpstr>Terveyden tasot (2/4)</vt:lpstr>
      <vt:lpstr>Terveyden tasot (3/4)</vt:lpstr>
      <vt:lpstr>Terveyden tasot (4/4)</vt:lpstr>
      <vt:lpstr>Terveyden edistäminen Suomessa (1/3)</vt:lpstr>
      <vt:lpstr>Terveyden edistäminen Suomessa (2/3)</vt:lpstr>
      <vt:lpstr>Terveyden edistäminen Suomessa (3/3)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27</cp:revision>
  <dcterms:created xsi:type="dcterms:W3CDTF">2017-06-09T06:02:13Z</dcterms:created>
  <dcterms:modified xsi:type="dcterms:W3CDTF">2022-02-11T09:48:26Z</dcterms:modified>
</cp:coreProperties>
</file>