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9"/>
  </p:notesMasterIdLst>
  <p:sldIdLst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D1E16-000F-4F90-9C75-329479A3E889}" v="4" dt="2022-10-04T11:00:5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42DD1E16-000F-4F90-9C75-329479A3E889}"/>
    <pc:docChg chg="modSld">
      <pc:chgData name="Mäkinen Alisa" userId="ff94d537-2d8f-4c75-aced-7aecb2743312" providerId="ADAL" clId="{42DD1E16-000F-4F90-9C75-329479A3E889}" dt="2022-10-04T11:00:58.816" v="2"/>
      <pc:docMkLst>
        <pc:docMk/>
      </pc:docMkLst>
      <pc:sldChg chg="modAnim">
        <pc:chgData name="Mäkinen Alisa" userId="ff94d537-2d8f-4c75-aced-7aecb2743312" providerId="ADAL" clId="{42DD1E16-000F-4F90-9C75-329479A3E889}" dt="2022-10-04T10:59:31.640" v="1"/>
        <pc:sldMkLst>
          <pc:docMk/>
          <pc:sldMk cId="0" sldId="260"/>
        </pc:sldMkLst>
      </pc:sldChg>
      <pc:sldChg chg="modAnim">
        <pc:chgData name="Mäkinen Alisa" userId="ff94d537-2d8f-4c75-aced-7aecb2743312" providerId="ADAL" clId="{42DD1E16-000F-4F90-9C75-329479A3E889}" dt="2022-10-04T11:00:58.816" v="2"/>
        <pc:sldMkLst>
          <pc:docMk/>
          <pc:sldMk cId="0" sldId="261"/>
        </pc:sldMkLst>
      </pc:sldChg>
      <pc:sldChg chg="modSp">
        <pc:chgData name="Mäkinen Alisa" userId="ff94d537-2d8f-4c75-aced-7aecb2743312" providerId="ADAL" clId="{42DD1E16-000F-4F90-9C75-329479A3E889}" dt="2022-10-04T10:46:51.943" v="0" actId="207"/>
        <pc:sldMkLst>
          <pc:docMk/>
          <pc:sldMk cId="2675401692" sldId="275"/>
        </pc:sldMkLst>
        <pc:spChg chg="mod">
          <ac:chgData name="Mäkinen Alisa" userId="ff94d537-2d8f-4c75-aced-7aecb2743312" providerId="ADAL" clId="{42DD1E16-000F-4F90-9C75-329479A3E889}" dt="2022-10-04T10:46:51.943" v="0" actId="207"/>
          <ac:spMkLst>
            <pc:docMk/>
            <pc:sldMk cId="2675401692" sldId="275"/>
            <ac:spMk id="4" creationId="{616EE2A2-1585-1C4A-A7CF-9E1614286C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59908D2D-FA45-480A-8CB0-D95AB36A4021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84BF6EDA-E118-4C96-B157-FF7DFB59768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EA4E6DA9-A5EA-4021-AC82-CC56579B6BE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C1D8C409-8C23-4A46-91A8-64B33D701F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B5876C06-5923-493E-AF31-44356103556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02B76439-C088-46B4-9822-B8C3D0385E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C69484A-30CB-461E-B470-2099219DE59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0A370E57-9C03-4C04-A529-3666DF393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3F335720-E485-40A7-BDF2-32025D3D57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30">
            <a:extLst>
              <a:ext uri="{FF2B5EF4-FFF2-40B4-BE49-F238E27FC236}">
                <a16:creationId xmlns:a16="http://schemas.microsoft.com/office/drawing/2014/main" id="{917CC648-3D82-43EB-A9E1-F007E3000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3" name="Shape 231">
            <a:extLst>
              <a:ext uri="{FF2B5EF4-FFF2-40B4-BE49-F238E27FC236}">
                <a16:creationId xmlns:a16="http://schemas.microsoft.com/office/drawing/2014/main" id="{9DFA8E61-DA02-4AC4-BE36-C7429091C06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37">
            <a:extLst>
              <a:ext uri="{FF2B5EF4-FFF2-40B4-BE49-F238E27FC236}">
                <a16:creationId xmlns:a16="http://schemas.microsoft.com/office/drawing/2014/main" id="{C6098B5A-8293-4E09-9FC6-6E3B4333F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Shape 238">
            <a:extLst>
              <a:ext uri="{FF2B5EF4-FFF2-40B4-BE49-F238E27FC236}">
                <a16:creationId xmlns:a16="http://schemas.microsoft.com/office/drawing/2014/main" id="{ED6E6421-736F-4EE0-BAC6-8C157AD546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44">
            <a:extLst>
              <a:ext uri="{FF2B5EF4-FFF2-40B4-BE49-F238E27FC236}">
                <a16:creationId xmlns:a16="http://schemas.microsoft.com/office/drawing/2014/main" id="{AAF3AC56-81FB-4943-8F19-DF27E1ADC30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Shape 245">
            <a:extLst>
              <a:ext uri="{FF2B5EF4-FFF2-40B4-BE49-F238E27FC236}">
                <a16:creationId xmlns:a16="http://schemas.microsoft.com/office/drawing/2014/main" id="{FD3CCC02-1574-4E09-9E19-B984AF9B97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72">
            <a:extLst>
              <a:ext uri="{FF2B5EF4-FFF2-40B4-BE49-F238E27FC236}">
                <a16:creationId xmlns:a16="http://schemas.microsoft.com/office/drawing/2014/main" id="{6A7608E5-D52D-47A6-8D7D-785E26C6C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Shape 173">
            <a:extLst>
              <a:ext uri="{FF2B5EF4-FFF2-40B4-BE49-F238E27FC236}">
                <a16:creationId xmlns:a16="http://schemas.microsoft.com/office/drawing/2014/main" id="{5CF6707C-1C07-47BF-B287-4240EAD598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80">
            <a:extLst>
              <a:ext uri="{FF2B5EF4-FFF2-40B4-BE49-F238E27FC236}">
                <a16:creationId xmlns:a16="http://schemas.microsoft.com/office/drawing/2014/main" id="{82CA1270-EAF7-48B4-B8B8-E11126229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Shape 181">
            <a:extLst>
              <a:ext uri="{FF2B5EF4-FFF2-40B4-BE49-F238E27FC236}">
                <a16:creationId xmlns:a16="http://schemas.microsoft.com/office/drawing/2014/main" id="{D77CAC16-890C-410C-B2B7-7CD9F7CDADA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86">
            <a:extLst>
              <a:ext uri="{FF2B5EF4-FFF2-40B4-BE49-F238E27FC236}">
                <a16:creationId xmlns:a16="http://schemas.microsoft.com/office/drawing/2014/main" id="{965F5C91-4F58-4E35-AF0D-314DA07DF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Shape 187">
            <a:extLst>
              <a:ext uri="{FF2B5EF4-FFF2-40B4-BE49-F238E27FC236}">
                <a16:creationId xmlns:a16="http://schemas.microsoft.com/office/drawing/2014/main" id="{69DD96BF-FEF6-4B58-BFA6-044DC7DA34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94">
            <a:extLst>
              <a:ext uri="{FF2B5EF4-FFF2-40B4-BE49-F238E27FC236}">
                <a16:creationId xmlns:a16="http://schemas.microsoft.com/office/drawing/2014/main" id="{E1678611-BB52-4B14-AA27-4CB383DBA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Shape 195">
            <a:extLst>
              <a:ext uri="{FF2B5EF4-FFF2-40B4-BE49-F238E27FC236}">
                <a16:creationId xmlns:a16="http://schemas.microsoft.com/office/drawing/2014/main" id="{53C250C4-11A3-4DDA-B66F-4AAA65513F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02">
            <a:extLst>
              <a:ext uri="{FF2B5EF4-FFF2-40B4-BE49-F238E27FC236}">
                <a16:creationId xmlns:a16="http://schemas.microsoft.com/office/drawing/2014/main" id="{1ACFEC3F-8099-4448-BBDA-43827C020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Shape 203">
            <a:extLst>
              <a:ext uri="{FF2B5EF4-FFF2-40B4-BE49-F238E27FC236}">
                <a16:creationId xmlns:a16="http://schemas.microsoft.com/office/drawing/2014/main" id="{C26246F4-216D-4376-A502-758BE00AB78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09">
            <a:extLst>
              <a:ext uri="{FF2B5EF4-FFF2-40B4-BE49-F238E27FC236}">
                <a16:creationId xmlns:a16="http://schemas.microsoft.com/office/drawing/2014/main" id="{46893E5D-F587-4B78-9157-C5507CCD6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Mpa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SU PRE ja P ja S kohdalleen</a:t>
            </a:r>
          </a:p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SK: P ja S värit pitää olla vihreä ja oranssi</a:t>
            </a:r>
          </a:p>
        </p:txBody>
      </p:sp>
      <p:sp>
        <p:nvSpPr>
          <p:cNvPr id="19459" name="Shape 210">
            <a:extLst>
              <a:ext uri="{FF2B5EF4-FFF2-40B4-BE49-F238E27FC236}">
                <a16:creationId xmlns:a16="http://schemas.microsoft.com/office/drawing/2014/main" id="{E529D97E-226A-404F-B000-7271E7E678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16">
            <a:extLst>
              <a:ext uri="{FF2B5EF4-FFF2-40B4-BE49-F238E27FC236}">
                <a16:creationId xmlns:a16="http://schemas.microsoft.com/office/drawing/2014/main" id="{90122183-BF36-4347-89E7-179762B0FF2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Shape 217">
            <a:extLst>
              <a:ext uri="{FF2B5EF4-FFF2-40B4-BE49-F238E27FC236}">
                <a16:creationId xmlns:a16="http://schemas.microsoft.com/office/drawing/2014/main" id="{DABFE954-F390-4AFD-91F3-ED18807EF5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23">
            <a:extLst>
              <a:ext uri="{FF2B5EF4-FFF2-40B4-BE49-F238E27FC236}">
                <a16:creationId xmlns:a16="http://schemas.microsoft.com/office/drawing/2014/main" id="{E5DA9A9D-DDEE-4DF3-A25E-9597319F8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Shape 224">
            <a:extLst>
              <a:ext uri="{FF2B5EF4-FFF2-40B4-BE49-F238E27FC236}">
                <a16:creationId xmlns:a16="http://schemas.microsoft.com/office/drawing/2014/main" id="{4F2BB715-8E96-4F3A-BA49-D2D0F26E9B6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BC035416-5403-413A-8175-9CD77558A2A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E54EFC4-025E-4D1E-B284-4E077A402FC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70566952-857D-4451-ADB1-741A08112C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9ED4-0DD9-47A0-AE2F-66EF4C0BA27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87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FEA88987-4AB9-4126-839B-D44B7D6808B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00700BE6-5ADC-4A58-8BFD-681395DB08C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639210B3-6CD0-4DDF-9924-826E7594058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AA21-A1DE-48A7-9E68-B0BC854C3C2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5954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9D01B3A3-CA6E-4047-A41B-A336433005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91DB45A2-60EE-4AEC-9B76-396A546DA47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83D09CBE-76CA-410E-AE09-C5FECB59ED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FFB6-671F-4F95-B751-5C13B46B20B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064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6C7E8C81-FA36-4DE2-AC0E-A1CD5E6B21A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921DC316-17EB-4D66-84EC-499FC485B63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C0765F0A-DAAB-4828-9189-832A012E0E9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9A45-83A4-45BC-B30A-85B1415C25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347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E2556186-7CD6-48EF-979C-D0DFBF335EF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C4ACEE2-F190-4F5D-8557-BA34ED09338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90D311A3-5993-40F4-8257-3965A49DA91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119E-BF04-4FD0-A6BA-9AA352D926D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533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57360C51-F6F3-4661-8568-858938CC2AE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1DD3BB77-A28A-4D3A-AB2F-C6DCA0B03E8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A3813361-1A7F-4647-BD0E-A221C7AE97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E0F6A-6A55-4A07-BCCF-18603875528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1919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7A0F27CB-2020-4408-89B6-F88E2F6C50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8C946E04-C267-4754-B3FB-598A38456FE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D3E101F3-0510-48DB-93CC-A7A9DE87007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76FC-017F-47D8-BD64-5922E4705A2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457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C7BCA0DA-23ED-4022-AE4C-98B73D8DB63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8F9B888F-7A72-4566-AF99-AA8260727AC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AE64E726-9790-4ACA-82CD-E73D80841BC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B7F1-9ABB-4D93-B087-DD1ADE7DADE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54468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0197D7A5-414B-4323-8F48-B177F1F528C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E77BBE2C-BCC4-499D-90F9-86BBF430926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B9920367-E074-4EC6-81E5-EC456BCECA2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F2E1-BB74-463B-848D-3C38C8F5B88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501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2C1E8CAE-578E-4956-AD03-6A74672B2A5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FEF75A9C-D315-4C1E-A661-93610108F6D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732BBBA1-60CC-47BB-A304-345C327D7E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4A26-D523-4CB0-ABF8-78C89953482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14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5CD6DF7F-3DE3-4A3E-8F6E-C7E7B15175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67BC9F5D-BE01-4485-8A32-C060C7E2064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F551B4D0-2B02-4464-8052-7D1076458BA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ED7-B63D-4C91-978C-E8286D9A840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40969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50527C62-43C0-4714-942E-005A4C1A7DD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46F7E055-4FD9-457E-929F-9420EB88D81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232C323E-5069-4F23-842F-19999739100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ED498-0CE5-40AC-984F-F29C805633C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7604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DBED8C7F-F706-49C5-A9C9-A25ADEEF49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6BB422A-50EF-4AB6-8DA5-147A75C7FB9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45F0D685-8E4C-49B0-88D6-91AD29E2B12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7EE1-8E27-4978-8A1E-71748F550E7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02774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A6D1B83C-59CD-43B2-8CAF-56BD90190A5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BA72C0E4-38AB-4C3F-8446-90C15CA0C10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930B761D-CD35-434F-974F-4A70DEAB24B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697A-3282-4277-89ED-537AAF536D0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78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7C511408-0365-4A55-AA28-4DE3CD3AFE9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17B980B8-AC92-4952-A53F-F211CB83734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7E0E3FD5-A920-44F6-A634-9E8B89F76FD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6262-FBA5-4C3C-8C65-DB742711225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9061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EA4A10F5-BD5F-4745-A78D-42654B2A925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3EFF64D9-4C6F-4425-97A5-92DDD1C80CD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ADA67F1F-07C1-4493-91E4-E056CC287B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D1EB-DCB3-41AB-963E-179D9065608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40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9C6D1FD6-6628-4E09-9113-2D09849E28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82C582C4-FE7D-4029-A9BE-5DE1D595FC6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BA042980-3977-4301-BA70-834DA5EFCC1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5275-92A2-4EFC-9F29-19A546B1531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21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979FC1A7-9292-4800-A00B-BCF72C69C38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8FC7D191-F779-4AE3-9C7A-C24B987456E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4972AFDC-0F72-44C4-A576-880FBB459E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753D7-05CD-4FAB-885D-79479AEF3BB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157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C18B3F8C-2195-40BA-AF30-41CD031236A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0D65B690-7790-4E0A-9937-8C766B56232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6A094BB5-DD4C-4EA0-BB83-C9D187E2851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3BA4-AA7E-4BC6-B85F-310A66A91A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8152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282F43FB-89D6-4023-9C64-FE0122D6258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32E869B7-350E-4E44-833E-CB3FEF64891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18382AAC-7178-48D5-9DC8-705FA393FB2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5A47-CA2B-4803-AD3E-F8ADA11479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2608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FF343E24-D7C1-441D-9715-B6A0E9D6A25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CD868874-2D29-4EED-AE4E-CF0562CCBD7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D76A633E-978C-45A7-A3A4-001D709FA16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BD64-0312-4356-8CCC-321A8F21F8D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0342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41DD10B9-8374-478B-B61B-BF9AAFD25C4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FAD2D314-A727-414E-9741-0BF57D20B08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BB2BA5B7-2C4D-4DAD-A7F2-2BD9D6A2B95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C196D450-9131-48B8-AE11-10F9D078A333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29D8A232-E7DD-49C4-AFEA-67A6192B05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B148643-A6D4-4FD4-98AD-C73307FF64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617AF12B-772F-4985-A69D-BE09C9F1EBD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D6B60C8F-70A6-4DF7-AD43-FD72FD700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982A703B-A473-4301-9692-247901BE19A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5347E705-65AE-4D4C-802B-E5BAC86B45E3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78BD6E6B-1D28-4AA4-B172-0E92D1F277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5FBB1245-4D23-4710-8612-E9D18ABCD3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0A87E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226">
            <a:extLst>
              <a:ext uri="{FF2B5EF4-FFF2-40B4-BE49-F238E27FC236}">
                <a16:creationId xmlns:a16="http://schemas.microsoft.com/office/drawing/2014/main" id="{543BEAF5-86FA-4872-83BA-78BFA0D65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27" name="Shape 227">
            <a:extLst>
              <a:ext uri="{FF2B5EF4-FFF2-40B4-BE49-F238E27FC236}">
                <a16:creationId xmlns:a16="http://schemas.microsoft.com/office/drawing/2014/main" id="{2234591F-3BD5-4379-9DC8-D8702D500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että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jos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koska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kun</a:t>
            </a:r>
            <a:r>
              <a:rPr lang="sv-SE" sz="2400" dirty="0"/>
              <a:t> 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vaikka</a:t>
            </a:r>
            <a:r>
              <a:rPr lang="sv-SE" sz="2400" dirty="0"/>
              <a:t>(</a:t>
            </a:r>
            <a:r>
              <a:rPr lang="sv-SE" sz="2400" dirty="0" err="1"/>
              <a:t>kin</a:t>
            </a:r>
            <a:r>
              <a:rPr lang="sv-SE" sz="2400" dirty="0"/>
              <a:t>)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 err="1"/>
              <a:t>siksi</a:t>
            </a:r>
            <a:r>
              <a:rPr lang="sv-SE" sz="2400" dirty="0"/>
              <a:t>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228" name="Shape 228">
            <a:extLst>
              <a:ext uri="{FF2B5EF4-FFF2-40B4-BE49-F238E27FC236}">
                <a16:creationId xmlns:a16="http://schemas.microsoft.com/office/drawing/2014/main" id="{5F8CCE72-AD92-47B2-9B14-63801FD8A79A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/>
              <a:t>att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om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eftersom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när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fast, även om, fast(än)</a:t>
            </a:r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därför att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0C7D5248-081D-41CB-B874-5D40DB8641F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33">
            <a:extLst>
              <a:ext uri="{FF2B5EF4-FFF2-40B4-BE49-F238E27FC236}">
                <a16:creationId xmlns:a16="http://schemas.microsoft.com/office/drawing/2014/main" id="{F7683116-E66E-40D4-B28F-F504F7F0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34" name="Shape 234">
            <a:extLst>
              <a:ext uri="{FF2B5EF4-FFF2-40B4-BE49-F238E27FC236}">
                <a16:creationId xmlns:a16="http://schemas.microsoft.com/office/drawing/2014/main" id="{AA9D4964-9DDD-47BE-972F-539BC5E7141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909"/>
              <a:buFont typeface="Calibri"/>
              <a:buAutoNum type="arabicPeriod"/>
              <a:defRPr/>
            </a:pPr>
            <a:r>
              <a:rPr lang="sv-SE" sz="2400" dirty="0"/>
              <a:t>tills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innan; förrän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trots att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medan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för att</a:t>
            </a:r>
          </a:p>
          <a:p>
            <a:pPr marL="457200" indent="-457200" eaLnBrk="1" fontAlgn="auto" hangingPunct="1">
              <a:lnSpc>
                <a:spcPct val="100000"/>
              </a:lnSpc>
              <a:buSzPct val="100909"/>
              <a:buFont typeface="Calibri"/>
              <a:buAutoNum type="arabicPeriod"/>
              <a:defRPr/>
            </a:pPr>
            <a:r>
              <a:rPr lang="sv-SE" sz="2400" dirty="0"/>
              <a:t>ju – desto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235" name="Shape 235">
            <a:extLst>
              <a:ext uri="{FF2B5EF4-FFF2-40B4-BE49-F238E27FC236}">
                <a16:creationId xmlns:a16="http://schemas.microsoft.com/office/drawing/2014/main" id="{C16D1116-85FE-43A0-B6C8-18BB10A782DD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 err="1"/>
              <a:t>kunnes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ennen</a:t>
            </a:r>
            <a:r>
              <a:rPr lang="sv-SE" sz="2400" dirty="0"/>
              <a:t> </a:t>
            </a:r>
            <a:r>
              <a:rPr lang="sv-SE" sz="2400" dirty="0" err="1"/>
              <a:t>kuin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siitä</a:t>
            </a:r>
            <a:r>
              <a:rPr lang="sv-SE" sz="2400" dirty="0"/>
              <a:t> </a:t>
            </a:r>
            <a:r>
              <a:rPr lang="sv-SE" sz="2400" dirty="0" err="1"/>
              <a:t>huolimatta</a:t>
            </a:r>
            <a:r>
              <a:rPr lang="sv-SE" sz="2400" dirty="0"/>
              <a:t>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samalla</a:t>
            </a:r>
            <a:r>
              <a:rPr lang="sv-SE" sz="2400" dirty="0"/>
              <a:t> </a:t>
            </a:r>
            <a:r>
              <a:rPr lang="sv-SE" sz="2400" dirty="0" err="1"/>
              <a:t>kun</a:t>
            </a:r>
            <a:r>
              <a:rPr lang="sv-SE" sz="2400" dirty="0"/>
              <a:t>, </a:t>
            </a:r>
            <a:r>
              <a:rPr lang="sv-SE" sz="2400" dirty="0" err="1"/>
              <a:t>sillä</a:t>
            </a:r>
            <a:r>
              <a:rPr lang="sv-SE" sz="2400" dirty="0"/>
              <a:t> </a:t>
            </a:r>
            <a:r>
              <a:rPr lang="sv-SE" sz="2400" dirty="0" err="1"/>
              <a:t>aikaa</a:t>
            </a:r>
            <a:r>
              <a:rPr lang="sv-SE" sz="2400" dirty="0"/>
              <a:t> </a:t>
            </a:r>
            <a:r>
              <a:rPr lang="sv-SE" sz="2400" dirty="0" err="1"/>
              <a:t>kun</a:t>
            </a:r>
            <a:r>
              <a:rPr lang="sv-SE" sz="2400" dirty="0"/>
              <a:t>; </a:t>
            </a:r>
            <a:r>
              <a:rPr lang="sv-SE" sz="2400" dirty="0" err="1"/>
              <a:t>kun</a:t>
            </a:r>
            <a:r>
              <a:rPr lang="sv-SE" sz="2400" dirty="0"/>
              <a:t> </a:t>
            </a:r>
            <a:r>
              <a:rPr lang="sv-SE" sz="2400" dirty="0" err="1"/>
              <a:t>taas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jotta</a:t>
            </a:r>
            <a:endParaRPr lang="sv-SE" sz="2400" dirty="0"/>
          </a:p>
          <a:p>
            <a:pPr marL="0" indent="0" eaLnBrk="1" fontAlgn="auto" hangingPunct="1">
              <a:lnSpc>
                <a:spcPct val="100000"/>
              </a:lnSpc>
              <a:buSzPct val="25000"/>
              <a:defRPr/>
            </a:pPr>
            <a:r>
              <a:rPr lang="sv-SE" sz="2400" dirty="0" err="1"/>
              <a:t>mitä</a:t>
            </a:r>
            <a:r>
              <a:rPr lang="sv-SE" sz="2400" dirty="0"/>
              <a:t> – </a:t>
            </a:r>
            <a:r>
              <a:rPr lang="sv-SE" sz="2400" dirty="0" err="1"/>
              <a:t>sitä</a:t>
            </a:r>
            <a:endParaRPr lang="sv-SE" sz="24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3B41A2FC-810D-406F-988B-F4D9C80B280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40">
            <a:extLst>
              <a:ext uri="{FF2B5EF4-FFF2-40B4-BE49-F238E27FC236}">
                <a16:creationId xmlns:a16="http://schemas.microsoft.com/office/drawing/2014/main" id="{9F997326-36A5-4FBB-B665-D38EE4C46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Yhdistä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lauseet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annetulla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konjunktiolla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Tee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tarvittavat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muutokset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sanajärjestyksiin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41" name="Shape 241">
            <a:extLst>
              <a:ext uri="{FF2B5EF4-FFF2-40B4-BE49-F238E27FC236}">
                <a16:creationId xmlns:a16="http://schemas.microsoft.com/office/drawing/2014/main" id="{5C92688C-4FFD-415F-B634-CB2BE11725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5181600" cy="4486275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har fått ett sommarjobb. </a:t>
            </a:r>
            <a:r>
              <a:rPr lang="sv-SE" sz="2400" i="1" dirty="0"/>
              <a:t>(mutta) </a:t>
            </a:r>
            <a:r>
              <a:rPr lang="sv-SE" sz="2400" dirty="0"/>
              <a:t>Jag trivs inte med det.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gillar inte min chef. </a:t>
            </a:r>
            <a:r>
              <a:rPr lang="sv-SE" sz="2400" i="1" dirty="0"/>
              <a:t>(</a:t>
            </a:r>
            <a:r>
              <a:rPr lang="sv-SE" sz="2400" i="1" dirty="0" err="1"/>
              <a:t>sillä</a:t>
            </a:r>
            <a:r>
              <a:rPr lang="sv-SE" sz="2400" i="1" dirty="0"/>
              <a:t>) </a:t>
            </a:r>
            <a:r>
              <a:rPr lang="sv-SE" sz="2400" dirty="0"/>
              <a:t>Han är aldrig nöjd med något.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söker studieplats på Hanken. </a:t>
            </a:r>
            <a:r>
              <a:rPr lang="sv-SE" sz="2400" i="1" dirty="0"/>
              <a:t>(</a:t>
            </a:r>
            <a:r>
              <a:rPr lang="sv-SE" sz="2400" i="1" dirty="0" err="1"/>
              <a:t>koska</a:t>
            </a:r>
            <a:r>
              <a:rPr lang="sv-SE" sz="2400" i="1" dirty="0"/>
              <a:t>) </a:t>
            </a:r>
            <a:r>
              <a:rPr lang="sv-SE" sz="2400" dirty="0"/>
              <a:t>Jag vill studera på svenska.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Jag pluggar mycket. </a:t>
            </a:r>
            <a:r>
              <a:rPr lang="sv-SE" sz="2400" i="1" dirty="0"/>
              <a:t>(</a:t>
            </a:r>
            <a:r>
              <a:rPr lang="sv-SE" sz="2400" i="1" dirty="0" err="1"/>
              <a:t>jotta</a:t>
            </a:r>
            <a:r>
              <a:rPr lang="sv-SE" sz="2400" i="1" dirty="0"/>
              <a:t>) </a:t>
            </a:r>
            <a:r>
              <a:rPr lang="sv-SE" sz="2400" dirty="0"/>
              <a:t>Jag ska få en studieplats.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i="1" dirty="0"/>
              <a:t>(Jos) </a:t>
            </a:r>
            <a:r>
              <a:rPr lang="sv-SE" sz="2400" dirty="0"/>
              <a:t>Jag kommer inte in. Jag måste ta ett sabbatsår.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200" dirty="0"/>
          </a:p>
        </p:txBody>
      </p:sp>
      <p:sp>
        <p:nvSpPr>
          <p:cNvPr id="26628" name="Shape 242">
            <a:extLst>
              <a:ext uri="{FF2B5EF4-FFF2-40B4-BE49-F238E27FC236}">
                <a16:creationId xmlns:a16="http://schemas.microsoft.com/office/drawing/2014/main" id="{2003754B-7D79-434A-A5C2-07D0B50071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690688"/>
            <a:ext cx="5181600" cy="4486275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har fått ett sommarjobb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jag trivs inte med det.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gillar inte min chef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han är aldrig nöjd med något.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söker studieplats på Hanken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jag vill studera på svenska.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pluggar mycket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att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ska få en studieplats.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inte kommer in, måste jag ta ett sabbatsår.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6497C062-BFE0-42AB-8580-F29ADABB8DC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47">
            <a:extLst>
              <a:ext uri="{FF2B5EF4-FFF2-40B4-BE49-F238E27FC236}">
                <a16:creationId xmlns:a16="http://schemas.microsoft.com/office/drawing/2014/main" id="{6E1822E6-5574-4904-9E14-2A92695F4F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48" name="Shape 248">
            <a:extLst>
              <a:ext uri="{FF2B5EF4-FFF2-40B4-BE49-F238E27FC236}">
                <a16:creationId xmlns:a16="http://schemas.microsoft.com/office/drawing/2014/main" id="{A13A7EBB-9189-4323-9FEF-25C4281B6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29747"/>
            <a:ext cx="5280025" cy="4863128"/>
          </a:xfrm>
        </p:spPr>
        <p:txBody>
          <a:bodyPr tIns="45700" bIns="45700"/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ym typeface="Calibri" panose="020F0502020204030204" pitchFamily="34" charset="0"/>
              </a:rPr>
              <a:t>Vad måste man komma ihåg </a:t>
            </a:r>
            <a:r>
              <a:rPr lang="sv-SE" altLang="fi-FI" sz="2000" b="1" dirty="0">
                <a:sym typeface="Calibri" panose="020F0502020204030204" pitchFamily="34" charset="0"/>
              </a:rPr>
              <a:t>(</a:t>
            </a:r>
            <a:r>
              <a:rPr lang="sv-SE" altLang="fi-FI" sz="2000" b="1" dirty="0" err="1">
                <a:sym typeface="Calibri" panose="020F0502020204030204" pitchFamily="34" charset="0"/>
              </a:rPr>
              <a:t>kun</a:t>
            </a:r>
            <a:r>
              <a:rPr lang="sv-SE" altLang="fi-FI" sz="2000" b="1" dirty="0">
                <a:sym typeface="Calibri" panose="020F0502020204030204" pitchFamily="34" charset="0"/>
              </a:rPr>
              <a:t> </a:t>
            </a:r>
            <a:r>
              <a:rPr lang="sv-SE" altLang="fi-FI" sz="2000" b="1" dirty="0" err="1">
                <a:sym typeface="Calibri" panose="020F0502020204030204" pitchFamily="34" charset="0"/>
              </a:rPr>
              <a:t>hakee</a:t>
            </a:r>
            <a:r>
              <a:rPr lang="sv-SE" altLang="fi-FI" sz="2000" b="1" dirty="0">
                <a:sym typeface="Calibri" panose="020F0502020204030204" pitchFamily="34" charset="0"/>
              </a:rPr>
              <a:t>  </a:t>
            </a:r>
            <a:r>
              <a:rPr lang="sv-SE" altLang="fi-FI" sz="2000" b="1" dirty="0" err="1">
                <a:sym typeface="Calibri" panose="020F0502020204030204" pitchFamily="34" charset="0"/>
              </a:rPr>
              <a:t>töitä</a:t>
            </a:r>
            <a:r>
              <a:rPr lang="sv-SE" altLang="fi-FI" sz="2000" b="1" dirty="0">
                <a:sym typeface="Calibri" panose="020F0502020204030204" pitchFamily="34" charset="0"/>
              </a:rPr>
              <a:t>)?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 tror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täytyy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olla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parhaat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arvosanat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stämmer inte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työnantajat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eivät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 betyg utan bra anställda.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 betyg hjälper inte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(jos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osaa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näyttää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 man är bra på något.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sägs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on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myös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tärkeää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 kunna flera språk.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1200"/>
              </a:spcBef>
              <a:buSzPct val="100000"/>
              <a:buFont typeface="Calibri"/>
              <a:buAutoNum type="arabicPeriod"/>
              <a:defRPr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Språkkunskaper är viktigt 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koska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monet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työpaikat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ovat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nykyään</a:t>
            </a:r>
            <a:r>
              <a:rPr lang="sv-SE" altLang="fi-FI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internationella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9" name="Shape 249">
            <a:extLst>
              <a:ext uri="{FF2B5EF4-FFF2-40B4-BE49-F238E27FC236}">
                <a16:creationId xmlns:a16="http://schemas.microsoft.com/office/drawing/2014/main" id="{37E5E6FF-213B-451B-A940-BDE226BAA6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18225" y="1629746"/>
            <a:ext cx="5589588" cy="486312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 måste man komma ihåg när man söker jobb?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b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Många tror att man måste ha de bästa betygen.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b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stämmer inte för arbetsgivare vill inte ha bra betyg utan bra anställda.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 betyg hjälper inte om man inte kan visa att man är bra på något.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 sägs att det också är viktigt att kunna flera språk.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Språkkunskaper är viktigt eftersom många arbetsplatser nuförtiden är internationella.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C5659D9D-F48F-4F63-B18F-9239A64B1B0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C367B23D-92E5-4D68-8C22-0C41F4A33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0409FE4D-1452-4F0E-BA62-A025140A54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/>
              <a:t>Konjunktiot </a:t>
            </a:r>
            <a:r>
              <a:rPr lang="sv-SE" sz="2400" b="1" dirty="0" err="1"/>
              <a:t>yhdistävät</a:t>
            </a:r>
            <a:r>
              <a:rPr lang="sv-SE" sz="2400" b="1" dirty="0"/>
              <a:t> </a:t>
            </a:r>
            <a:r>
              <a:rPr lang="sv-SE" sz="2400" b="1" dirty="0" err="1"/>
              <a:t>sanoja</a:t>
            </a:r>
            <a:r>
              <a:rPr lang="sv-SE" sz="2400" b="1" dirty="0"/>
              <a:t>, </a:t>
            </a:r>
            <a:r>
              <a:rPr lang="sv-SE" sz="2400" b="1" dirty="0" err="1"/>
              <a:t>lauseenosia</a:t>
            </a:r>
            <a:r>
              <a:rPr lang="sv-SE" sz="2400" b="1" dirty="0"/>
              <a:t> ja </a:t>
            </a:r>
            <a:r>
              <a:rPr lang="sv-SE" sz="2400" b="1" dirty="0" err="1"/>
              <a:t>lauseita</a:t>
            </a:r>
            <a:r>
              <a:rPr lang="sv-SE" sz="2400" b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Konjunktiot </a:t>
            </a:r>
            <a:r>
              <a:rPr lang="sv-SE" sz="2400" b="1" dirty="0" err="1"/>
              <a:t>jaetaan</a:t>
            </a:r>
            <a:r>
              <a:rPr lang="sv-SE" sz="2400" b="1" dirty="0"/>
              <a:t> </a:t>
            </a:r>
            <a:r>
              <a:rPr lang="sv-SE" sz="2400" b="1" dirty="0" err="1"/>
              <a:t>rinnastus</a:t>
            </a:r>
            <a:r>
              <a:rPr lang="sv-SE" sz="2400" b="1" dirty="0"/>
              <a:t>- ja </a:t>
            </a:r>
            <a:r>
              <a:rPr lang="sv-SE" sz="2400" b="1" dirty="0" err="1"/>
              <a:t>alistuskonjunktioihin</a:t>
            </a:r>
            <a:r>
              <a:rPr lang="sv-SE" sz="2400" b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Jag </a:t>
            </a:r>
            <a:r>
              <a:rPr lang="sv-SE" sz="2400" b="1" dirty="0"/>
              <a:t>och</a:t>
            </a:r>
            <a:r>
              <a:rPr lang="sv-SE" sz="2400" dirty="0"/>
              <a:t> min kompis ska resa till Oslo.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000" i="1" dirty="0" err="1"/>
              <a:t>Minä</a:t>
            </a:r>
            <a:r>
              <a:rPr lang="sv-SE" sz="2000" i="1" dirty="0"/>
              <a:t> </a:t>
            </a:r>
            <a:r>
              <a:rPr lang="sv-SE" sz="2000" b="1" i="1" dirty="0"/>
              <a:t>ja</a:t>
            </a:r>
            <a:r>
              <a:rPr lang="sv-SE" sz="2000" i="1" dirty="0"/>
              <a:t> </a:t>
            </a:r>
            <a:r>
              <a:rPr lang="sv-SE" sz="2000" i="1" dirty="0" err="1"/>
              <a:t>kaverini</a:t>
            </a:r>
            <a:r>
              <a:rPr lang="sv-SE" sz="2000" i="1" dirty="0"/>
              <a:t> </a:t>
            </a:r>
            <a:r>
              <a:rPr lang="sv-SE" sz="2000" i="1" dirty="0" err="1"/>
              <a:t>matkustamme</a:t>
            </a:r>
            <a:r>
              <a:rPr lang="sv-SE" sz="2000" i="1" dirty="0"/>
              <a:t> </a:t>
            </a:r>
            <a:r>
              <a:rPr lang="sv-SE" sz="2000" i="1" dirty="0" err="1"/>
              <a:t>Osloon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Vi reser dit </a:t>
            </a:r>
            <a:r>
              <a:rPr lang="sv-SE" sz="2400" b="1" dirty="0"/>
              <a:t>för</a:t>
            </a:r>
            <a:r>
              <a:rPr lang="sv-SE" sz="2400" dirty="0"/>
              <a:t> vi har inte varit i Norge förut.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000" i="1" dirty="0" err="1"/>
              <a:t>Matkustamme</a:t>
            </a:r>
            <a:r>
              <a:rPr lang="sv-SE" sz="2000" i="1" dirty="0"/>
              <a:t> sinne, </a:t>
            </a:r>
            <a:r>
              <a:rPr lang="sv-SE" sz="2000" b="1" i="1" dirty="0" err="1"/>
              <a:t>sillä</a:t>
            </a:r>
            <a:r>
              <a:rPr lang="sv-SE" sz="2000" i="1" dirty="0"/>
              <a:t> </a:t>
            </a:r>
            <a:r>
              <a:rPr lang="sv-SE" sz="2000" i="1" dirty="0" err="1"/>
              <a:t>emme</a:t>
            </a:r>
            <a:r>
              <a:rPr lang="sv-SE" sz="2000" i="1" dirty="0"/>
              <a:t> </a:t>
            </a:r>
            <a:r>
              <a:rPr lang="sv-SE" sz="2000" i="1" dirty="0" err="1"/>
              <a:t>ole</a:t>
            </a:r>
            <a:r>
              <a:rPr lang="sv-SE" sz="2000" i="1" dirty="0"/>
              <a:t> </a:t>
            </a:r>
            <a:r>
              <a:rPr lang="sv-SE" sz="2000" i="1" dirty="0" err="1"/>
              <a:t>olleet</a:t>
            </a:r>
            <a:r>
              <a:rPr lang="sv-SE" sz="2000" i="1" dirty="0"/>
              <a:t> </a:t>
            </a:r>
            <a:r>
              <a:rPr lang="sv-SE" sz="2000" i="1" dirty="0" err="1"/>
              <a:t>Norjassa</a:t>
            </a:r>
            <a:r>
              <a:rPr lang="sv-SE" sz="2000" i="1" dirty="0"/>
              <a:t> </a:t>
            </a:r>
            <a:r>
              <a:rPr lang="sv-SE" sz="2000" i="1" dirty="0" err="1"/>
              <a:t>aiemmin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80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Vi reser dit </a:t>
            </a:r>
            <a:r>
              <a:rPr lang="sv-SE" sz="2400" b="1" dirty="0"/>
              <a:t>eftersom</a:t>
            </a:r>
            <a:r>
              <a:rPr lang="sv-SE" sz="2400" dirty="0"/>
              <a:t> vi inte har varit i Norge förut.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r>
              <a:rPr lang="sv-SE" sz="2000" i="1" dirty="0" err="1"/>
              <a:t>Matkustamme</a:t>
            </a:r>
            <a:r>
              <a:rPr lang="sv-SE" sz="2000" i="1" dirty="0"/>
              <a:t> sinne, </a:t>
            </a:r>
            <a:r>
              <a:rPr lang="sv-SE" sz="2000" b="1" i="1" dirty="0" err="1"/>
              <a:t>koska</a:t>
            </a:r>
            <a:r>
              <a:rPr lang="sv-SE" sz="2000" i="1" dirty="0"/>
              <a:t> </a:t>
            </a:r>
            <a:r>
              <a:rPr lang="sv-SE" sz="2000" i="1" dirty="0" err="1"/>
              <a:t>emme</a:t>
            </a:r>
            <a:r>
              <a:rPr lang="sv-SE" sz="2000" i="1" dirty="0"/>
              <a:t> </a:t>
            </a:r>
            <a:r>
              <a:rPr lang="sv-SE" sz="2000" i="1" dirty="0" err="1"/>
              <a:t>ole</a:t>
            </a:r>
            <a:r>
              <a:rPr lang="sv-SE" sz="2000" i="1" dirty="0"/>
              <a:t> </a:t>
            </a:r>
            <a:r>
              <a:rPr lang="sv-SE" sz="2000" i="1" dirty="0" err="1"/>
              <a:t>olleet</a:t>
            </a:r>
            <a:r>
              <a:rPr lang="sv-SE" sz="2000" i="1" dirty="0"/>
              <a:t>  </a:t>
            </a:r>
            <a:r>
              <a:rPr lang="sv-SE" sz="2000" i="1" dirty="0" err="1"/>
              <a:t>Norjassa</a:t>
            </a:r>
            <a:r>
              <a:rPr lang="sv-SE" sz="2000" i="1" dirty="0"/>
              <a:t> </a:t>
            </a:r>
            <a:r>
              <a:rPr lang="sv-SE" sz="2000" i="1" dirty="0" err="1"/>
              <a:t>aiemmin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i="1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i="1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8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E98E6F88-84C7-42D0-B43A-7EEDB63759D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75">
            <a:extLst>
              <a:ext uri="{FF2B5EF4-FFF2-40B4-BE49-F238E27FC236}">
                <a16:creationId xmlns:a16="http://schemas.microsoft.com/office/drawing/2014/main" id="{40F3D7E6-6CC5-4CE5-805A-900829FE22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8195" name="Shape 176">
            <a:extLst>
              <a:ext uri="{FF2B5EF4-FFF2-40B4-BE49-F238E27FC236}">
                <a16:creationId xmlns:a16="http://schemas.microsoft.com/office/drawing/2014/main" id="{F1FE6497-7EF8-40C4-BA72-83B1B6B4F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508125"/>
            <a:ext cx="10515600" cy="679450"/>
          </a:xfrm>
        </p:spPr>
        <p:txBody>
          <a:bodyPr tIns="45700" bIns="45700"/>
          <a:lstStyle/>
          <a:p>
            <a:pPr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Rinnastuskonjunktiot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yhdistävät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samanarvoisia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lauseenjäseniä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lauseita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7" name="Shape 177">
            <a:extLst>
              <a:ext uri="{FF2B5EF4-FFF2-40B4-BE49-F238E27FC236}">
                <a16:creationId xmlns:a16="http://schemas.microsoft.com/office/drawing/2014/main" id="{9120B3E7-12EC-41D2-8A38-89266FB906D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498725"/>
            <a:ext cx="5157787" cy="3871913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/>
              <a:t>ja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 err="1"/>
              <a:t>joten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mutta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sillä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tai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vaan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ei</a:t>
            </a:r>
            <a:r>
              <a:rPr lang="sv-SE" sz="2400" dirty="0"/>
              <a:t> – </a:t>
            </a:r>
            <a:r>
              <a:rPr lang="sv-SE" sz="2400" dirty="0" err="1"/>
              <a:t>eikä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dirty="0" err="1"/>
              <a:t>ei</a:t>
            </a:r>
            <a:r>
              <a:rPr lang="sv-SE" sz="2400" dirty="0"/>
              <a:t> </a:t>
            </a:r>
            <a:r>
              <a:rPr lang="sv-SE" sz="2400" dirty="0" err="1"/>
              <a:t>ainoastaan</a:t>
            </a:r>
            <a:r>
              <a:rPr lang="sv-SE" sz="2400" dirty="0"/>
              <a:t> – </a:t>
            </a:r>
            <a:r>
              <a:rPr lang="sv-SE" sz="2400" dirty="0" err="1"/>
              <a:t>vaan</a:t>
            </a:r>
            <a:r>
              <a:rPr lang="sv-SE" sz="2400" dirty="0"/>
              <a:t> </a:t>
            </a:r>
            <a:r>
              <a:rPr lang="sv-SE" sz="2400" dirty="0" err="1"/>
              <a:t>myös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dirty="0" err="1"/>
              <a:t>joko</a:t>
            </a:r>
            <a:r>
              <a:rPr lang="sv-SE" sz="2400" dirty="0"/>
              <a:t> – tai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dirty="0" err="1"/>
              <a:t>sekä</a:t>
            </a:r>
            <a:r>
              <a:rPr lang="sv-SE" sz="2400" dirty="0"/>
              <a:t> –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1254C42E-F50C-4F02-A618-EFF56CCE3437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172200" y="2498725"/>
            <a:ext cx="5183188" cy="3871913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/>
              <a:t>och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/>
              <a:t>så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men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för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eller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b="1" dirty="0"/>
              <a:t>utan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varken – eller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inte bara – utan också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antingen – eller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defRPr/>
            </a:pPr>
            <a:r>
              <a:rPr lang="sv-SE" sz="2400" b="1" dirty="0"/>
              <a:t>både – och; såväl – som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364AE637-A508-47A5-9F35-A239BBDEF1A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77" grpId="0" build="p"/>
      <p:bldP spid="1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83">
            <a:extLst>
              <a:ext uri="{FF2B5EF4-FFF2-40B4-BE49-F238E27FC236}">
                <a16:creationId xmlns:a16="http://schemas.microsoft.com/office/drawing/2014/main" id="{2502BFE7-20BD-4352-B6DB-617C723FB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" name="Shape 184">
            <a:extLst>
              <a:ext uri="{FF2B5EF4-FFF2-40B4-BE49-F238E27FC236}">
                <a16:creationId xmlns:a16="http://schemas.microsoft.com/office/drawing/2014/main" id="{80B4BFFE-41EE-489D-A2E3-518D5A78E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Rinnastuskonjunktiot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eivät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vaikuta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sanajärjestykseen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ringde till dig.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svarade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ringde till dig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svarade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inte.	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Soitin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sinulle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mutta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et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vastannut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gillar dig.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alltid på så gott humör.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gillar dig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alltid på så gott humör.	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Pidän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sinusta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aina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niin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hyvällä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tuulella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D3AC6A93-F697-4072-87AC-0616471AFC3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89">
            <a:extLst>
              <a:ext uri="{FF2B5EF4-FFF2-40B4-BE49-F238E27FC236}">
                <a16:creationId xmlns:a16="http://schemas.microsoft.com/office/drawing/2014/main" id="{DBD13747-B87F-4747-80A5-B6120032DD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ja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sanajärjestys</a:t>
            </a: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Shape 190">
            <a:extLst>
              <a:ext uri="{FF2B5EF4-FFF2-40B4-BE49-F238E27FC236}">
                <a16:creationId xmlns:a16="http://schemas.microsoft.com/office/drawing/2014/main" id="{301D86AD-327B-4E00-8C34-6D9AD480E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tIns="45700" bIns="45700"/>
          <a:lstStyle/>
          <a:p>
            <a:pPr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Alistuskonjunktiot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aloittavat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1" name="Shape 191">
            <a:extLst>
              <a:ext uri="{FF2B5EF4-FFF2-40B4-BE49-F238E27FC236}">
                <a16:creationId xmlns:a16="http://schemas.microsoft.com/office/drawing/2014/main" id="{C7FCC196-4DF3-4354-BA78-3948DDE3A5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3044825" cy="3684588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dirty="0" err="1"/>
              <a:t>ennen</a:t>
            </a:r>
            <a:r>
              <a:rPr lang="sv-SE" sz="2400" dirty="0"/>
              <a:t> </a:t>
            </a:r>
            <a:r>
              <a:rPr lang="sv-SE" sz="2400" dirty="0" err="1"/>
              <a:t>kuin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/>
              <a:t>jos</a:t>
            </a:r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jotta</a:t>
            </a:r>
            <a:r>
              <a:rPr lang="sv-SE" sz="2400" dirty="0"/>
              <a:t>, </a:t>
            </a:r>
            <a:r>
              <a:rPr lang="sv-SE" sz="2400" dirty="0" err="1"/>
              <a:t>koska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jotta</a:t>
            </a:r>
            <a:r>
              <a:rPr lang="sv-SE" sz="2400" dirty="0"/>
              <a:t>, </a:t>
            </a:r>
            <a:r>
              <a:rPr lang="sv-SE" sz="2400" dirty="0" err="1"/>
              <a:t>niin</a:t>
            </a:r>
            <a:r>
              <a:rPr lang="sv-SE" sz="2400" dirty="0"/>
              <a:t> </a:t>
            </a:r>
            <a:r>
              <a:rPr lang="sv-SE" sz="2400" dirty="0" err="1"/>
              <a:t>että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koska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koska</a:t>
            </a:r>
            <a:r>
              <a:rPr lang="sv-SE" sz="2400" dirty="0"/>
              <a:t>, </a:t>
            </a:r>
            <a:r>
              <a:rPr lang="sv-SE" sz="2400" dirty="0" err="1"/>
              <a:t>kun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kun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r>
              <a:rPr lang="sv-SE" sz="2400" dirty="0" err="1"/>
              <a:t>kunnes</a:t>
            </a:r>
            <a:endParaRPr lang="sv-SE" sz="240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  <a:p>
            <a:pPr marL="0" indent="0" eaLnBrk="1" fontAlgn="auto" hangingPunct="1">
              <a:lnSpc>
                <a:spcPct val="70000"/>
              </a:lnSpc>
              <a:buSzPct val="25000"/>
              <a:buFont typeface="Arial"/>
              <a:buNone/>
              <a:defRPr/>
            </a:pPr>
            <a:endParaRPr lang="sv-SE" sz="2220" dirty="0"/>
          </a:p>
        </p:txBody>
      </p:sp>
      <p:sp>
        <p:nvSpPr>
          <p:cNvPr id="192" name="Shape 192">
            <a:extLst>
              <a:ext uri="{FF2B5EF4-FFF2-40B4-BE49-F238E27FC236}">
                <a16:creationId xmlns:a16="http://schemas.microsoft.com/office/drawing/2014/main" id="{937BF9CC-B37C-4E42-8D44-C0D53AF6DCA1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664075" y="2505075"/>
            <a:ext cx="7197725" cy="3684588"/>
          </a:xfrm>
        </p:spPr>
        <p:txBody>
          <a:bodyPr tIns="45700" bIns="45700"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innan, förrän 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kielteisen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päälauseen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jälkeen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 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då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</a:t>
            </a:r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4090E406-6666-4F31-86AF-A8FBBBDC884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97">
            <a:extLst>
              <a:ext uri="{FF2B5EF4-FFF2-40B4-BE49-F238E27FC236}">
                <a16:creationId xmlns:a16="http://schemas.microsoft.com/office/drawing/2014/main" id="{2DF09FA0-EBB5-4663-8CEC-6389B6E0B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14339" name="Shape 198">
            <a:extLst>
              <a:ext uri="{FF2B5EF4-FFF2-40B4-BE49-F238E27FC236}">
                <a16:creationId xmlns:a16="http://schemas.microsoft.com/office/drawing/2014/main" id="{4DB7B9F4-1CE3-4162-B87E-40B63E5F7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tIns="45700" bIns="45700"/>
          <a:lstStyle/>
          <a:p>
            <a:pPr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Alistuskonjunktiot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aloittavat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</a:t>
            </a:r>
            <a:r>
              <a:rPr lang="sv-SE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indent="0" eaLnBrk="1" hangingPunct="1">
              <a:lnSpc>
                <a:spcPct val="8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4E179FAF-3CA7-495E-9C41-0C408E5C2C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4835525" cy="3684588"/>
          </a:xfrm>
        </p:spPr>
        <p:txBody>
          <a:bodyPr tIns="45700" bIns="45700"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–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samalla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aikaa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taas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jälkeen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sitten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siitä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huolimatta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siksi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vaikka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vaikka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kin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0" name="Shape 200">
            <a:extLst>
              <a:ext uri="{FF2B5EF4-FFF2-40B4-BE49-F238E27FC236}">
                <a16:creationId xmlns:a16="http://schemas.microsoft.com/office/drawing/2014/main" id="{8EEB016F-84FA-4E19-9DE5-8553FC7ABB51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022975" y="2505075"/>
            <a:ext cx="5332413" cy="3684588"/>
          </a:xfrm>
        </p:spPr>
        <p:txBody>
          <a:bodyPr tIns="45700" bIns="45700"/>
          <a:lstStyle/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 – desto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medan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sedan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trots att 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därför att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fastän, även om</a:t>
            </a: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Alatunnisteen paikkamerkki 2">
            <a:extLst>
              <a:ext uri="{FF2B5EF4-FFF2-40B4-BE49-F238E27FC236}">
                <a16:creationId xmlns:a16="http://schemas.microsoft.com/office/drawing/2014/main" id="{BBD9646E-801C-4E8C-BF14-5FDB7A40673B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05">
            <a:extLst>
              <a:ext uri="{FF2B5EF4-FFF2-40B4-BE49-F238E27FC236}">
                <a16:creationId xmlns:a16="http://schemas.microsoft.com/office/drawing/2014/main" id="{23FA2C3E-1C18-40BE-9A06-6E5B200DA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16387" name="Shape 206">
            <a:extLst>
              <a:ext uri="{FF2B5EF4-FFF2-40B4-BE49-F238E27FC236}">
                <a16:creationId xmlns:a16="http://schemas.microsoft.com/office/drawing/2014/main" id="{D9D191F0-ACD3-4496-8554-FD7D253A3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7" name="Shape 207">
            <a:extLst>
              <a:ext uri="{FF2B5EF4-FFF2-40B4-BE49-F238E27FC236}">
                <a16:creationId xmlns:a16="http://schemas.microsoft.com/office/drawing/2014/main" id="{0DFDDA50-B3FE-405A-9D6B-2E990B8AE0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729162"/>
          </a:xfrm>
        </p:spPr>
        <p:txBody>
          <a:bodyPr tIns="45700" bIns="4570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SzPct val="25000"/>
              <a:buFont typeface="Arial"/>
              <a:buNone/>
              <a:defRPr/>
            </a:pPr>
            <a:r>
              <a:rPr lang="sv-SE" sz="2400" b="1" dirty="0" err="1"/>
              <a:t>Sivulauseen</a:t>
            </a:r>
            <a:r>
              <a:rPr lang="sv-SE" sz="2400" b="1" dirty="0"/>
              <a:t> </a:t>
            </a:r>
            <a:r>
              <a:rPr lang="sv-SE" sz="2400" b="1" dirty="0" err="1"/>
              <a:t>sanajärjestyksen</a:t>
            </a:r>
            <a:r>
              <a:rPr lang="sv-SE" sz="2400" b="1" dirty="0"/>
              <a:t> </a:t>
            </a:r>
            <a:r>
              <a:rPr lang="sv-SE" sz="2400" b="1" dirty="0" err="1"/>
              <a:t>muistisääntö</a:t>
            </a:r>
            <a:r>
              <a:rPr lang="sv-SE" sz="2400" b="1" dirty="0"/>
              <a:t> on </a:t>
            </a:r>
            <a:r>
              <a:rPr lang="sv-SE" sz="2400" b="1" dirty="0">
                <a:solidFill>
                  <a:srgbClr val="0070C0"/>
                </a:solidFill>
              </a:rPr>
              <a:t>KON</a:t>
            </a:r>
            <a:r>
              <a:rPr lang="sv-SE" sz="2400" b="1" dirty="0"/>
              <a:t> </a:t>
            </a:r>
            <a:r>
              <a:rPr lang="sv-SE" sz="2400" b="1" dirty="0">
                <a:solidFill>
                  <a:srgbClr val="7030A0"/>
                </a:solidFill>
              </a:rPr>
              <a:t>SU</a:t>
            </a:r>
            <a:r>
              <a:rPr lang="sv-SE" sz="2400" b="1" dirty="0">
                <a:solidFill>
                  <a:schemeClr val="accent2"/>
                </a:solidFill>
              </a:rPr>
              <a:t> </a:t>
            </a:r>
            <a:r>
              <a:rPr lang="sv-SE" sz="2400" b="1" dirty="0">
                <a:solidFill>
                  <a:srgbClr val="FF0000"/>
                </a:solidFill>
              </a:rPr>
              <a:t>KIE </a:t>
            </a:r>
            <a:r>
              <a:rPr lang="sv-SE" sz="2400" b="1" dirty="0">
                <a:solidFill>
                  <a:srgbClr val="00B050"/>
                </a:solidFill>
              </a:rPr>
              <a:t>PRE.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b="1" dirty="0">
              <a:solidFill>
                <a:srgbClr val="00B050"/>
              </a:solidFill>
            </a:endParaRPr>
          </a:p>
          <a:p>
            <a:pPr marL="0" indent="0" eaLnBrk="1" fontAlgn="auto" hangingPunct="1">
              <a:buClr>
                <a:srgbClr val="00B050"/>
              </a:buClr>
              <a:buSzPct val="25000"/>
              <a:buFont typeface="Arial"/>
              <a:buNone/>
              <a:defRPr/>
            </a:pPr>
            <a:r>
              <a:rPr lang="sv-SE" sz="2400" b="1" dirty="0">
                <a:solidFill>
                  <a:srgbClr val="00B050"/>
                </a:solidFill>
              </a:rPr>
              <a:t>			</a:t>
            </a:r>
            <a:r>
              <a:rPr lang="sv-SE" sz="2400" b="1" dirty="0">
                <a:solidFill>
                  <a:srgbClr val="0070C0"/>
                </a:solidFill>
              </a:rPr>
              <a:t>KON</a:t>
            </a:r>
            <a:r>
              <a:rPr lang="sv-SE" sz="2400" b="1" dirty="0">
                <a:solidFill>
                  <a:srgbClr val="00B050"/>
                </a:solidFill>
              </a:rPr>
              <a:t>	</a:t>
            </a:r>
            <a:r>
              <a:rPr lang="sv-SE" sz="2400" b="1" dirty="0">
                <a:solidFill>
                  <a:srgbClr val="7030A0"/>
                </a:solidFill>
              </a:rPr>
              <a:t>SU</a:t>
            </a:r>
            <a:r>
              <a:rPr lang="sv-SE" sz="2400" b="1" dirty="0">
                <a:solidFill>
                  <a:srgbClr val="00B050"/>
                </a:solidFill>
              </a:rPr>
              <a:t>	</a:t>
            </a:r>
            <a:r>
              <a:rPr lang="sv-SE" sz="2400" b="1" dirty="0">
                <a:solidFill>
                  <a:srgbClr val="FF0000"/>
                </a:solidFill>
              </a:rPr>
              <a:t>KIE</a:t>
            </a:r>
            <a:r>
              <a:rPr lang="sv-SE" sz="2400" b="1" dirty="0">
                <a:solidFill>
                  <a:srgbClr val="00B050"/>
                </a:solidFill>
              </a:rPr>
              <a:t>	PRE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sv-SE" sz="2400" dirty="0"/>
              <a:t>Hon ringde och sade 	</a:t>
            </a:r>
            <a:r>
              <a:rPr lang="sv-SE" sz="2400" b="1" dirty="0"/>
              <a:t>att 	hon 	inte 	kan </a:t>
            </a:r>
            <a:r>
              <a:rPr lang="sv-SE" sz="2400" dirty="0"/>
              <a:t>komma med.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r>
              <a:rPr lang="sv-SE" sz="2000" i="1" dirty="0"/>
              <a:t>Hän </a:t>
            </a:r>
            <a:r>
              <a:rPr lang="sv-SE" sz="2000" i="1" dirty="0" err="1"/>
              <a:t>soitti</a:t>
            </a:r>
            <a:r>
              <a:rPr lang="sv-SE" sz="2000" i="1" dirty="0"/>
              <a:t> ja </a:t>
            </a:r>
            <a:r>
              <a:rPr lang="sv-SE" sz="2000" i="1" dirty="0" err="1"/>
              <a:t>sanoi</a:t>
            </a:r>
            <a:r>
              <a:rPr lang="sv-SE" sz="2000" i="1" dirty="0"/>
              <a:t>,	</a:t>
            </a:r>
            <a:r>
              <a:rPr lang="sv-SE" sz="2000" i="1" dirty="0" err="1"/>
              <a:t>että</a:t>
            </a:r>
            <a:r>
              <a:rPr lang="sv-SE" sz="2000" i="1" dirty="0"/>
              <a:t> 	hän 	</a:t>
            </a:r>
            <a:r>
              <a:rPr lang="sv-SE" sz="2000" i="1" dirty="0" err="1"/>
              <a:t>ei</a:t>
            </a:r>
            <a:r>
              <a:rPr lang="sv-SE" sz="2000" i="1" dirty="0"/>
              <a:t> 	</a:t>
            </a:r>
            <a:r>
              <a:rPr lang="sv-SE" sz="2000" i="1" dirty="0" err="1"/>
              <a:t>voi</a:t>
            </a:r>
            <a:r>
              <a:rPr lang="sv-SE" sz="2000" i="1" dirty="0"/>
              <a:t> tulla </a:t>
            </a:r>
            <a:r>
              <a:rPr lang="sv-SE" sz="2000" i="1" dirty="0" err="1"/>
              <a:t>mukaan</a:t>
            </a:r>
            <a:r>
              <a:rPr lang="sv-SE" sz="2000" i="1" dirty="0"/>
              <a:t>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sz="2400" i="1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b="1" dirty="0">
              <a:solidFill>
                <a:srgbClr val="00B050"/>
              </a:solidFill>
            </a:endParaRP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b="1" dirty="0">
              <a:solidFill>
                <a:srgbClr val="00B050"/>
              </a:solidFill>
            </a:endParaRPr>
          </a:p>
          <a:p>
            <a:pPr indent="-228600" eaLnBrk="1" fontAlgn="auto" hangingPunct="1">
              <a:buSzPct val="25000"/>
              <a:buFont typeface="Arial"/>
              <a:buNone/>
              <a:defRPr/>
            </a:pPr>
            <a:endParaRPr lang="sv-SE" dirty="0"/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670EB9C5-AFCF-4319-801E-C3FBA345ED5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12">
            <a:extLst>
              <a:ext uri="{FF2B5EF4-FFF2-40B4-BE49-F238E27FC236}">
                <a16:creationId xmlns:a16="http://schemas.microsoft.com/office/drawing/2014/main" id="{9EA36164-0557-41E5-8938-4412692FC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Konjunktiot ja sanajärjestys</a:t>
            </a:r>
          </a:p>
        </p:txBody>
      </p:sp>
      <p:sp>
        <p:nvSpPr>
          <p:cNvPr id="18435" name="Shape 213">
            <a:extLst>
              <a:ext uri="{FF2B5EF4-FFF2-40B4-BE49-F238E27FC236}">
                <a16:creationId xmlns:a16="http://schemas.microsoft.com/office/drawing/2014/main" id="{0193AF06-D958-4ADC-ADE3-FE207FE4F8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Shape 214">
            <a:extLst>
              <a:ext uri="{FF2B5EF4-FFF2-40B4-BE49-F238E27FC236}">
                <a16:creationId xmlns:a16="http://schemas.microsoft.com/office/drawing/2014/main" id="{1DFE42F9-6544-499C-AB13-844340729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72916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aloittaa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desto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päälauseen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sv-SE" altLang="fi-FI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B05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 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PRE			</a:t>
            </a:r>
            <a:r>
              <a:rPr lang="sv-SE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	</a:t>
            </a:r>
            <a:r>
              <a:rPr lang="sv-SE" altLang="fi-FI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</a:t>
            </a:r>
            <a:r>
              <a:rPr lang="sv-SE" altLang="fi-FI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sv-SE" altLang="fi-FI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Ju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mer	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 	pluggar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desto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bättre betyg 	</a:t>
            </a:r>
            <a:r>
              <a:rPr lang="sv-SE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får 	jag.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enemmän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opiskelen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sitä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parempia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arvosanoja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0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saan</a:t>
            </a:r>
            <a:r>
              <a:rPr lang="sv-SE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8F350401-00FB-4DE8-9B62-03CE0057A933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19">
            <a:extLst>
              <a:ext uri="{FF2B5EF4-FFF2-40B4-BE49-F238E27FC236}">
                <a16:creationId xmlns:a16="http://schemas.microsoft.com/office/drawing/2014/main" id="{C01B0EFB-32A3-4C50-93E7-3AEBD835B8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suomeksi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sv-SE" altLang="fi-FI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ruotsiksi</a:t>
            </a:r>
            <a:r>
              <a:rPr lang="sv-SE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20" name="Shape 220">
            <a:extLst>
              <a:ext uri="{FF2B5EF4-FFF2-40B4-BE49-F238E27FC236}">
                <a16:creationId xmlns:a16="http://schemas.microsoft.com/office/drawing/2014/main" id="{2D0C12E9-A201-4CCE-AEE4-523310E0057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AutoNum type="arabicPeriod"/>
              <a:defRPr/>
            </a:pPr>
            <a:r>
              <a:rPr lang="sv-SE" sz="2400" dirty="0"/>
              <a:t>mutta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ja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tai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 err="1"/>
              <a:t>sillä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 err="1"/>
              <a:t>vaan</a:t>
            </a:r>
            <a:endParaRPr lang="sv-SE" sz="2400" dirty="0"/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både – och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såväl – som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antingen – eller</a:t>
            </a:r>
          </a:p>
          <a:p>
            <a:pPr marL="457200" indent="-457200" eaLnBrk="1" fontAlgn="auto" hangingPunct="1">
              <a:lnSpc>
                <a:spcPct val="100000"/>
              </a:lnSpc>
              <a:buSzPct val="100000"/>
              <a:buFont typeface="Calibri"/>
              <a:buAutoNum type="arabicPeriod"/>
              <a:defRPr/>
            </a:pPr>
            <a:r>
              <a:rPr lang="sv-SE" sz="2400" dirty="0"/>
              <a:t>varken – eller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lang="sv-SE" dirty="0"/>
          </a:p>
        </p:txBody>
      </p:sp>
      <p:sp>
        <p:nvSpPr>
          <p:cNvPr id="221" name="Shape 221">
            <a:extLst>
              <a:ext uri="{FF2B5EF4-FFF2-40B4-BE49-F238E27FC236}">
                <a16:creationId xmlns:a16="http://schemas.microsoft.com/office/drawing/2014/main" id="{8D68B6F7-745F-4212-AB38-10FCF85138DC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eller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utan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sekä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sekä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joko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tai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sz="2400" dirty="0"/>
              <a:t>–</a:t>
            </a:r>
            <a:r>
              <a:rPr lang="sv-SE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eikä</a:t>
            </a:r>
            <a:endParaRPr lang="sv-SE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AE1D535B-4B37-4740-AA35-A26B7D8122E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uild="p"/>
    </p:bld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3E42A-AFBC-4075-81B0-1C7AF3A8C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1DDFD9-DE2E-463F-A11A-4A03A8544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44D966-4310-4212-B7E5-526FA813DF71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e3e1b5a8-2fe4-4eeb-9f27-4cc0a8a55167"/>
    <ds:schemaRef ds:uri="71ab168a-e945-43f5-b28f-5956cebc55c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850</Words>
  <Application>Microsoft Office PowerPoint</Application>
  <PresentationFormat>Laajakuva</PresentationFormat>
  <Paragraphs>197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2_Office-teema</vt:lpstr>
      <vt:lpstr>Office-teema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Konjunktiot ja sanajärjestys</vt:lpstr>
      <vt:lpstr>Käännä suomeksi/ruotsiksi.</vt:lpstr>
      <vt:lpstr>Käännä.</vt:lpstr>
      <vt:lpstr>Käännä.</vt:lpstr>
      <vt:lpstr>Yhdistä lauseet annetulla konjunktiolla. Tee tarvittavat muutokset sanajärjestyksiin.</vt:lpstr>
      <vt:lpstr>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10</cp:revision>
  <dcterms:modified xsi:type="dcterms:W3CDTF">2024-04-22T05:25:26Z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