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4005" r:id="rId2"/>
  </p:sldMasterIdLst>
  <p:notesMasterIdLst>
    <p:notesMasterId r:id="rId29"/>
  </p:notesMasterIdLst>
  <p:sldIdLst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Zfet2uYXrxvhaEuFhq5ZJIXyp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itaniemi Siiri" userId="b613e59b-4dc0-4e7d-a5d7-ab492795c13c" providerId="ADAL" clId="{2BB2B088-85D9-4356-A8F6-E31E1809C6E0}"/>
    <pc:docChg chg="modSld">
      <pc:chgData name="Seitaniemi Siiri" userId="b613e59b-4dc0-4e7d-a5d7-ab492795c13c" providerId="ADAL" clId="{2BB2B088-85D9-4356-A8F6-E31E1809C6E0}" dt="2021-09-27T12:34:56.624" v="3" actId="20577"/>
      <pc:docMkLst>
        <pc:docMk/>
      </pc:docMkLst>
      <pc:sldChg chg="modSp mod">
        <pc:chgData name="Seitaniemi Siiri" userId="b613e59b-4dc0-4e7d-a5d7-ab492795c13c" providerId="ADAL" clId="{2BB2B088-85D9-4356-A8F6-E31E1809C6E0}" dt="2021-09-27T12:34:56.624" v="3" actId="20577"/>
        <pc:sldMkLst>
          <pc:docMk/>
          <pc:sldMk cId="0" sldId="268"/>
        </pc:sldMkLst>
        <pc:spChg chg="mod">
          <ac:chgData name="Seitaniemi Siiri" userId="b613e59b-4dc0-4e7d-a5d7-ab492795c13c" providerId="ADAL" clId="{2BB2B088-85D9-4356-A8F6-E31E1809C6E0}" dt="2021-09-27T12:34:56.624" v="3" actId="20577"/>
          <ac:spMkLst>
            <pc:docMk/>
            <pc:sldMk cId="0" sldId="268"/>
            <ac:spMk id="17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0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5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0968"/>
            <a:ext cx="10515600" cy="132556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800" b="0" dirty="0">
                <a:solidFill>
                  <a:schemeClr val="bg1"/>
                </a:solidFill>
                <a:latin typeface="+mj-lt"/>
              </a:rPr>
              <a:t>Verbin taivutus ja aikamuodot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0" y="1428324"/>
            <a:ext cx="10515600" cy="542451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800" dirty="0" err="1">
                <a:solidFill>
                  <a:schemeClr val="bg1"/>
                </a:solidFill>
                <a:latin typeface="+mj-lt"/>
              </a:rPr>
              <a:t>grammatik</a:t>
            </a:r>
            <a:endParaRPr lang="fi-FI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000" b="0" dirty="0">
                <a:solidFill>
                  <a:schemeClr val="bg1"/>
                </a:solidFill>
                <a:latin typeface="+mj-lt"/>
              </a:rPr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>
            <a:spLocks noGrp="1"/>
          </p:cNvSpPr>
          <p:nvPr>
            <p:ph type="title"/>
          </p:nvPr>
        </p:nvSpPr>
        <p:spPr>
          <a:xfrm>
            <a:off x="881063" y="608013"/>
            <a:ext cx="10515600" cy="85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Aikamuodot: Futuuri</a:t>
            </a:r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body" idx="1"/>
          </p:nvPr>
        </p:nvSpPr>
        <p:spPr>
          <a:xfrm>
            <a:off x="838200" y="2195513"/>
            <a:ext cx="10515600" cy="350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Futuuria (= tulevaa aikaa)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voidaan ilmaista esim. </a:t>
            </a: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preesensillä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tai </a:t>
            </a:r>
            <a:r>
              <a:rPr lang="fi-FI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ska</a:t>
            </a: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perusmuodolla: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morgon.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Harjoittelen</a:t>
            </a: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huomenna.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ska träna 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morgon.		</a:t>
            </a:r>
            <a:r>
              <a:rPr lang="fi-FI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Aion harjoitella </a:t>
            </a: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huomenna.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>
            <a:spLocks noGrp="1"/>
          </p:cNvSpPr>
          <p:nvPr>
            <p:ph type="title"/>
          </p:nvPr>
        </p:nvSpPr>
        <p:spPr>
          <a:xfrm>
            <a:off x="838200" y="340512"/>
            <a:ext cx="10558463" cy="53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</a:pPr>
            <a:r>
              <a:rPr lang="fi-FI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Verbin perusmuoto</a:t>
            </a:r>
            <a:endParaRPr/>
          </a:p>
        </p:txBody>
      </p:sp>
      <p:sp>
        <p:nvSpPr>
          <p:cNvPr id="159" name="Google Shape;159;p11"/>
          <p:cNvSpPr txBox="1">
            <a:spLocks noGrp="1"/>
          </p:cNvSpPr>
          <p:nvPr>
            <p:ph type="body" idx="1"/>
          </p:nvPr>
        </p:nvSpPr>
        <p:spPr>
          <a:xfrm>
            <a:off x="838200" y="1109710"/>
            <a:ext cx="10515600" cy="459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-FI"/>
              <a:t>Verbin</a:t>
            </a:r>
            <a:r>
              <a:rPr lang="fi-FI" b="1"/>
              <a:t> perusmuoto </a:t>
            </a:r>
            <a:r>
              <a:rPr lang="fi-FI"/>
              <a:t>=</a:t>
            </a:r>
            <a:r>
              <a:rPr lang="fi-FI" b="1"/>
              <a:t> </a:t>
            </a:r>
            <a:r>
              <a:rPr lang="fi-FI"/>
              <a:t>verbin </a:t>
            </a:r>
            <a:r>
              <a:rPr lang="fi-FI" b="1"/>
              <a:t>1. muoto.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1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b="1"/>
              <a:t>träna</a:t>
            </a:r>
            <a:r>
              <a:rPr lang="fi-FI" sz="2400"/>
              <a:t>, tränar, tränade, tränat I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fi-FI" b="1"/>
              <a:t>Verbin perusmuotoa käytetään apuverbin jälkeen.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25"/>
              <a:buNone/>
            </a:pPr>
            <a:endParaRPr sz="9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25"/>
              <a:buNone/>
            </a:pPr>
            <a:r>
              <a:rPr lang="fi-FI" sz="900"/>
              <a:t>	</a:t>
            </a:r>
            <a:r>
              <a:rPr lang="fi-FI" sz="2400"/>
              <a:t>Jag </a:t>
            </a:r>
            <a:r>
              <a:rPr lang="fi-FI" sz="2400" b="1"/>
              <a:t>ska</a:t>
            </a:r>
            <a:r>
              <a:rPr lang="fi-FI" sz="2400"/>
              <a:t> </a:t>
            </a:r>
            <a:r>
              <a:rPr lang="fi-FI" sz="2400" b="1"/>
              <a:t>träna</a:t>
            </a:r>
            <a:r>
              <a:rPr lang="fi-FI" sz="2400"/>
              <a:t>.			</a:t>
            </a:r>
            <a:r>
              <a:rPr lang="fi-FI" sz="2000" b="1" i="1"/>
              <a:t>Aion</a:t>
            </a:r>
            <a:r>
              <a:rPr lang="fi-FI" sz="2000" i="1"/>
              <a:t> harjoitella.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r>
              <a:rPr lang="fi-FI" sz="2400" i="1"/>
              <a:t>	</a:t>
            </a:r>
            <a:r>
              <a:rPr lang="fi-FI" sz="2400"/>
              <a:t>Jag </a:t>
            </a:r>
            <a:r>
              <a:rPr lang="fi-FI" sz="2400" b="1"/>
              <a:t>vill</a:t>
            </a:r>
            <a:r>
              <a:rPr lang="fi-FI" sz="2400"/>
              <a:t> </a:t>
            </a:r>
            <a:r>
              <a:rPr lang="fi-FI" sz="2400" b="1"/>
              <a:t>träna</a:t>
            </a:r>
            <a:r>
              <a:rPr lang="fi-FI" sz="2400"/>
              <a:t>.			</a:t>
            </a:r>
            <a:r>
              <a:rPr lang="fi-FI" sz="2000" b="1" i="1"/>
              <a:t>Haluan</a:t>
            </a:r>
            <a:r>
              <a:rPr lang="fi-FI" sz="2000" i="1"/>
              <a:t> harjoitella.</a:t>
            </a:r>
            <a:br>
              <a:rPr lang="fi-FI" sz="2000" i="1"/>
            </a:br>
            <a:endParaRPr sz="2400" b="1"/>
          </a:p>
          <a:p>
            <a:pPr marL="3429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fi-FI" b="1"/>
              <a:t>Verbin perusmuotoa käytetään </a:t>
            </a:r>
            <a:r>
              <a:rPr lang="fi-FI" b="1" i="1"/>
              <a:t>att</a:t>
            </a:r>
            <a:r>
              <a:rPr lang="fi-FI" b="1"/>
              <a:t>-sanan jälkeen.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25"/>
              <a:buNone/>
            </a:pPr>
            <a:endParaRPr sz="9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r>
              <a:rPr lang="fi-FI" sz="2400"/>
              <a:t>	Jag gillar </a:t>
            </a:r>
            <a:r>
              <a:rPr lang="fi-FI" sz="2400" b="1"/>
              <a:t>att träna</a:t>
            </a:r>
            <a:r>
              <a:rPr lang="fi-FI" sz="2400"/>
              <a:t>.		</a:t>
            </a:r>
            <a:r>
              <a:rPr lang="fi-FI" sz="2000" i="1"/>
              <a:t>Pidän harjoittelemisesta. / Tykkään treenata.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r>
              <a:rPr lang="fi-FI" sz="2400"/>
              <a:t>	Det är viktigt </a:t>
            </a:r>
            <a:r>
              <a:rPr lang="fi-FI" sz="2400" b="1"/>
              <a:t>att träna</a:t>
            </a:r>
            <a:r>
              <a:rPr lang="fi-FI" sz="2400"/>
              <a:t>.	</a:t>
            </a:r>
            <a:r>
              <a:rPr lang="fi-FI" sz="2000" i="1"/>
              <a:t>On tärkeätä harjoitella</a:t>
            </a:r>
            <a:r>
              <a:rPr lang="fi-FI" sz="2000" b="1"/>
              <a:t>.</a:t>
            </a:r>
            <a:endParaRPr sz="20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Taivuta ja suomenna verbit. (1/15)</a:t>
            </a:r>
            <a:endParaRPr/>
          </a:p>
        </p:txBody>
      </p:sp>
      <p:sp>
        <p:nvSpPr>
          <p:cNvPr id="166" name="Google Shape;166;p12"/>
          <p:cNvSpPr txBox="1">
            <a:spLocks noGrp="1"/>
          </p:cNvSpPr>
          <p:nvPr>
            <p:ph type="body" idx="1"/>
          </p:nvPr>
        </p:nvSpPr>
        <p:spPr>
          <a:xfrm>
            <a:off x="838200" y="1571625"/>
            <a:ext cx="20335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spela I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träffa I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ringa II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köra II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köpa II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resa II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tro III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vinna IV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göra IV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ha IV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Font typeface="Arial"/>
              <a:buNone/>
            </a:pPr>
            <a:endParaRPr sz="259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Font typeface="Arial"/>
              <a:buNone/>
            </a:pPr>
            <a:endParaRPr sz="2590"/>
          </a:p>
        </p:txBody>
      </p:sp>
      <p:sp>
        <p:nvSpPr>
          <p:cNvPr id="167" name="Google Shape;167;p12"/>
          <p:cNvSpPr txBox="1">
            <a:spLocks noGrp="1"/>
          </p:cNvSpPr>
          <p:nvPr>
            <p:ph type="body" idx="2"/>
          </p:nvPr>
        </p:nvSpPr>
        <p:spPr>
          <a:xfrm>
            <a:off x="3444536" y="1571625"/>
            <a:ext cx="64154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spelar</a:t>
            </a:r>
            <a:r>
              <a:rPr lang="fi-FI" sz="2400" dirty="0"/>
              <a:t>, </a:t>
            </a:r>
            <a:r>
              <a:rPr lang="fi-FI" sz="2400" dirty="0" err="1"/>
              <a:t>spelade</a:t>
            </a:r>
            <a:r>
              <a:rPr lang="fi-FI" sz="2400" dirty="0"/>
              <a:t>, </a:t>
            </a:r>
            <a:r>
              <a:rPr lang="fi-FI" sz="2400" dirty="0" err="1"/>
              <a:t>spelat</a:t>
            </a:r>
            <a:r>
              <a:rPr lang="fi-FI" sz="2400" dirty="0"/>
              <a:t>		pelata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träffar</a:t>
            </a:r>
            <a:r>
              <a:rPr lang="fi-FI" sz="2400" dirty="0"/>
              <a:t>, </a:t>
            </a:r>
            <a:r>
              <a:rPr lang="fi-FI" sz="2400" dirty="0" err="1"/>
              <a:t>träffade</a:t>
            </a:r>
            <a:r>
              <a:rPr lang="fi-FI" sz="2400" dirty="0"/>
              <a:t>, </a:t>
            </a:r>
            <a:r>
              <a:rPr lang="fi-FI" sz="2400" dirty="0" err="1"/>
              <a:t>träffat</a:t>
            </a:r>
            <a:r>
              <a:rPr lang="fi-FI" sz="2400" dirty="0"/>
              <a:t>		tavata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ringer</a:t>
            </a:r>
            <a:r>
              <a:rPr lang="fi-FI" sz="2400" dirty="0"/>
              <a:t>, </a:t>
            </a:r>
            <a:r>
              <a:rPr lang="fi-FI" sz="2400" dirty="0" err="1"/>
              <a:t>ringde</a:t>
            </a:r>
            <a:r>
              <a:rPr lang="fi-FI" sz="2400" dirty="0"/>
              <a:t>, </a:t>
            </a:r>
            <a:r>
              <a:rPr lang="fi-FI" sz="2400" dirty="0" err="1"/>
              <a:t>ringt</a:t>
            </a:r>
            <a:r>
              <a:rPr lang="fi-FI" sz="2400" dirty="0"/>
              <a:t>			soittaa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kör</a:t>
            </a:r>
            <a:r>
              <a:rPr lang="fi-FI" sz="2400" dirty="0"/>
              <a:t>, </a:t>
            </a:r>
            <a:r>
              <a:rPr lang="fi-FI" sz="2400" dirty="0" err="1"/>
              <a:t>körde</a:t>
            </a:r>
            <a:r>
              <a:rPr lang="fi-FI" sz="2400" dirty="0"/>
              <a:t>, </a:t>
            </a:r>
            <a:r>
              <a:rPr lang="fi-FI" sz="2400" dirty="0" err="1"/>
              <a:t>kört</a:t>
            </a:r>
            <a:r>
              <a:rPr lang="fi-FI" sz="2400" dirty="0"/>
              <a:t>			ajaa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köper</a:t>
            </a:r>
            <a:r>
              <a:rPr lang="fi-FI" sz="2400" dirty="0"/>
              <a:t>, </a:t>
            </a:r>
            <a:r>
              <a:rPr lang="fi-FI" sz="2400" dirty="0" err="1"/>
              <a:t>köpte</a:t>
            </a:r>
            <a:r>
              <a:rPr lang="fi-FI" sz="2400" dirty="0"/>
              <a:t>, </a:t>
            </a:r>
            <a:r>
              <a:rPr lang="fi-FI" sz="2400" dirty="0" err="1"/>
              <a:t>köpt</a:t>
            </a:r>
            <a:r>
              <a:rPr lang="fi-FI" sz="2400" dirty="0"/>
              <a:t>			ostaa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reser</a:t>
            </a:r>
            <a:r>
              <a:rPr lang="fi-FI" sz="2400" dirty="0"/>
              <a:t>, </a:t>
            </a:r>
            <a:r>
              <a:rPr lang="fi-FI" sz="2400" dirty="0" err="1"/>
              <a:t>reste</a:t>
            </a:r>
            <a:r>
              <a:rPr lang="fi-FI" sz="2400" dirty="0"/>
              <a:t>, </a:t>
            </a:r>
            <a:r>
              <a:rPr lang="fi-FI" sz="2400" dirty="0" err="1"/>
              <a:t>rest</a:t>
            </a:r>
            <a:r>
              <a:rPr lang="fi-FI" sz="2400" dirty="0"/>
              <a:t>			matkustaa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tror</a:t>
            </a:r>
            <a:r>
              <a:rPr lang="fi-FI" sz="2400" dirty="0"/>
              <a:t>, </a:t>
            </a:r>
            <a:r>
              <a:rPr lang="fi-FI" sz="2400" dirty="0" err="1"/>
              <a:t>trodde</a:t>
            </a:r>
            <a:r>
              <a:rPr lang="fi-FI" sz="2400" dirty="0"/>
              <a:t>, </a:t>
            </a:r>
            <a:r>
              <a:rPr lang="fi-FI" sz="2400" dirty="0" err="1"/>
              <a:t>trott</a:t>
            </a:r>
            <a:r>
              <a:rPr lang="fi-FI" sz="2400" dirty="0"/>
              <a:t>			luulla, uskoa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vinner</a:t>
            </a:r>
            <a:r>
              <a:rPr lang="fi-FI" sz="2400" dirty="0"/>
              <a:t>, </a:t>
            </a:r>
            <a:r>
              <a:rPr lang="fi-FI" sz="2400" dirty="0" err="1"/>
              <a:t>vann</a:t>
            </a:r>
            <a:r>
              <a:rPr lang="fi-FI" sz="2400" dirty="0"/>
              <a:t>, </a:t>
            </a:r>
            <a:r>
              <a:rPr lang="fi-FI" sz="2400" dirty="0" err="1"/>
              <a:t>vunnit</a:t>
            </a:r>
            <a:r>
              <a:rPr lang="fi-FI" sz="2400" dirty="0"/>
              <a:t>			voittaa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gör</a:t>
            </a:r>
            <a:r>
              <a:rPr lang="fi-FI" sz="2400" dirty="0"/>
              <a:t>, </a:t>
            </a:r>
            <a:r>
              <a:rPr lang="fi-FI" sz="2400" dirty="0" err="1"/>
              <a:t>gjorde</a:t>
            </a:r>
            <a:r>
              <a:rPr lang="fi-FI" sz="2400" dirty="0"/>
              <a:t>, </a:t>
            </a:r>
            <a:r>
              <a:rPr lang="fi-FI" sz="2400" dirty="0" err="1"/>
              <a:t>gjort</a:t>
            </a:r>
            <a:r>
              <a:rPr lang="fi-FI" sz="2400" dirty="0"/>
              <a:t>			tehdä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har</a:t>
            </a:r>
            <a:r>
              <a:rPr lang="fi-FI" sz="2400" dirty="0"/>
              <a:t>, </a:t>
            </a:r>
            <a:r>
              <a:rPr lang="fi-FI" sz="2400" dirty="0" err="1"/>
              <a:t>hade</a:t>
            </a:r>
            <a:r>
              <a:rPr lang="fi-FI" sz="2400" dirty="0"/>
              <a:t>, </a:t>
            </a:r>
            <a:r>
              <a:rPr lang="fi-FI" sz="2400" dirty="0" err="1"/>
              <a:t>haft</a:t>
            </a:r>
            <a:r>
              <a:rPr lang="fi-FI" sz="2400" dirty="0"/>
              <a:t>				olla, omistaa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Täydennä verbi preesensissä (=2.muoto). (2/15)</a:t>
            </a: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2903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i-FI" sz="2400" b="0" i="1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träffa</a:t>
            </a:r>
            <a:r>
              <a:rPr lang="fi-FI" sz="24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I) 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kompis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på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ett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kafé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i-FI" sz="2400" i="1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hänga</a:t>
            </a:r>
            <a:r>
              <a:rPr lang="fi-FI" sz="240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II)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där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ofta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i-FI" sz="2400" b="0" i="1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</a:t>
            </a:r>
            <a:r>
              <a:rPr lang="fi-FI" sz="24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III)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nära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kaféet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i-FI" sz="2400" b="0" i="1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tycka</a:t>
            </a:r>
            <a:r>
              <a:rPr lang="fi-FI" sz="24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II)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min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kompis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Hen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(vara IV)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så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snäll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och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trevlig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Vad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i-FI" sz="2400" b="0" i="1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göra</a:t>
            </a:r>
            <a:r>
              <a:rPr lang="fi-FI" sz="24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IV) 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dina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kompisar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(Ha IV) </a:t>
            </a:r>
            <a:r>
              <a:rPr lang="fi-FI" sz="2400" b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fi-FI"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något</a:t>
            </a:r>
            <a:r>
              <a:rPr lang="fi-FI"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favorithängställe</a:t>
            </a:r>
            <a:r>
              <a:rPr lang="fi-FI"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br>
              <a:rPr lang="fi-FI" sz="2400" dirty="0">
                <a:latin typeface="Calibri"/>
                <a:ea typeface="Calibri"/>
                <a:cs typeface="Calibri"/>
                <a:sym typeface="Calibri"/>
              </a:rPr>
            </a:b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träffar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min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kompis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på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ett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kafé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hänger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där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ofta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nära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kaféet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tycker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min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kompis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är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så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snäll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och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trevlig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Vad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gör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kompisar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något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favorithängställe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Täydennä verbi imperfektissä (=3.muoto). (3/15)</a:t>
            </a:r>
            <a:endParaRPr/>
          </a:p>
        </p:txBody>
      </p:sp>
      <p:sp>
        <p:nvSpPr>
          <p:cNvPr id="182" name="Google Shape;182;p1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50095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(kolla I) 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på serier i går.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(behöva II) 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göra något roligt.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(köpa II) 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också godis.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(vilja IV) 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 tänka på skolarbeten.</a:t>
            </a:r>
            <a:endParaRPr/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(ta IV) 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 bara lugnt.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Hur </a:t>
            </a:r>
            <a:r>
              <a:rPr lang="fi-FI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(vara IV) 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din dag?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br>
              <a:rPr lang="fi-FI" sz="1600"/>
            </a:br>
            <a:endParaRPr sz="2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br>
              <a:rPr lang="fi-FI" sz="2400"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2"/>
          </p:nvPr>
        </p:nvSpPr>
        <p:spPr>
          <a:xfrm>
            <a:off x="6339154" y="1825625"/>
            <a:ext cx="50146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kollade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på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serier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går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behövde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göra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något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roligt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köpte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också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ville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tänka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på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skolarbeten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bara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lugnt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838200" y="38100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Täydennä verbit perfektissä (=on tehnyt). (4/15)</a:t>
            </a:r>
            <a:endParaRPr/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064232" y="18312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____________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dator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					</a:t>
            </a:r>
            <a:r>
              <a:rPr lang="fi-FI" sz="24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spela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endParaRPr dirty="0"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_____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________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göra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läxorna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		</a:t>
            </a:r>
            <a:r>
              <a:rPr lang="fi-FI" sz="24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glömma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endParaRPr dirty="0"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 du ______ i Sverige? 				</a:t>
            </a:r>
            <a:r>
              <a:rPr lang="fi-FI" sz="24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III</a:t>
            </a:r>
            <a:endParaRPr dirty="0"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_____du ______?					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IV</a:t>
            </a:r>
            <a:endParaRPr dirty="0"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 du _______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bråttom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				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 IV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5"/>
          <p:cNvSpPr txBox="1"/>
          <p:nvPr/>
        </p:nvSpPr>
        <p:spPr>
          <a:xfrm>
            <a:off x="2065103" y="1903032"/>
            <a:ext cx="18288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r>
              <a:rPr lang="fi-FI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spelat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1590994" y="3036903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2700391" y="2467550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2065103" y="3565063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1590994" y="4133882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5"/>
          <p:cNvSpPr txBox="1"/>
          <p:nvPr/>
        </p:nvSpPr>
        <p:spPr>
          <a:xfrm>
            <a:off x="4078841" y="2469822"/>
            <a:ext cx="10993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glömt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5"/>
          <p:cNvSpPr txBox="1"/>
          <p:nvPr/>
        </p:nvSpPr>
        <p:spPr>
          <a:xfrm>
            <a:off x="2945687" y="3032067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5"/>
          <p:cNvSpPr txBox="1"/>
          <p:nvPr/>
        </p:nvSpPr>
        <p:spPr>
          <a:xfrm>
            <a:off x="3256908" y="3558794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varit</a:t>
            </a:r>
            <a:endParaRPr/>
          </a:p>
        </p:txBody>
      </p:sp>
      <p:sp>
        <p:nvSpPr>
          <p:cNvPr id="199" name="Google Shape;199;p15"/>
          <p:cNvSpPr txBox="1"/>
          <p:nvPr/>
        </p:nvSpPr>
        <p:spPr>
          <a:xfrm>
            <a:off x="2939905" y="4119901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haft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838200" y="38100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Täydennä verbit pluskvamperfektissä (=oli tehnyt). (5/15)</a:t>
            </a:r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body" idx="1"/>
          </p:nvPr>
        </p:nvSpPr>
        <p:spPr>
          <a:xfrm>
            <a:off x="1064232" y="18312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____________mycket			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 I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  _____ inte ________ hjälp med läxorna.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behöva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Hon ______inte _____ på honom.	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III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När _____ de ________ hem?		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komma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IV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______du redan _____ allt?		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göra IV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6"/>
          <p:cNvSpPr txBox="1"/>
          <p:nvPr/>
        </p:nvSpPr>
        <p:spPr>
          <a:xfrm>
            <a:off x="2065103" y="1903032"/>
            <a:ext cx="19212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hade tränat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6"/>
          <p:cNvSpPr txBox="1"/>
          <p:nvPr/>
        </p:nvSpPr>
        <p:spPr>
          <a:xfrm>
            <a:off x="2158213" y="3041066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hade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6"/>
          <p:cNvSpPr txBox="1"/>
          <p:nvPr/>
        </p:nvSpPr>
        <p:spPr>
          <a:xfrm>
            <a:off x="2124398" y="2457518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hade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6"/>
          <p:cNvSpPr txBox="1"/>
          <p:nvPr/>
        </p:nvSpPr>
        <p:spPr>
          <a:xfrm>
            <a:off x="2065103" y="3565063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hade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6"/>
          <p:cNvSpPr txBox="1"/>
          <p:nvPr/>
        </p:nvSpPr>
        <p:spPr>
          <a:xfrm>
            <a:off x="1590994" y="4133882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Hade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3655459" y="2448823"/>
            <a:ext cx="12986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behövt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3655459" y="3034797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trott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3312988" y="3561041"/>
            <a:ext cx="13467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kommit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3655458" y="4119407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gjort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Käännä. (6/15)</a:t>
            </a:r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Pelaan paljon.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Pelasin paljon.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Olen pelannut paljon.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Olin pelannut paljon.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Aion pelata paljon.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Tykkään pelata.</a:t>
            </a:r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spelar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mycket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spelade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mycket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spelat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mycket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spelat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mycket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spela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mycket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tycker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gillar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spela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7"/>
          <p:cNvSpPr txBox="1"/>
          <p:nvPr/>
        </p:nvSpPr>
        <p:spPr>
          <a:xfrm>
            <a:off x="6172199" y="1404213"/>
            <a:ext cx="5181599" cy="400110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spela, spelar, spelade,spelat 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Käännä. (7/15)</a:t>
            </a:r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Ostan karkkia.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Ostin karkkia.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Olen ostanut karkkia.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Olin ostanut karkkia.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Haluan ostaa karkkia.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Tykkään ostaa karkkia.</a:t>
            </a:r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köper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köpte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köpt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köpt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vill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köpa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tycker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gillar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köpa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33" name="Google Shape;233;p18"/>
          <p:cNvSpPr txBox="1"/>
          <p:nvPr/>
        </p:nvSpPr>
        <p:spPr>
          <a:xfrm>
            <a:off x="6172199" y="1404213"/>
            <a:ext cx="5181599" cy="400110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köpa, köper, köpte, köpt II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Käännä. (8/15)</a:t>
            </a:r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 voitamme.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 voitimme.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 olemme voittaneet.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 olimme voittaneet.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Meillä on tapana voittaa.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 tykkäämme voittaa.</a:t>
            </a:r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vinner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vann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vunnit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vunnit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brukar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vinna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tycker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gillar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vinna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42" name="Google Shape;242;p19"/>
          <p:cNvSpPr txBox="1"/>
          <p:nvPr/>
        </p:nvSpPr>
        <p:spPr>
          <a:xfrm>
            <a:off x="6172199" y="1404213"/>
            <a:ext cx="5181599" cy="400110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vinna, vinner, vann, vunnit IV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1376040"/>
            <a:ext cx="10515600" cy="480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fi-FI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Verbillä on </a:t>
            </a:r>
            <a:r>
              <a:rPr lang="fi-FI" sz="4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neljä</a:t>
            </a:r>
            <a:r>
              <a:rPr lang="fi-FI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muotoa:</a:t>
            </a:r>
            <a:endParaRPr sz="4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4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Perusmuoto	  Preesens	Imperfekti	Supiini	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gilla		  gillar		gillade		gillat	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pitää jstak</a:t>
            </a:r>
            <a:endParaRPr sz="24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Muuta lauseet kielteiseksi ja suomenna ne. (9/15)</a:t>
            </a:r>
            <a:endParaRPr/>
          </a:p>
        </p:txBody>
      </p:sp>
      <p:sp>
        <p:nvSpPr>
          <p:cNvPr id="249" name="Google Shape;24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är hemma i dag.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 var i skolan i går.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 har kommit till skolan.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hade gjort läxorna.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Vill ni komma med?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gillar att läsa.</a:t>
            </a:r>
            <a:endParaRPr/>
          </a:p>
        </p:txBody>
      </p:sp>
      <p:sp>
        <p:nvSpPr>
          <p:cNvPr id="250" name="Google Shape;250;p20"/>
          <p:cNvSpPr txBox="1">
            <a:spLocks noGrp="1"/>
          </p:cNvSpPr>
          <p:nvPr>
            <p:ph type="body" idx="2"/>
          </p:nvPr>
        </p:nvSpPr>
        <p:spPr>
          <a:xfrm>
            <a:off x="5414481" y="1825625"/>
            <a:ext cx="5939319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är </a:t>
            </a:r>
            <a:r>
              <a:rPr lang="fi-FI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hemma i dag. 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 var </a:t>
            </a:r>
            <a:r>
              <a:rPr lang="fi-FI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skolan i går.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 har </a:t>
            </a:r>
            <a:r>
              <a:rPr lang="fi-FI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kommit till skolan.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hade </a:t>
            </a:r>
            <a:r>
              <a:rPr lang="fi-FI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gjort läxorna.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Vill ni </a:t>
            </a:r>
            <a:r>
              <a:rPr lang="fi-FI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komma med?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gillar </a:t>
            </a:r>
            <a:r>
              <a:rPr lang="fi-FI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att läsa.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ole kotona tänään.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 ollut koulussa eilen.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Hän ei ole tullut kouluun.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Emme olleet tehneet läksyjä.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Ettekö halua tulla mukaan?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 eivät pidä lukemisesta.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Muunna preesenslauseet perfektiin (=on tehnyt). (10/15)</a:t>
            </a:r>
            <a:endParaRPr/>
          </a:p>
        </p:txBody>
      </p:sp>
      <p:sp>
        <p:nvSpPr>
          <p:cNvPr id="257" name="Google Shape;257;p21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50095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tränar på gym varje dag.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köper inte godis.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dricker inte läsk.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äter också nyttigt.</a:t>
            </a:r>
            <a:endParaRPr/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Vad gör du?</a:t>
            </a:r>
            <a:endParaRPr/>
          </a:p>
          <a:p>
            <a:pPr marL="177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br>
              <a:rPr lang="fi-FI" sz="1600"/>
            </a:br>
            <a:br>
              <a:rPr lang="fi-FI" sz="1600"/>
            </a:br>
            <a:endParaRPr sz="2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br>
              <a:rPr lang="fi-FI" sz="2400"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1"/>
          <p:cNvSpPr txBox="1">
            <a:spLocks noGrp="1"/>
          </p:cNvSpPr>
          <p:nvPr>
            <p:ph type="body" idx="2"/>
          </p:nvPr>
        </p:nvSpPr>
        <p:spPr>
          <a:xfrm>
            <a:off x="6339154" y="1825625"/>
            <a:ext cx="50146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tränat</a:t>
            </a:r>
            <a:r>
              <a:rPr lang="fi-FI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på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varje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köpt</a:t>
            </a:r>
            <a:r>
              <a:rPr lang="fi-FI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druckit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läsk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också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ätit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nyttigt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Vad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gjort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1"/>
          <p:cNvSpPr txBox="1"/>
          <p:nvPr/>
        </p:nvSpPr>
        <p:spPr>
          <a:xfrm>
            <a:off x="2650733" y="5415657"/>
            <a:ext cx="5500956" cy="1077218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MUISTA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Liikkuvan määreen paikka on verbien välissä: har </a:t>
            </a:r>
            <a:r>
              <a:rPr lang="fi-FI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köpt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Muunna imperfektilauseet pluskvamperfektiin </a:t>
            </a:r>
            <a:b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(=oli tehnyt). (11/15)</a:t>
            </a:r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16190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vaknade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inte i tid.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glömde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att göra mina läxor.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läste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inte till provet.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tog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tyvärr fel buss.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 du också för sent till skolan?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br>
              <a:rPr lang="fi-FI" sz="2400">
                <a:latin typeface="Calibri"/>
                <a:ea typeface="Calibri"/>
                <a:cs typeface="Calibri"/>
                <a:sym typeface="Calibri"/>
              </a:rPr>
            </a:br>
            <a:br>
              <a:rPr lang="fi-FI" sz="2400">
                <a:latin typeface="Calibri"/>
                <a:ea typeface="Calibri"/>
                <a:cs typeface="Calibri"/>
                <a:sym typeface="Calibri"/>
              </a:rPr>
            </a:br>
            <a:br>
              <a:rPr lang="fi-FI" sz="2400">
                <a:latin typeface="Calibri"/>
                <a:ea typeface="Calibri"/>
                <a:cs typeface="Calibri"/>
                <a:sym typeface="Calibri"/>
              </a:rPr>
            </a:br>
            <a:endParaRPr sz="2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br>
              <a:rPr lang="fi-FI" sz="2400"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2"/>
          <p:cNvSpPr txBox="1">
            <a:spLocks noGrp="1"/>
          </p:cNvSpPr>
          <p:nvPr>
            <p:ph type="body" idx="2"/>
          </p:nvPr>
        </p:nvSpPr>
        <p:spPr>
          <a:xfrm>
            <a:off x="5876817" y="1825625"/>
            <a:ext cx="57740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vaknat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tid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glömt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göra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läxor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läst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till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tyvärr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tagit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fel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buss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fi-FI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också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kommit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för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till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skolan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"/>
          <p:cNvSpPr txBox="1"/>
          <p:nvPr/>
        </p:nvSpPr>
        <p:spPr>
          <a:xfrm>
            <a:off x="2465799" y="5440264"/>
            <a:ext cx="5774076" cy="1077218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MUISTA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Liikkuvan määreen paikka on verbien välissä: hade </a:t>
            </a:r>
            <a:r>
              <a:rPr lang="fi-FI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läst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Taivuta ja suomenna verbit. (12/15)</a:t>
            </a:r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body" idx="1"/>
          </p:nvPr>
        </p:nvSpPr>
        <p:spPr>
          <a:xfrm>
            <a:off x="838200" y="1690687"/>
            <a:ext cx="2170113" cy="418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bjuda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bli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dricka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få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ge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göra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ha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komma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kunna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ligga</a:t>
            </a:r>
            <a:endParaRPr sz="2400"/>
          </a:p>
        </p:txBody>
      </p:sp>
      <p:sp>
        <p:nvSpPr>
          <p:cNvPr id="276" name="Google Shape;276;p23"/>
          <p:cNvSpPr txBox="1">
            <a:spLocks noGrp="1"/>
          </p:cNvSpPr>
          <p:nvPr>
            <p:ph type="body" idx="2"/>
          </p:nvPr>
        </p:nvSpPr>
        <p:spPr>
          <a:xfrm>
            <a:off x="3551068" y="1690687"/>
            <a:ext cx="7231232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bjuder</a:t>
            </a:r>
            <a:r>
              <a:rPr lang="fi-FI" sz="2400" dirty="0"/>
              <a:t>, </a:t>
            </a:r>
            <a:r>
              <a:rPr lang="fi-FI" sz="2400" dirty="0" err="1"/>
              <a:t>bjöd</a:t>
            </a:r>
            <a:r>
              <a:rPr lang="fi-FI" sz="2400" dirty="0"/>
              <a:t>, </a:t>
            </a:r>
            <a:r>
              <a:rPr lang="fi-FI" sz="2400" dirty="0" err="1"/>
              <a:t>bjudit</a:t>
            </a:r>
            <a:r>
              <a:rPr lang="fi-FI" sz="2400" dirty="0"/>
              <a:t>			tarjota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blir</a:t>
            </a:r>
            <a:r>
              <a:rPr lang="fi-FI" sz="2400" dirty="0"/>
              <a:t>, </a:t>
            </a:r>
            <a:r>
              <a:rPr lang="fi-FI" sz="2400" dirty="0" err="1"/>
              <a:t>blev</a:t>
            </a:r>
            <a:r>
              <a:rPr lang="fi-FI" sz="2400" dirty="0"/>
              <a:t>, </a:t>
            </a:r>
            <a:r>
              <a:rPr lang="fi-FI" sz="2400" dirty="0" err="1"/>
              <a:t>blivit</a:t>
            </a:r>
            <a:r>
              <a:rPr lang="fi-FI" sz="2400" dirty="0"/>
              <a:t>				tulla joksikin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dricker</a:t>
            </a:r>
            <a:r>
              <a:rPr lang="fi-FI" sz="2400" dirty="0"/>
              <a:t>, </a:t>
            </a:r>
            <a:r>
              <a:rPr lang="fi-FI" sz="2400" dirty="0" err="1"/>
              <a:t>drack</a:t>
            </a:r>
            <a:r>
              <a:rPr lang="fi-FI" sz="2400" dirty="0"/>
              <a:t>, </a:t>
            </a:r>
            <a:r>
              <a:rPr lang="fi-FI" sz="2400" dirty="0" err="1"/>
              <a:t>druckit</a:t>
            </a:r>
            <a:r>
              <a:rPr lang="fi-FI" sz="2400" dirty="0"/>
              <a:t>			juoda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får</a:t>
            </a:r>
            <a:r>
              <a:rPr lang="fi-FI" sz="2400" dirty="0"/>
              <a:t>, </a:t>
            </a:r>
            <a:r>
              <a:rPr lang="fi-FI" sz="2400" dirty="0" err="1"/>
              <a:t>fick</a:t>
            </a:r>
            <a:r>
              <a:rPr lang="fi-FI" sz="2400" dirty="0"/>
              <a:t>, </a:t>
            </a:r>
            <a:r>
              <a:rPr lang="fi-FI" sz="2400" dirty="0" err="1"/>
              <a:t>fått</a:t>
            </a:r>
            <a:r>
              <a:rPr lang="fi-FI" sz="2400" dirty="0"/>
              <a:t>				saada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ger</a:t>
            </a:r>
            <a:r>
              <a:rPr lang="fi-FI" sz="2400" dirty="0"/>
              <a:t>, </a:t>
            </a:r>
            <a:r>
              <a:rPr lang="fi-FI" sz="2400" dirty="0" err="1"/>
              <a:t>gav</a:t>
            </a:r>
            <a:r>
              <a:rPr lang="fi-FI" sz="2400" dirty="0"/>
              <a:t>, </a:t>
            </a:r>
            <a:r>
              <a:rPr lang="fi-FI" sz="2400" dirty="0" err="1"/>
              <a:t>gett</a:t>
            </a:r>
            <a:r>
              <a:rPr lang="fi-FI" sz="2400" dirty="0"/>
              <a:t>/</a:t>
            </a:r>
            <a:r>
              <a:rPr lang="fi-FI" sz="2400" dirty="0" err="1"/>
              <a:t>givit</a:t>
            </a:r>
            <a:r>
              <a:rPr lang="fi-FI" sz="2400" dirty="0"/>
              <a:t>			antaa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gör</a:t>
            </a:r>
            <a:r>
              <a:rPr lang="fi-FI" sz="2400" dirty="0"/>
              <a:t>, </a:t>
            </a:r>
            <a:r>
              <a:rPr lang="fi-FI" sz="2400" dirty="0" err="1"/>
              <a:t>gjorde</a:t>
            </a:r>
            <a:r>
              <a:rPr lang="fi-FI" sz="2400" dirty="0"/>
              <a:t>, </a:t>
            </a:r>
            <a:r>
              <a:rPr lang="fi-FI" sz="2400" dirty="0" err="1"/>
              <a:t>gjort</a:t>
            </a:r>
            <a:r>
              <a:rPr lang="fi-FI" sz="2400" dirty="0"/>
              <a:t>			tehdä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har</a:t>
            </a:r>
            <a:r>
              <a:rPr lang="fi-FI" sz="2400" dirty="0"/>
              <a:t>, </a:t>
            </a:r>
            <a:r>
              <a:rPr lang="fi-FI" sz="2400" dirty="0" err="1"/>
              <a:t>hade</a:t>
            </a:r>
            <a:r>
              <a:rPr lang="fi-FI" sz="2400" dirty="0"/>
              <a:t>, </a:t>
            </a:r>
            <a:r>
              <a:rPr lang="fi-FI" sz="2400" dirty="0" err="1"/>
              <a:t>haft</a:t>
            </a:r>
            <a:r>
              <a:rPr lang="fi-FI" sz="2400" dirty="0"/>
              <a:t>				olla, omistaa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kommer</a:t>
            </a:r>
            <a:r>
              <a:rPr lang="fi-FI" sz="2400" dirty="0"/>
              <a:t>, </a:t>
            </a:r>
            <a:r>
              <a:rPr lang="fi-FI" sz="2400" dirty="0" err="1"/>
              <a:t>kom</a:t>
            </a:r>
            <a:r>
              <a:rPr lang="fi-FI" sz="2400" dirty="0"/>
              <a:t>, </a:t>
            </a:r>
            <a:r>
              <a:rPr lang="fi-FI" sz="2400" dirty="0" err="1"/>
              <a:t>kommit</a:t>
            </a:r>
            <a:r>
              <a:rPr lang="fi-FI" sz="2400" dirty="0"/>
              <a:t>		tulla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kan</a:t>
            </a:r>
            <a:r>
              <a:rPr lang="fi-FI" sz="2400" dirty="0"/>
              <a:t>, </a:t>
            </a:r>
            <a:r>
              <a:rPr lang="fi-FI" sz="2400" dirty="0" err="1"/>
              <a:t>kunde</a:t>
            </a:r>
            <a:r>
              <a:rPr lang="fi-FI" sz="2400" dirty="0"/>
              <a:t>, kunnat			osata, voida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ligger</a:t>
            </a:r>
            <a:r>
              <a:rPr lang="fi-FI" sz="2400" dirty="0"/>
              <a:t>, </a:t>
            </a:r>
            <a:r>
              <a:rPr lang="fi-FI" sz="2400" dirty="0" err="1"/>
              <a:t>låg</a:t>
            </a:r>
            <a:r>
              <a:rPr lang="fi-FI" sz="2400" dirty="0"/>
              <a:t>, </a:t>
            </a:r>
            <a:r>
              <a:rPr lang="fi-FI" sz="2400" dirty="0" err="1"/>
              <a:t>legat</a:t>
            </a:r>
            <a:r>
              <a:rPr lang="fi-FI" sz="2400" dirty="0"/>
              <a:t>			maata, olla, sijaita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Taivuta ja suomenna verbit. (13/15)</a:t>
            </a:r>
            <a:endParaRPr/>
          </a:p>
        </p:txBody>
      </p:sp>
      <p:sp>
        <p:nvSpPr>
          <p:cNvPr id="283" name="Google Shape;283;p24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951038" cy="419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sitta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skriva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stå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säga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sälja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ta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vara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vilja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välja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äta</a:t>
            </a:r>
            <a:endParaRPr sz="2400"/>
          </a:p>
        </p:txBody>
      </p:sp>
      <p:sp>
        <p:nvSpPr>
          <p:cNvPr id="284" name="Google Shape;284;p24"/>
          <p:cNvSpPr txBox="1">
            <a:spLocks noGrp="1"/>
          </p:cNvSpPr>
          <p:nvPr>
            <p:ph type="body" idx="2"/>
          </p:nvPr>
        </p:nvSpPr>
        <p:spPr>
          <a:xfrm>
            <a:off x="3542189" y="1690688"/>
            <a:ext cx="8119585" cy="419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sitter, satt, suttit			istua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skriver, skrev, skrivit			kirjoittaa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står, stod, stått			seistä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säger, sade, sagt			sanoa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säljer, sålde, sålt			myydä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tar, tog, tagit				ottaa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är, var, varit				olla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vill, ville, velat				haluta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väljer, valde, valt			valita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äter, åt, ätit				syödä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Käännä. (14/15)</a:t>
            </a:r>
            <a:endParaRPr/>
          </a:p>
        </p:txBody>
      </p:sp>
      <p:sp>
        <p:nvSpPr>
          <p:cNvPr id="291" name="Google Shape;29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Missä sinä haluat istua?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Mitä sinä sanoit?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Olen ollut kotona koko päivän.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Hän ei halunnut tulla mukaan.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En syö karkkia.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Kuinka monta kurssia olet valinnut?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</p:txBody>
      </p:sp>
      <p:sp>
        <p:nvSpPr>
          <p:cNvPr id="292" name="Google Shape;292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vill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sitta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Vad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sade du?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varit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hemma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hela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dagen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ville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komma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äter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många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kurser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Käännä. (15/15)</a:t>
            </a:r>
            <a:endParaRPr/>
          </a:p>
        </p:txBody>
      </p:sp>
      <p:sp>
        <p:nvSpPr>
          <p:cNvPr id="299" name="Google Shape;29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Minä voin tarjota.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Hän tuli iloiseksi.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En juo kahvia.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Olen saanut lahjan.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Mitä te olette tehneet?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Minulla ei ollut aikaa.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</p:txBody>
      </p:sp>
      <p:sp>
        <p:nvSpPr>
          <p:cNvPr id="300" name="Google Shape;300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kan bjuda.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 blev glad.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dricker inte kaffe.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har fått en present.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Vad har ni gjort?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hade inte tid.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838200" y="57943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fi-FI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Verbit jaetaan </a:t>
            </a:r>
            <a:r>
              <a:rPr lang="fi-FI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neljään</a:t>
            </a:r>
            <a:r>
              <a:rPr lang="fi-FI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taivutusluokkaan (I–IV)</a:t>
            </a:r>
            <a:b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>
            <a:off x="838200" y="1376039"/>
            <a:ext cx="10515600" cy="440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Perusmuoto	Preesens	Imperfekti	Supiini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	älska		älsk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älsk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älsk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rakastaa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 	behöva	behöv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behöv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behöv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tarvita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höra		hör		hör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hör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kuulla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åka		åk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åk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åk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matkustaa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III	bo		bo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bo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dde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bo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tt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asua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IV	komma	komm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kommit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tulla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gå		går		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gick	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gått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mennä, kävellä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7150814" y="5634121"/>
            <a:ext cx="2958957" cy="1077218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MUISTA</a:t>
            </a:r>
            <a:r>
              <a:rPr lang="fi-FI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Supiini päättyy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-kirjaimeen.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838200" y="2936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Huomioi seuraavat asiat:</a:t>
            </a: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fi-FI" b="1"/>
              <a:t>II taivutusluokassa imperfektin pääte on -</a:t>
            </a:r>
            <a:r>
              <a:rPr lang="fi-FI" b="1" i="1"/>
              <a:t>te</a:t>
            </a:r>
            <a:r>
              <a:rPr lang="fi-FI" b="1"/>
              <a:t>, jos verbin vartalo päättyy kirjaimiin </a:t>
            </a:r>
            <a:r>
              <a:rPr lang="fi-FI" b="1" i="1"/>
              <a:t>k, p, t, s, x  </a:t>
            </a:r>
            <a:r>
              <a:rPr lang="fi-FI" b="1"/>
              <a:t>(”KoPuTuSX”).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   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       åka, åker, åk</a:t>
            </a:r>
            <a:r>
              <a:rPr lang="fi-FI" sz="2400" b="1"/>
              <a:t>te</a:t>
            </a:r>
            <a:r>
              <a:rPr lang="fi-FI" sz="2400"/>
              <a:t>, åkt II			</a:t>
            </a:r>
            <a:r>
              <a:rPr lang="fi-FI" sz="2400" i="1"/>
              <a:t>mennä, matkustaa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       köpa, köper, köp</a:t>
            </a:r>
            <a:r>
              <a:rPr lang="fi-FI" sz="2400" b="1"/>
              <a:t>te, </a:t>
            </a:r>
            <a:r>
              <a:rPr lang="fi-FI" sz="2400"/>
              <a:t>köpt II		</a:t>
            </a:r>
            <a:r>
              <a:rPr lang="fi-FI" sz="2400" i="1"/>
              <a:t>ostaa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       byta, byter, byt</a:t>
            </a:r>
            <a:r>
              <a:rPr lang="fi-FI" sz="2400" b="1"/>
              <a:t>te</a:t>
            </a:r>
            <a:r>
              <a:rPr lang="fi-FI" sz="2400"/>
              <a:t>, bytt II			</a:t>
            </a:r>
            <a:r>
              <a:rPr lang="fi-FI" sz="2400" i="1"/>
              <a:t>vaihtaa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       läsa, läser, läs</a:t>
            </a:r>
            <a:r>
              <a:rPr lang="fi-FI" sz="2400" b="1"/>
              <a:t>te</a:t>
            </a:r>
            <a:r>
              <a:rPr lang="fi-FI" sz="2400"/>
              <a:t>, läst II			</a:t>
            </a:r>
            <a:r>
              <a:rPr lang="fi-FI" sz="2400" i="1"/>
              <a:t>lukea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       växa, växer, väx</a:t>
            </a:r>
            <a:r>
              <a:rPr lang="fi-FI" sz="2400" b="1"/>
              <a:t>te</a:t>
            </a:r>
            <a:r>
              <a:rPr lang="fi-FI" sz="2400"/>
              <a:t>, växt II			</a:t>
            </a:r>
            <a:r>
              <a:rPr lang="fi-FI" sz="2400" i="1"/>
              <a:t>kasvaa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838200" y="1755775"/>
            <a:ext cx="10515600" cy="374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fi-FI" b="1"/>
              <a:t>jos verbin vartalossa on </a:t>
            </a:r>
            <a:r>
              <a:rPr lang="fi-FI" b="1" i="1">
                <a:solidFill>
                  <a:schemeClr val="dk1"/>
                </a:solidFill>
              </a:rPr>
              <a:t>mm</a:t>
            </a:r>
            <a:r>
              <a:rPr lang="fi-FI" b="1">
                <a:solidFill>
                  <a:schemeClr val="dk1"/>
                </a:solidFill>
              </a:rPr>
              <a:t> tai </a:t>
            </a:r>
            <a:r>
              <a:rPr lang="fi-FI" b="1" i="1">
                <a:solidFill>
                  <a:schemeClr val="dk1"/>
                </a:solidFill>
              </a:rPr>
              <a:t>nn</a:t>
            </a:r>
            <a:r>
              <a:rPr lang="fi-FI" b="1"/>
              <a:t>, imperfektissä ja supiinissa toinen </a:t>
            </a:r>
            <a:r>
              <a:rPr lang="fi-FI" b="1" i="1">
                <a:solidFill>
                  <a:schemeClr val="dk1"/>
                </a:solidFill>
              </a:rPr>
              <a:t>n</a:t>
            </a:r>
            <a:r>
              <a:rPr lang="fi-FI" b="1">
                <a:solidFill>
                  <a:schemeClr val="dk1"/>
                </a:solidFill>
              </a:rPr>
              <a:t> ja </a:t>
            </a:r>
            <a:r>
              <a:rPr lang="fi-FI" b="1" i="1">
                <a:solidFill>
                  <a:schemeClr val="dk1"/>
                </a:solidFill>
              </a:rPr>
              <a:t>m</a:t>
            </a:r>
            <a:r>
              <a:rPr lang="fi-FI" b="1">
                <a:solidFill>
                  <a:schemeClr val="dk1"/>
                </a:solidFill>
              </a:rPr>
              <a:t> katoaa</a:t>
            </a:r>
            <a:r>
              <a:rPr lang="fi-FI" b="1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700"/>
              <a:buFont typeface="Arial"/>
              <a:buNone/>
            </a:pPr>
            <a:r>
              <a:rPr lang="fi-FI"/>
              <a:t>   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700"/>
              <a:buFont typeface="Arial"/>
              <a:buNone/>
            </a:pPr>
            <a:r>
              <a:rPr lang="fi-FI"/>
              <a:t>     </a:t>
            </a:r>
            <a:r>
              <a:rPr lang="fi-FI" sz="2400"/>
              <a:t>glömma, glömmer, glö</a:t>
            </a:r>
            <a:r>
              <a:rPr lang="fi-FI" sz="2400" b="1"/>
              <a:t>m</a:t>
            </a:r>
            <a:r>
              <a:rPr lang="fi-FI" sz="2400"/>
              <a:t>de, glö</a:t>
            </a:r>
            <a:r>
              <a:rPr lang="fi-FI" sz="2400" b="1"/>
              <a:t>m</a:t>
            </a:r>
            <a:r>
              <a:rPr lang="fi-FI" sz="2400"/>
              <a:t>t II</a:t>
            </a:r>
            <a:r>
              <a:rPr lang="fi-FI" sz="2400" b="1"/>
              <a:t>	</a:t>
            </a:r>
            <a:r>
              <a:rPr lang="fi-FI" sz="2400" i="1"/>
              <a:t>unohtaa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      känna, känner, kä</a:t>
            </a:r>
            <a:r>
              <a:rPr lang="fi-FI" sz="2400" b="1"/>
              <a:t>n</a:t>
            </a:r>
            <a:r>
              <a:rPr lang="fi-FI" sz="2400"/>
              <a:t>de, kä</a:t>
            </a:r>
            <a:r>
              <a:rPr lang="fi-FI" sz="2400" b="1"/>
              <a:t>n</a:t>
            </a:r>
            <a:r>
              <a:rPr lang="fi-FI" sz="2400"/>
              <a:t>t II	</a:t>
            </a:r>
            <a:r>
              <a:rPr lang="fi-FI" sz="2400" b="1"/>
              <a:t>	</a:t>
            </a:r>
            <a:r>
              <a:rPr lang="fi-FI" sz="2400" i="1"/>
              <a:t>tuntea</a:t>
            </a:r>
            <a:endParaRPr/>
          </a:p>
        </p:txBody>
      </p:sp>
      <p:sp>
        <p:nvSpPr>
          <p:cNvPr id="113" name="Google Shape;113;p5"/>
          <p:cNvSpPr txBox="1"/>
          <p:nvPr/>
        </p:nvSpPr>
        <p:spPr>
          <a:xfrm>
            <a:off x="836613" y="5349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endParaRPr sz="4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Aikamuodot: Preesens</a:t>
            </a:r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838200" y="2246051"/>
            <a:ext cx="10515600" cy="393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Preesens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verbin </a:t>
            </a: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muoto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träna,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tränade, tränat 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varje dag. 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Harjoittelen</a:t>
            </a: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joka päivä.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3107075" y="4524386"/>
            <a:ext cx="6488987" cy="1077218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MUISTA!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Preesens ilmaisee mitä, joku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tekee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tai mitä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tapahtuu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nyt tai yleensä.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838200" y="2210540"/>
            <a:ext cx="10515600" cy="3966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Imperfekti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verbin </a:t>
            </a: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muoto.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träna, tränar,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tränade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tränat 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tränade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går.	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Harjoittelin</a:t>
            </a: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eilen.</a:t>
            </a:r>
            <a:endParaRPr/>
          </a:p>
        </p:txBody>
      </p:sp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Aikamuodot: Imperfekti</a:t>
            </a:r>
            <a:endParaRPr/>
          </a:p>
        </p:txBody>
      </p:sp>
      <p:sp>
        <p:nvSpPr>
          <p:cNvPr id="129" name="Google Shape;129;p7"/>
          <p:cNvSpPr txBox="1"/>
          <p:nvPr/>
        </p:nvSpPr>
        <p:spPr>
          <a:xfrm>
            <a:off x="2872057" y="4524386"/>
            <a:ext cx="4885788" cy="1323439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MUISTA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Imperfekti ilmaisee, mitä joku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teki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tai mitä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tapahtui.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body" idx="1"/>
          </p:nvPr>
        </p:nvSpPr>
        <p:spPr>
          <a:xfrm>
            <a:off x="838200" y="2192784"/>
            <a:ext cx="10515600" cy="398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Perfekti =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verbin</a:t>
            </a: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4. muoto 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(supiini).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träna, tränar, tränade,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tränat 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 tränat 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hela året.	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Olen harjoitellut </a:t>
            </a: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koko vuoden.</a:t>
            </a:r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Aikamuodot: Perfekti</a:t>
            </a:r>
            <a:endParaRPr/>
          </a:p>
        </p:txBody>
      </p:sp>
      <p:sp>
        <p:nvSpPr>
          <p:cNvPr id="137" name="Google Shape;137;p8"/>
          <p:cNvSpPr txBox="1"/>
          <p:nvPr/>
        </p:nvSpPr>
        <p:spPr>
          <a:xfrm>
            <a:off x="2465798" y="4329809"/>
            <a:ext cx="6164494" cy="1323439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MUISTA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Perfekti ilmaisee, mitä joku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tehnyt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tai mitä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tapahtunut.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>
            <a:spLocks noGrp="1"/>
          </p:cNvSpPr>
          <p:nvPr>
            <p:ph type="body" idx="1"/>
          </p:nvPr>
        </p:nvSpPr>
        <p:spPr>
          <a:xfrm>
            <a:off x="838200" y="2166151"/>
            <a:ext cx="10515600" cy="401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Pluskvamperfekti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fi-FI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verbin </a:t>
            </a: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muoto.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träna, tränar, tränade,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tränat 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 tränat 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hela året.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Olin harjoitellut </a:t>
            </a: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koko vuoden</a:t>
            </a:r>
            <a:r>
              <a:rPr lang="fi-FI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Aikamuodot: Pluskvamperfekti</a:t>
            </a:r>
            <a:endParaRPr/>
          </a:p>
        </p:txBody>
      </p:sp>
      <p:sp>
        <p:nvSpPr>
          <p:cNvPr id="145" name="Google Shape;145;p9"/>
          <p:cNvSpPr txBox="1"/>
          <p:nvPr/>
        </p:nvSpPr>
        <p:spPr>
          <a:xfrm>
            <a:off x="2609636" y="4268164"/>
            <a:ext cx="6893960" cy="1323439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MUISTA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Pluskvamperfekti ilmaisee, mitä joku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oli tehnyt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tai mitä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oli tapahtunut.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1949</Words>
  <Application>Microsoft Office PowerPoint</Application>
  <PresentationFormat>Laajakuva</PresentationFormat>
  <Paragraphs>350</Paragraphs>
  <Slides>26</Slides>
  <Notes>25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Calibri</vt:lpstr>
      <vt:lpstr>Office-teema</vt:lpstr>
      <vt:lpstr>Office-teema</vt:lpstr>
      <vt:lpstr>Verbin taivutus ja aikamuodot</vt:lpstr>
      <vt:lpstr>PowerPoint-esitys</vt:lpstr>
      <vt:lpstr>Verbit jaetaan neljään taivutusluokkaan (I–IV) </vt:lpstr>
      <vt:lpstr>Huomioi seuraavat asiat:</vt:lpstr>
      <vt:lpstr>PowerPoint-esitys</vt:lpstr>
      <vt:lpstr>Aikamuodot: Preesens</vt:lpstr>
      <vt:lpstr>Aikamuodot: Imperfekti</vt:lpstr>
      <vt:lpstr>Aikamuodot: Perfekti</vt:lpstr>
      <vt:lpstr>Aikamuodot: Pluskvamperfekti</vt:lpstr>
      <vt:lpstr>Aikamuodot: Futuuri</vt:lpstr>
      <vt:lpstr>Verbin perusmuoto</vt:lpstr>
      <vt:lpstr>Taivuta ja suomenna verbit. (1/15)</vt:lpstr>
      <vt:lpstr>Täydennä verbi preesensissä (=2.muoto). (2/15)</vt:lpstr>
      <vt:lpstr>Täydennä verbi imperfektissä (=3.muoto). (3/15)</vt:lpstr>
      <vt:lpstr>Täydennä verbit perfektissä (=on tehnyt). (4/15)</vt:lpstr>
      <vt:lpstr>Täydennä verbit pluskvamperfektissä (=oli tehnyt). (5/15)</vt:lpstr>
      <vt:lpstr>Käännä. (6/15)</vt:lpstr>
      <vt:lpstr>Käännä. (7/15)</vt:lpstr>
      <vt:lpstr>Käännä. (8/15)</vt:lpstr>
      <vt:lpstr>Muuta lauseet kielteiseksi ja suomenna ne. (9/15)</vt:lpstr>
      <vt:lpstr>Muunna preesenslauseet perfektiin (=on tehnyt). (10/15)</vt:lpstr>
      <vt:lpstr>Muunna imperfektilauseet pluskvamperfektiin  (=oli tehnyt). (11/15)</vt:lpstr>
      <vt:lpstr>Taivuta ja suomenna verbit. (12/15)</vt:lpstr>
      <vt:lpstr>Taivuta ja suomenna verbit. (13/15)</vt:lpstr>
      <vt:lpstr>Käännä. (14/15)</vt:lpstr>
      <vt:lpstr>Käännä. (15/15)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Verbin taivutus ja aikamuodot</dc:title>
  <dc:creator>Saija Tamminen-Parre</dc:creator>
  <cp:lastModifiedBy>Seitaniemi Siiri</cp:lastModifiedBy>
  <cp:revision>1</cp:revision>
  <dcterms:modified xsi:type="dcterms:W3CDTF">2021-09-27T12:34:59Z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0x010100FA10F540BCFD73498C5287788A42AF86</vt:lpwstr>
  </property>
</Properties>
</file>