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345559-CF8A-FD3D-04C4-F58770EA5243}" name="Timo Heinonen" initials="TH" userId="b5fb17b4b0c19d5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287A4-C3CB-BD46-8DD0-5BD25974E24D}" v="1" dt="2022-06-24T10:51:2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092"/>
    <p:restoredTop sz="96197"/>
  </p:normalViewPr>
  <p:slideViewPr>
    <p:cSldViewPr snapToGrid="0" snapToObjects="1">
      <p:cViewPr varScale="1">
        <p:scale>
          <a:sx n="76" d="100"/>
          <a:sy n="76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28f39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428f39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428f390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428f390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428f390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428f390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428f390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428f390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428f390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428f390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8716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fi" sz="3600" b="1" dirty="0">
                <a:solidFill>
                  <a:srgbClr val="9DCEC1"/>
                </a:solidFill>
                <a:latin typeface="+mn-lt"/>
              </a:rPr>
            </a:br>
            <a:r>
              <a:rPr lang="fi" sz="3600" b="1" dirty="0">
                <a:solidFill>
                  <a:srgbClr val="9DCEC1"/>
                </a:solidFill>
                <a:highlight>
                  <a:schemeClr val="lt1"/>
                </a:highlight>
                <a:latin typeface="+mn-lt"/>
              </a:rPr>
              <a:t>5.17 Kuinka kestävä tulevaisuus rakennetaan?</a:t>
            </a:r>
            <a:endParaRPr sz="36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b="1" dirty="0"/>
              <a:t>Ydinsisältö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61111"/>
            </a:pPr>
            <a:r>
              <a:rPr lang="fi" sz="2800" b="1" dirty="0">
                <a:solidFill>
                  <a:schemeClr val="dk2"/>
                </a:solidFill>
                <a:latin typeface="+mn-lt"/>
              </a:rPr>
              <a:t>Kestävä kehitys</a:t>
            </a:r>
            <a:r>
              <a:rPr lang="fi" sz="2800" dirty="0">
                <a:solidFill>
                  <a:schemeClr val="dk2"/>
                </a:solidFill>
                <a:latin typeface="+mn-lt"/>
              </a:rPr>
              <a:t> tarkoittaa ihmisten hyvinvointia maapallon kantokyvyn sisällä</a:t>
            </a:r>
            <a:endParaRPr sz="28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016B45-BA30-C71D-FBCE-7C9A6DD5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1349079"/>
            <a:ext cx="9567071" cy="49514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862309"/>
            <a:ext cx="11360800" cy="8230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800" dirty="0">
                <a:latin typeface="+mn-lt"/>
              </a:rPr>
              <a:t>Kestävän tulevaisuuden rakentaminen vaatii asennemuutosta</a:t>
            </a:r>
            <a:endParaRPr sz="2800" dirty="0">
              <a:latin typeface="+mn-l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685366"/>
            <a:ext cx="9071300" cy="50123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Aft>
                <a:spcPts val="600"/>
              </a:spcAft>
              <a:buChar char="-"/>
            </a:pPr>
            <a:r>
              <a:rPr lang="fi" sz="2000" dirty="0"/>
              <a:t>Ilmasto kuumenee vuosisadan loppuun mennessä tutkijoiden arvion mukaan 1,8–3,6 astetta ja lopputulos riippuu ihmisten asenteista muutosta kohtaan.</a:t>
            </a:r>
            <a:endParaRPr sz="2000" dirty="0"/>
          </a:p>
          <a:p>
            <a:pPr>
              <a:spcAft>
                <a:spcPts val="600"/>
              </a:spcAft>
              <a:buChar char="-"/>
            </a:pPr>
            <a:r>
              <a:rPr lang="fi" sz="2000" dirty="0"/>
              <a:t>Yhteiskuntien ja yksilöiden muutos voi hidastua tai nytkähtää huimaan vauhtiin riippuen siitä, miten yhteiskunnan normit ja asenteet muuttuvat ja miten muutokset ruokkivat toisiaan.</a:t>
            </a:r>
            <a:endParaRPr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fi" sz="2800" dirty="0">
                <a:latin typeface="+mn-lt"/>
              </a:rPr>
              <a:t>Psykologiaa tarvitaan kestävän tulevaisuuden rakentamiseen</a:t>
            </a:r>
            <a:endParaRPr sz="2800" dirty="0">
              <a:latin typeface="+mn-lt"/>
            </a:endParaRPr>
          </a:p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51179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45758">
              <a:buSzPct val="100000"/>
              <a:buChar char="-"/>
            </a:pPr>
            <a:r>
              <a:rPr lang="fi" sz="2000" dirty="0"/>
              <a:t>Asenteet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Normit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Muutosvastarinta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Muutosjohtaminen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Konformisuus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Kriittinen ajattelu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Heuristiikat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Arvot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Empatia</a:t>
            </a:r>
            <a:endParaRPr sz="2000" dirty="0"/>
          </a:p>
          <a:p>
            <a:pPr indent="-445758">
              <a:buSzPct val="100000"/>
              <a:buChar char="-"/>
            </a:pPr>
            <a:r>
              <a:rPr lang="fi" sz="2000" dirty="0"/>
              <a:t>Psyykkinen hyvinvointi</a:t>
            </a:r>
            <a:endParaRPr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000" dirty="0"/>
              <a:t>… liittyvät kaikki kestävän tulevaisuuden rakentamiseen ja psykologialla on tarjota niistä tutkimustietoa. 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772660"/>
            <a:ext cx="5011023" cy="1737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sz="2800" dirty="0">
                <a:latin typeface="+mn-lt"/>
              </a:rPr>
              <a:t>Ilmastopsykologia on keskittynyt ilmastotekoja estäviin psyykkisiin tekijöihin, mutta myös niiden ylittämiseen </a:t>
            </a:r>
            <a:endParaRPr sz="28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9BE3B2-0A7C-D398-CE46-E7D519EE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23" y="772660"/>
            <a:ext cx="3783348" cy="56908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772661"/>
            <a:ext cx="4622564" cy="20601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fi" sz="2800" dirty="0">
                <a:latin typeface="+mn-lt"/>
              </a:rPr>
              <a:t>Psyykkistä hyvinvointia tulisi tavoitella muulla</a:t>
            </a:r>
            <a:endParaRPr sz="2800" dirty="0">
              <a:latin typeface="+mn-lt"/>
            </a:endParaRPr>
          </a:p>
          <a:p>
            <a:pPr>
              <a:buClr>
                <a:schemeClr val="dk1"/>
              </a:buClr>
              <a:buSzPct val="39285"/>
            </a:pPr>
            <a:r>
              <a:rPr lang="fi" sz="2800" dirty="0">
                <a:latin typeface="+mn-lt"/>
              </a:rPr>
              <a:t>tavoin kuin kilpailemalla ja kuluttamalla</a:t>
            </a:r>
            <a:endParaRPr sz="2800" dirty="0">
              <a:latin typeface="+mn-lt"/>
            </a:endParaRPr>
          </a:p>
          <a:p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C0CFDAE-ACE6-A0FE-B133-7D9BBCBF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772662"/>
            <a:ext cx="5680640" cy="6050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118</Words>
  <Application>Microsoft Office PowerPoint</Application>
  <PresentationFormat>Laajakuva</PresentationFormat>
  <Paragraphs>22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 5.17 Kuinka kestävä tulevaisuus rakennetaan?</vt:lpstr>
      <vt:lpstr>Kestävä kehitys tarkoittaa ihmisten hyvinvointia maapallon kantokyvyn sisällä</vt:lpstr>
      <vt:lpstr>Kestävän tulevaisuuden rakentaminen vaatii asennemuutosta</vt:lpstr>
      <vt:lpstr>Psykologiaa tarvitaan kestävän tulevaisuuden rakentamiseen </vt:lpstr>
      <vt:lpstr>Ilmastopsykologia on keskittynyt ilmastotekoja estäviin psyykkisiin tekijöihin, mutta myös niiden ylittämiseen </vt:lpstr>
      <vt:lpstr>Psyykkistä hyvinvointia tulisi tavoitella muulla tavoin kuin kilpailemalla ja kuluttamalla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Hanna Sokratous</cp:lastModifiedBy>
  <cp:revision>28</cp:revision>
  <dcterms:created xsi:type="dcterms:W3CDTF">2022-06-02T11:03:51Z</dcterms:created>
  <dcterms:modified xsi:type="dcterms:W3CDTF">2022-07-01T08:27:02Z</dcterms:modified>
</cp:coreProperties>
</file>