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1_0.xml" ContentType="application/vnd.ms-powerpoint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A345559-CF8A-FD3D-04C4-F58770EA5243}" name="Timo Heinonen" initials="TH" userId="b5fb17b4b0c19d5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261"/>
    <p:restoredTop sz="96197"/>
  </p:normalViewPr>
  <p:slideViewPr>
    <p:cSldViewPr snapToGrid="0" snapToObjects="1">
      <p:cViewPr varScale="1">
        <p:scale>
          <a:sx n="80" d="100"/>
          <a:sy n="80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modernComment_101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16D1EBE-BACA-4E4A-A3A8-1019E54E747B}" authorId="{CA345559-CF8A-FD3D-04C4-F58770EA5243}" created="2022-06-24T10:38:59.24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7"/>
      <ac:spMk id="54" creationId="{00000000-0000-0000-0000-000000000000}"/>
      <ac:txMk cp="6" len="42">
        <ac:context len="49" hash="2112528938"/>
      </ac:txMk>
    </ac:txMkLst>
    <p188:pos x="10320122" y="1354083"/>
    <p188:txBody>
      <a:bodyPr/>
      <a:lstStyle/>
      <a:p>
        <a:r>
          <a:rPr lang="fi-FI"/>
          <a:t>En löydä sisältöä/tiedostoa! Tässä otsikkosivu kuitenkin tehtynä.
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BA545-FF1B-5E41-96B1-CB5E8CDCEF10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5F291-AFF3-CB45-8CEA-179A8D4CF5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722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383e69af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383e69af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3383e69af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3383e69af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3383e69af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3383e69af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3383e69af8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3383e69af8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712F17-467A-BBAD-454A-AFA0758DE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28F797-7B0B-BBA5-3D5E-71E40309C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CE895E-F339-684F-1DB9-00661E0D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3C1E9A-6D26-7CA2-21F8-CF605A654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761A4EA-5958-3DB7-72A0-B7A5B5274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62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E942A-DC95-49EA-895C-D4B74CFAC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3B00AD3-0CCC-D870-B341-6704B9426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BA8ED6-FB82-5304-2E87-617FE9100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503785D-32C2-BC8E-D384-93C6186D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A1DC344-0D67-A2B7-C92E-E55DE5A1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813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43B6FF5-5480-91CB-5A8B-2080EA77B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8F1D750-7A5D-D8DE-8122-0E99D5CF2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70C60C-390E-779B-1919-293062DA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FBE02B-0A02-B367-82AD-919AC2EA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E0C868-DCF1-AE54-CE7B-458633E9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4851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i" smtClean="0"/>
              <a:pPr/>
              <a:t>‹#›</a:t>
            </a:fld>
            <a:endParaRPr lang="fi"/>
          </a:p>
        </p:txBody>
      </p:sp>
    </p:spTree>
    <p:extLst>
      <p:ext uri="{BB962C8B-B14F-4D97-AF65-F5344CB8AC3E}">
        <p14:creationId xmlns:p14="http://schemas.microsoft.com/office/powerpoint/2010/main" val="177327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C75FE8-08C4-2966-AB20-16263B6E6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767BA1-428E-5277-943D-089B6CFAB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BA9689-3D3B-7FCB-C179-9E35387C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82DF7C-74A0-F0D4-59CC-DAF0AD1C2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D97C3F-2CE0-304D-2711-9FC0F75D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025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699EB9-D1D1-2ABE-C26F-BF6013995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D92F852-9EE1-1994-7A6F-7F30EC6A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78A1724-8242-CD3F-FC80-AE3C1A76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4454E1-E024-019B-7419-4E4B990A9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342D4C-E276-B7BE-1D75-A986399B4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0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A2317F-F371-80BD-263B-0399E4ECB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CF0A113-C3FA-2AB2-3FA5-A667A1687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F897403-E34A-67C6-E9DF-C2BC0823D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684BFD9-C3EC-FA47-7C44-ED544C5F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D08694-E3CB-BB15-D8DA-2052B0BD3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71E4627-EC5D-A461-0939-67ED54A1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67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F79ADC-2BA4-BC15-DD9A-43FE6BDBD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51B5C8F-A2FD-6C9A-3724-488DD05A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181271-BDDA-0EC7-B196-EBEDACB6A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AB86565-A7C1-8A52-5044-82BA27CE0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C5E82BE-DCD3-8588-8535-08E1A056A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574BC75-78F3-9E28-63A5-04E8C931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6A1C8EB-80B5-F8CA-E30E-35C8DB98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7C90016-58E2-186E-2BC1-76AB5867D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970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67FBFF-439D-05E4-DEE6-E8BF3E6E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FE09E3-5803-541B-82BF-3C1B93548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D6E2DF8-BA27-2007-EBCC-8E3B083C6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EC9DBA-EBEF-73F7-47C3-B2347E9A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507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D2F3FF8-499A-8227-1304-3F0D66EB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2642BA7-5E55-0BC2-7555-5B758245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729B633-385C-615B-F44B-56673B0D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099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8AB18D-C755-E5D9-2E24-626D46454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A55C8B-8490-6FC2-AE7E-B11B4941A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B0EB965-A252-50B6-3C01-6860C1D90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CB2E2A1-55BD-F62D-3694-C496F8631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3E5986-C7D6-54B1-CBB6-35C6D39F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C7587EA-F33C-6666-9614-1005DAA5F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180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C9901D-0600-CD85-16D5-77AD32914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2FF7F41-AB25-A5E1-81B8-4BE8A39DEB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A3931CA-82BB-1002-A764-06B2E8B6A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82AD95C-02E6-4022-0745-E1CC6FFB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5CD0802-38F2-6963-F947-1042C711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45DD6B-581E-BF1A-8321-B42D1403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486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24BEBE0-FB3D-B444-7934-51942A595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0FF8D2-6932-2744-C9E7-1DFF31EA3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61C44E-7A82-0681-DF09-76AA629E0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09EB0-3FA5-804D-BFFE-44F0496AB928}" type="datetimeFigureOut">
              <a:rPr lang="fi-FI" smtClean="0"/>
              <a:t>1.7.2022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741FB5-7C44-6DE6-C2B1-9066EAA1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B2D32FD-73F3-05B0-E171-635C350A4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F40D7-3CE2-7F4D-941F-58120FEB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32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1_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15611" y="2354317"/>
            <a:ext cx="11360800" cy="137524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spcBef>
                <a:spcPts val="0"/>
              </a:spcBef>
            </a:pPr>
            <a:br>
              <a:rPr lang="fi" sz="3600" b="1" dirty="0">
                <a:solidFill>
                  <a:srgbClr val="9DCEC1"/>
                </a:solidFill>
                <a:latin typeface="+mn-lt"/>
              </a:rPr>
            </a:br>
            <a:r>
              <a:rPr lang="fi" sz="3600" b="1" dirty="0">
                <a:solidFill>
                  <a:srgbClr val="9DCEC1"/>
                </a:solidFill>
                <a:highlight>
                  <a:schemeClr val="lt1"/>
                </a:highlight>
                <a:latin typeface="+mn-lt"/>
              </a:rPr>
              <a:t>5.16 Sosiaalisuudella on hermostollinen perusta</a:t>
            </a:r>
            <a:endParaRPr sz="3600" b="1" dirty="0">
              <a:solidFill>
                <a:srgbClr val="9DCEC1"/>
              </a:solidFill>
              <a:latin typeface="+mn-lt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fi-FI" sz="2800" b="1" dirty="0"/>
              <a:t>Ydinsisältö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6020CF6C-874A-5810-BD33-75D32587B2B3}"/>
              </a:ext>
            </a:extLst>
          </p:cNvPr>
          <p:cNvSpPr txBox="1"/>
          <p:nvPr/>
        </p:nvSpPr>
        <p:spPr>
          <a:xfrm>
            <a:off x="4985568" y="1646431"/>
            <a:ext cx="22208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" sz="4000" b="1" dirty="0">
                <a:solidFill>
                  <a:srgbClr val="9DCEC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Skeema 5</a:t>
            </a:r>
            <a:endParaRPr lang="fi-FI" sz="4000" dirty="0"/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Aft>
                <a:spcPts val="600"/>
              </a:spcAft>
              <a:buChar char="-"/>
            </a:pPr>
            <a:r>
              <a:rPr lang="fi" sz="2000" b="1" dirty="0"/>
              <a:t>Sosiaaliset taidot</a:t>
            </a:r>
            <a:r>
              <a:rPr lang="fi" sz="2000" dirty="0"/>
              <a:t> ovat kykyä vuorovaikutukseen: kykyä ilmaista vaihtelevia tunteita ja tulkita toisten mielialoja sekä kykyä selvittää ristiriitoja ihmissuhteissa siten, että huomioi myös toisen näkökulman. </a:t>
            </a:r>
            <a:endParaRPr sz="2000" dirty="0"/>
          </a:p>
          <a:p>
            <a:pPr>
              <a:spcAft>
                <a:spcPts val="600"/>
              </a:spcAft>
              <a:buChar char="-"/>
            </a:pPr>
            <a:r>
              <a:rPr lang="fi" sz="2000" dirty="0"/>
              <a:t>Sosiaalisilla taidoilla on hermostollinen perusta.</a:t>
            </a:r>
            <a:endParaRPr sz="2000" dirty="0"/>
          </a:p>
          <a:p>
            <a:pPr>
              <a:spcAft>
                <a:spcPts val="600"/>
              </a:spcAft>
              <a:buChar char="-"/>
            </a:pPr>
            <a:r>
              <a:rPr lang="fi" sz="2000" b="1" dirty="0"/>
              <a:t>Sosiaalinen neurotiede</a:t>
            </a:r>
            <a:r>
              <a:rPr lang="fi" sz="2000" dirty="0"/>
              <a:t> selvittää aivotutkimusmenetelmien avulla sosiaalista käyttäytymistä ja sosiaalisen tiedon käsittelyä ihmisaivoissa.</a:t>
            </a:r>
            <a:endParaRPr sz="2000" dirty="0"/>
          </a:p>
          <a:p>
            <a:pPr indent="0">
              <a:spcBef>
                <a:spcPts val="1600"/>
              </a:spcBef>
              <a:spcAft>
                <a:spcPts val="600"/>
              </a:spcAft>
              <a:buNone/>
            </a:pPr>
            <a:endParaRPr sz="2000" dirty="0"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6506A648-2AE7-A433-617B-75FA3FC786A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00" y="773841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800" dirty="0">
                <a:latin typeface="+mn-lt"/>
              </a:rPr>
              <a:t>Sosiaaliset taidot ja niiden hermostollinen perusta</a:t>
            </a:r>
            <a:endParaRPr sz="280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415600" y="773841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800" dirty="0">
                <a:latin typeface="+mn-lt"/>
              </a:rPr>
              <a:t>Sosiaalisen neurotieteen tutkimusaiheena on sosiaalinen vuorovaikutus</a:t>
            </a:r>
            <a:endParaRPr sz="2800" dirty="0">
              <a:latin typeface="+mn-lt"/>
            </a:endParaRP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415600" y="1537441"/>
            <a:ext cx="5916021" cy="500519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Aft>
                <a:spcPts val="600"/>
              </a:spcAft>
              <a:buAutoNum type="arabicParenR"/>
            </a:pPr>
            <a:r>
              <a:rPr lang="fi" sz="2000" dirty="0"/>
              <a:t>Eri ihmisten kasvojen erottaminen toisistaan</a:t>
            </a:r>
            <a:endParaRPr sz="2000" dirty="0"/>
          </a:p>
          <a:p>
            <a:pPr>
              <a:spcAft>
                <a:spcPts val="600"/>
              </a:spcAft>
              <a:buAutoNum type="arabicParenR"/>
            </a:pPr>
            <a:r>
              <a:rPr lang="fi" sz="2000" dirty="0"/>
              <a:t>Kasvojen ilmeisiin ja kehon eleisiin sisältyvien sosiaalisten viestien käsittely</a:t>
            </a:r>
            <a:endParaRPr sz="2000" dirty="0"/>
          </a:p>
          <a:p>
            <a:pPr>
              <a:spcAft>
                <a:spcPts val="600"/>
              </a:spcAft>
              <a:buAutoNum type="arabicParenR"/>
            </a:pPr>
            <a:r>
              <a:rPr lang="fi" sz="2000" dirty="0"/>
              <a:t>Kyky joustavaan yhteistoimintaan kumppanien kanssa, tunteiden säätely sekä sosiaalista kanssakäymistä ohjaavien pelisääntöjen ja moraalisten periaatteiden kunnioittaminen</a:t>
            </a:r>
            <a:endParaRPr sz="2000" dirty="0"/>
          </a:p>
        </p:txBody>
      </p:sp>
      <p:pic>
        <p:nvPicPr>
          <p:cNvPr id="3" name="Kuva 2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A42C13DB-98B0-7FCC-CA9E-B44AC67102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2026" y="1537441"/>
            <a:ext cx="5444779" cy="45892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Aft>
                <a:spcPts val="600"/>
              </a:spcAft>
              <a:buChar char="-"/>
            </a:pPr>
            <a:r>
              <a:rPr lang="fi" sz="2000" b="1" dirty="0"/>
              <a:t>Peilisolut</a:t>
            </a:r>
            <a:r>
              <a:rPr lang="fi" sz="2000" dirty="0"/>
              <a:t> toimivat ihmisen tai eläimen tehdessä itse jonkin päämääräsuuntautuneen liikkeen tai seuratessa, kun toinen yksilö tekee saman liikkeen.</a:t>
            </a:r>
            <a:endParaRPr sz="2000" dirty="0"/>
          </a:p>
          <a:p>
            <a:pPr>
              <a:spcAft>
                <a:spcPts val="600"/>
              </a:spcAft>
              <a:buChar char="-"/>
            </a:pPr>
            <a:r>
              <a:rPr lang="fi" sz="2000" dirty="0"/>
              <a:t>Peilisolut</a:t>
            </a:r>
            <a:r>
              <a:rPr lang="fi" sz="2000" b="1" dirty="0"/>
              <a:t> </a:t>
            </a:r>
            <a:r>
              <a:rPr lang="fi" sz="2000" dirty="0"/>
              <a:t>mahdollistavat toisen toimintaan ja tunteisiin eläytymisen.</a:t>
            </a:r>
            <a:endParaRPr sz="2000" dirty="0"/>
          </a:p>
          <a:p>
            <a:pPr>
              <a:spcBef>
                <a:spcPts val="1600"/>
              </a:spcBef>
              <a:spcAft>
                <a:spcPts val="600"/>
              </a:spcAft>
              <a:buChar char="-"/>
            </a:pPr>
            <a:r>
              <a:rPr lang="fi" sz="2000" b="1" dirty="0"/>
              <a:t>Simulointimallin</a:t>
            </a:r>
            <a:r>
              <a:rPr lang="fi" sz="2000" dirty="0"/>
              <a:t> mukaan aivoissa simuloidaan eli tavallaan jäljitellään toisen ihmisen käyttäytymistä, ilmeitä ja eleitä, jolloin ikään kuin koemme itsessämme toisen ihmisen mielentiloja ja näin ymmärrämme myös hänen käyttäytymistään.</a:t>
            </a:r>
            <a:endParaRPr sz="2000" dirty="0"/>
          </a:p>
          <a:p>
            <a:pPr indent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5EE46315-688F-A276-A7AF-EAF53B36EF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00" y="773841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800" dirty="0">
                <a:latin typeface="+mn-lt"/>
              </a:rPr>
              <a:t>Peilisolut ja simulointimalli</a:t>
            </a:r>
            <a:endParaRPr sz="2800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spcAft>
                <a:spcPts val="600"/>
              </a:spcAft>
              <a:buChar char="-"/>
            </a:pPr>
            <a:r>
              <a:rPr lang="fi" sz="2000" b="1" dirty="0"/>
              <a:t>Yhden henkilön neurotiede: </a:t>
            </a:r>
            <a:r>
              <a:rPr lang="fi" sz="2000" dirty="0"/>
              <a:t>rekisteröidään yhden koehenkilön aivotoimintaa hänen katsoessaan yksinkertaisia sosiaalisia ärsykkeitä tai luonnollisempia ärsykkeitä, kuten videoita sosiaalisissa tilanteissa toimivista ihmisistä</a:t>
            </a:r>
            <a:endParaRPr sz="2000" dirty="0"/>
          </a:p>
          <a:p>
            <a:pPr>
              <a:spcAft>
                <a:spcPts val="600"/>
              </a:spcAft>
              <a:buChar char="-"/>
            </a:pPr>
            <a:r>
              <a:rPr lang="fi" sz="2000" b="1" dirty="0"/>
              <a:t>Kahden henkilön neurotiede:</a:t>
            </a:r>
            <a:r>
              <a:rPr lang="fi" sz="2000" dirty="0"/>
              <a:t> tutkimuskohteena on kahden ihmisen muodostama pari, jotka vuorovaikuttavat keskenään ja molempien aivotoimintaa rekisteröidään kokeen aikana</a:t>
            </a:r>
            <a:endParaRPr sz="2000" dirty="0"/>
          </a:p>
        </p:txBody>
      </p:sp>
      <p:sp>
        <p:nvSpPr>
          <p:cNvPr id="3" name="Google Shape;65;p15">
            <a:extLst>
              <a:ext uri="{FF2B5EF4-FFF2-40B4-BE49-F238E27FC236}">
                <a16:creationId xmlns:a16="http://schemas.microsoft.com/office/drawing/2014/main" id="{D55371E9-450E-EB5D-8E59-4375AA9BE6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5600" y="773841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fi" sz="2800" dirty="0">
                <a:latin typeface="+mn-lt"/>
              </a:rPr>
              <a:t>Kahden henkilön neurotiede</a:t>
            </a:r>
            <a:endParaRPr sz="280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2774</TotalTime>
  <Words>205</Words>
  <Application>Microsoft Office PowerPoint</Application>
  <PresentationFormat>Laajakuva</PresentationFormat>
  <Paragraphs>18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 5.16 Sosiaalisuudella on hermostollinen perusta</vt:lpstr>
      <vt:lpstr>Sosiaaliset taidot ja niiden hermostollinen perusta</vt:lpstr>
      <vt:lpstr>Sosiaalisen neurotieteen tutkimusaiheena on sosiaalinen vuorovaikutus</vt:lpstr>
      <vt:lpstr>Peilisolut ja simulointimalli</vt:lpstr>
      <vt:lpstr>Kahden henkilön neurotiede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Persoonallisuus on psyykkisten ominaisuuksien kokonaisuus</dc:title>
  <dc:creator>Timo Heinonen</dc:creator>
  <cp:lastModifiedBy>Hanna Sokratous</cp:lastModifiedBy>
  <cp:revision>26</cp:revision>
  <dcterms:created xsi:type="dcterms:W3CDTF">2022-06-02T11:03:51Z</dcterms:created>
  <dcterms:modified xsi:type="dcterms:W3CDTF">2022-07-01T07:59:59Z</dcterms:modified>
</cp:coreProperties>
</file>