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DCE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D7E97C8-5B0F-6047-8BE9-FCF0232E9BFF}" v="1" dt="2022-06-27T06:07:48.82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1261"/>
    <p:restoredTop sz="96197"/>
  </p:normalViewPr>
  <p:slideViewPr>
    <p:cSldViewPr snapToGrid="0" snapToObjects="1">
      <p:cViewPr varScale="1">
        <p:scale>
          <a:sx n="74" d="100"/>
          <a:sy n="74" d="100"/>
        </p:scale>
        <p:origin x="72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imo Heinonen" userId="b5fb17b4b0c19d5c" providerId="LiveId" clId="{1D7E97C8-5B0F-6047-8BE9-FCF0232E9BFF}"/>
    <pc:docChg chg="custSel modSld">
      <pc:chgData name="Timo Heinonen" userId="b5fb17b4b0c19d5c" providerId="LiveId" clId="{1D7E97C8-5B0F-6047-8BE9-FCF0232E9BFF}" dt="2022-06-27T06:07:57.910" v="6" actId="1076"/>
      <pc:docMkLst>
        <pc:docMk/>
      </pc:docMkLst>
      <pc:sldChg chg="addSp delSp modSp mod">
        <pc:chgData name="Timo Heinonen" userId="b5fb17b4b0c19d5c" providerId="LiveId" clId="{1D7E97C8-5B0F-6047-8BE9-FCF0232E9BFF}" dt="2022-06-27T06:07:57.910" v="6" actId="1076"/>
        <pc:sldMkLst>
          <pc:docMk/>
          <pc:sldMk cId="0" sldId="259"/>
        </pc:sldMkLst>
        <pc:spChg chg="del mod">
          <ac:chgData name="Timo Heinonen" userId="b5fb17b4b0c19d5c" providerId="LiveId" clId="{1D7E97C8-5B0F-6047-8BE9-FCF0232E9BFF}" dt="2022-06-27T06:07:28.974" v="1" actId="478"/>
          <ac:spMkLst>
            <pc:docMk/>
            <pc:sldMk cId="0" sldId="259"/>
            <ac:spMk id="67" creationId="{00000000-0000-0000-0000-000000000000}"/>
          </ac:spMkLst>
        </pc:spChg>
        <pc:picChg chg="add mod">
          <ac:chgData name="Timo Heinonen" userId="b5fb17b4b0c19d5c" providerId="LiveId" clId="{1D7E97C8-5B0F-6047-8BE9-FCF0232E9BFF}" dt="2022-06-27T06:07:57.910" v="6" actId="1076"/>
          <ac:picMkLst>
            <pc:docMk/>
            <pc:sldMk cId="0" sldId="259"/>
            <ac:picMk id="3" creationId="{6EC6B93F-E889-370C-20A2-C8AA807133B1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6BA545-FF1B-5E41-96B1-CB5E8CDCEF10}" type="datetimeFigureOut">
              <a:rPr lang="fi-FI" smtClean="0"/>
              <a:t>30.6.2022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C5F291-AFF3-CB45-8CEA-179A8D4CF5F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157223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2e61d36caa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12e61d36caa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12e61d36caa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12e61d36caa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12e61d36caa_0_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12e61d36caa_0_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12e61d36caa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12e61d36caa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12e61d36caa_0_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12e61d36caa_0_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2712F17-467A-BBAD-454A-AFA0758DEC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4528F797-7B0B-BBA5-3D5E-71E40309C6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ECE895E-F339-684F-1DB9-00661E0D82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09EB0-3FA5-804D-BFFE-44F0496AB928}" type="datetimeFigureOut">
              <a:rPr lang="fi-FI" smtClean="0"/>
              <a:t>30.6.2022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73C1E9A-6D26-7CA2-21F8-CF605A6549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761A4EA-5958-3DB7-72A0-B7A5B5274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F40D7-3CE2-7F4D-941F-58120FEBB7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46624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09E942A-DC95-49EA-895C-D4B74CFAC9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D3B00AD3-0CCC-D870-B341-6704B94269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8BA8ED6-FB82-5304-2E87-617FE9100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09EB0-3FA5-804D-BFFE-44F0496AB928}" type="datetimeFigureOut">
              <a:rPr lang="fi-FI" smtClean="0"/>
              <a:t>30.6.2022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503785D-32C2-BC8E-D384-93C6186DCD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A1DC344-0D67-A2B7-C92E-E55DE5A1AF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F40D7-3CE2-7F4D-941F-58120FEBB7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58131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043B6FF5-5480-91CB-5A8B-2080EA77BA5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A8F1D750-7A5D-D8DE-8122-0E99D5CF26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670C60C-390E-779B-1919-293062DA83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09EB0-3FA5-804D-BFFE-44F0496AB928}" type="datetimeFigureOut">
              <a:rPr lang="fi-FI" smtClean="0"/>
              <a:t>30.6.2022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2FBE02B-0A02-B367-82AD-919AC2EA9A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CCE0C868-DCF1-AE54-CE7B-458633E97F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F40D7-3CE2-7F4D-941F-58120FEBB7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748511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fi" smtClean="0"/>
              <a:pPr/>
              <a:t>‹#›</a:t>
            </a:fld>
            <a:endParaRPr lang="fi"/>
          </a:p>
        </p:txBody>
      </p:sp>
    </p:spTree>
    <p:extLst>
      <p:ext uri="{BB962C8B-B14F-4D97-AF65-F5344CB8AC3E}">
        <p14:creationId xmlns:p14="http://schemas.microsoft.com/office/powerpoint/2010/main" val="1447973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CC75FE8-08C4-2966-AB20-16263B6E66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5767BA1-428E-5277-943D-089B6CFABE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3BA9689-3D3B-7FCB-C179-9E35387C36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09EB0-3FA5-804D-BFFE-44F0496AB928}" type="datetimeFigureOut">
              <a:rPr lang="fi-FI" smtClean="0"/>
              <a:t>30.6.2022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682DF7C-74A0-F0D4-59CC-DAF0AD1C2D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6D97C3F-2CE0-304D-2711-9FC0F75DD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F40D7-3CE2-7F4D-941F-58120FEBB7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70257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C699EB9-D1D1-2ABE-C26F-BF60139956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4D92F852-9EE1-1994-7A6F-7F30EC6AE8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78A1724-8242-CD3F-FC80-AE3C1A7609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09EB0-3FA5-804D-BFFE-44F0496AB928}" type="datetimeFigureOut">
              <a:rPr lang="fi-FI" smtClean="0"/>
              <a:t>30.6.2022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64454E1-E024-019B-7419-4E4B990A91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C342D4C-E276-B7BE-1D75-A986399B4C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F40D7-3CE2-7F4D-941F-58120FEBB7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6805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DA2317F-F371-80BD-263B-0399E4ECB5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CF0A113-C3FA-2AB2-3FA5-A667A1687F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CF897403-E34A-67C6-E9DF-C2BC0823DE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1684BFD9-C3EC-FA47-7C44-ED544C5FC0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09EB0-3FA5-804D-BFFE-44F0496AB928}" type="datetimeFigureOut">
              <a:rPr lang="fi-FI" smtClean="0"/>
              <a:t>30.6.2022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C9D08694-E3CB-BB15-D8DA-2052B0BD38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471E4627-EC5D-A461-0939-67ED54A1AD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F40D7-3CE2-7F4D-941F-58120FEBB7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53674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8F79ADC-2BA4-BC15-DD9A-43FE6BDBD2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A51B5C8F-A2FD-6C9A-3724-488DD05A53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AF181271-BDDA-0EC7-B196-EBEDACB6AD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0AB86565-A7C1-8A52-5044-82BA27CE01F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8C5E82BE-DCD3-8588-8535-08E1A056A3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D574BC75-78F3-9E28-63A5-04E8C93118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09EB0-3FA5-804D-BFFE-44F0496AB928}" type="datetimeFigureOut">
              <a:rPr lang="fi-FI" smtClean="0"/>
              <a:t>30.6.2022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16A1C8EB-80B5-F8CA-E30E-35C8DB98C0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77C90016-58E2-186E-2BC1-76AB5867D5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F40D7-3CE2-7F4D-941F-58120FEBB7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49702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067FBFF-439D-05E4-DEE6-E8BF3E6EDE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57FE09E3-5803-541B-82BF-3C1B93548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09EB0-3FA5-804D-BFFE-44F0496AB928}" type="datetimeFigureOut">
              <a:rPr lang="fi-FI" smtClean="0"/>
              <a:t>30.6.2022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AD6E2DF8-BA27-2007-EBCC-8E3B083C61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1CEC9DBA-EBEF-73F7-47C3-B2347E9A8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F40D7-3CE2-7F4D-941F-58120FEBB7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35074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AD2F3FF8-499A-8227-1304-3F0D66EB1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09EB0-3FA5-804D-BFFE-44F0496AB928}" type="datetimeFigureOut">
              <a:rPr lang="fi-FI" smtClean="0"/>
              <a:t>30.6.2022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32642BA7-5E55-0BC2-7555-5B758245B2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6729B633-385C-615B-F44B-56673B0DC1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F40D7-3CE2-7F4D-941F-58120FEBB7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60099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F8AB18D-C755-E5D9-2E24-626D464547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CA55C8B-8490-6FC2-AE7E-B11B4941A2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2B0EB965-A252-50B6-3C01-6860C1D903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1CB2E2A1-55BD-F62D-3694-C496F86316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09EB0-3FA5-804D-BFFE-44F0496AB928}" type="datetimeFigureOut">
              <a:rPr lang="fi-FI" smtClean="0"/>
              <a:t>30.6.2022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B03E5986-C7D6-54B1-CBB6-35C6D39FE5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7C7587EA-F33C-6666-9614-1005DAA5F3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F40D7-3CE2-7F4D-941F-58120FEBB7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11804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7C9901D-0600-CD85-16D5-77AD329142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82FF7F41-AB25-A5E1-81B8-4BE8A39DEBD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9A3931CA-82BB-1002-A764-06B2E8B6AE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782AD95C-02E6-4022-0745-E1CC6FFB35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09EB0-3FA5-804D-BFFE-44F0496AB928}" type="datetimeFigureOut">
              <a:rPr lang="fi-FI" smtClean="0"/>
              <a:t>30.6.2022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A5CD0802-38F2-6963-F947-1042C7116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1945DD6B-581E-BF1A-8321-B42D14037B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F40D7-3CE2-7F4D-941F-58120FEBB7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94863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724BEBE0-FB3D-B444-7934-51942A5953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800FF8D2-6932-2744-C9E7-1DFF31EA3A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161C44E-7A82-0681-DF09-76AA629E0C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109EB0-3FA5-804D-BFFE-44F0496AB928}" type="datetimeFigureOut">
              <a:rPr lang="fi-FI" smtClean="0"/>
              <a:t>30.6.2022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6741FB5-7C44-6DE6-C2B1-9066EAA18E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6B2D32FD-73F3-05B0-E171-635C350A4E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AF40D7-3CE2-7F4D-941F-58120FEBB7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52326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415611" y="2354317"/>
            <a:ext cx="11360800" cy="1375249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b" anchorCtr="0">
            <a:normAutofit/>
          </a:bodyPr>
          <a:lstStyle/>
          <a:p>
            <a:pPr>
              <a:spcBef>
                <a:spcPts val="0"/>
              </a:spcBef>
            </a:pPr>
            <a:br>
              <a:rPr lang="fi" sz="3600" b="1" dirty="0">
                <a:solidFill>
                  <a:srgbClr val="9DCEC1"/>
                </a:solidFill>
                <a:latin typeface="+mn-lt"/>
              </a:rPr>
            </a:br>
            <a:r>
              <a:rPr lang="fi" sz="3600" b="1" dirty="0">
                <a:solidFill>
                  <a:srgbClr val="9DCEC1"/>
                </a:solidFill>
                <a:highlight>
                  <a:schemeClr val="lt1"/>
                </a:highlight>
                <a:latin typeface="+mn-lt"/>
              </a:rPr>
              <a:t>5.14 Ennakkoluulo on perusteeton kielteinen asenne</a:t>
            </a:r>
            <a:endParaRPr sz="3600" b="1" dirty="0">
              <a:solidFill>
                <a:srgbClr val="9DCEC1"/>
              </a:solidFill>
              <a:latin typeface="+mn-lt"/>
            </a:endParaRPr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415600" y="3778833"/>
            <a:ext cx="11360800" cy="10568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pPr>
              <a:spcBef>
                <a:spcPts val="0"/>
              </a:spcBef>
            </a:pPr>
            <a:r>
              <a:rPr lang="fi-FI" sz="2800" b="1" dirty="0"/>
              <a:t>Ydinsisältö</a:t>
            </a:r>
          </a:p>
        </p:txBody>
      </p:sp>
      <p:sp>
        <p:nvSpPr>
          <p:cNvPr id="2" name="Tekstiruutu 1">
            <a:extLst>
              <a:ext uri="{FF2B5EF4-FFF2-40B4-BE49-F238E27FC236}">
                <a16:creationId xmlns:a16="http://schemas.microsoft.com/office/drawing/2014/main" id="{6020CF6C-874A-5810-BD33-75D32587B2B3}"/>
              </a:ext>
            </a:extLst>
          </p:cNvPr>
          <p:cNvSpPr txBox="1"/>
          <p:nvPr/>
        </p:nvSpPr>
        <p:spPr>
          <a:xfrm>
            <a:off x="4985568" y="1646431"/>
            <a:ext cx="222086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" sz="4000" b="1" dirty="0">
                <a:solidFill>
                  <a:srgbClr val="9DCEC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Skeema 5</a:t>
            </a:r>
            <a:endParaRPr lang="fi-FI" sz="4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r>
              <a:rPr lang="fi" sz="2500" dirty="0">
                <a:latin typeface="Calibri" panose="020F0502020204030204" pitchFamily="34" charset="0"/>
                <a:cs typeface="Calibri" panose="020F0502020204030204" pitchFamily="34" charset="0"/>
              </a:rPr>
              <a:t>Ennakkoluulon määrittelyä</a:t>
            </a:r>
            <a:endParaRPr sz="25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5854571" cy="4555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pPr marL="285750" indent="-285750"/>
            <a:r>
              <a:rPr lang="fi" sz="1800" dirty="0"/>
              <a:t>Ennakkoluulo on negatiivinen asenne ihmistä tai ihmisryhmää kohtaan ennen kuin tähän/näihin on tutustuttu.</a:t>
            </a:r>
            <a:endParaRPr sz="1800" dirty="0"/>
          </a:p>
          <a:p>
            <a:pPr marL="285750" indent="-285750">
              <a:spcBef>
                <a:spcPts val="1600"/>
              </a:spcBef>
            </a:pPr>
            <a:r>
              <a:rPr lang="fi" sz="1800" dirty="0"/>
              <a:t>Ennakkoluulo voi sisältää tunneperäisiä, tiedollisia ja käyttäytymiseen liittyvistä tekijöitä.</a:t>
            </a:r>
            <a:endParaRPr sz="1800" dirty="0"/>
          </a:p>
          <a:p>
            <a:pPr marL="285750" indent="-285750">
              <a:spcBef>
                <a:spcPts val="1600"/>
              </a:spcBef>
              <a:spcAft>
                <a:spcPts val="1600"/>
              </a:spcAft>
            </a:pPr>
            <a:r>
              <a:rPr lang="fi" sz="1800" dirty="0"/>
              <a:t>Ennakkoluulot voivat johtaa ryhmien tai yksilöiden välisiin ristiriitoihin ja syrjintään.</a:t>
            </a:r>
            <a:endParaRPr sz="1800" dirty="0"/>
          </a:p>
        </p:txBody>
      </p:sp>
      <p:pic>
        <p:nvPicPr>
          <p:cNvPr id="3" name="Kuva 2" descr="Kuva, joka sisältää kohteen henkilö, ulko, henkilöt, väkijoukko&#10;&#10;Kuvaus luotu automaattisesti">
            <a:extLst>
              <a:ext uri="{FF2B5EF4-FFF2-40B4-BE49-F238E27FC236}">
                <a16:creationId xmlns:a16="http://schemas.microsoft.com/office/drawing/2014/main" id="{781CA174-02BB-3C31-8DA1-3215CC591D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92226" y="1714500"/>
            <a:ext cx="5522187" cy="298568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r>
              <a:rPr lang="fi" sz="2500" dirty="0">
                <a:latin typeface="+mn-lt"/>
              </a:rPr>
              <a:t>Ennakkoluulon osatekijät</a:t>
            </a:r>
            <a:endParaRPr sz="2500" dirty="0">
              <a:latin typeface="+mn-lt"/>
            </a:endParaRPr>
          </a:p>
        </p:txBody>
      </p:sp>
      <p:pic>
        <p:nvPicPr>
          <p:cNvPr id="3" name="Kuva 2" descr="Kuva, joka sisältää kohteen kartta&#10;&#10;Kuvaus luotu automaattisesti">
            <a:extLst>
              <a:ext uri="{FF2B5EF4-FFF2-40B4-BE49-F238E27FC236}">
                <a16:creationId xmlns:a16="http://schemas.microsoft.com/office/drawing/2014/main" id="{6EC6B93F-E889-370C-20A2-C8AA807133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2400" y="1399998"/>
            <a:ext cx="8578850" cy="486463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r>
              <a:rPr lang="fi" sz="2500" dirty="0">
                <a:latin typeface="Calibri" panose="020F0502020204030204" pitchFamily="34" charset="0"/>
                <a:cs typeface="Calibri" panose="020F0502020204030204" pitchFamily="34" charset="0"/>
              </a:rPr>
              <a:t>Mihin ennakkoluulot voivat johtaa?</a:t>
            </a:r>
            <a:endParaRPr sz="25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3" name="Google Shape;73;p16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6709595" cy="4555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pPr>
              <a:spcAft>
                <a:spcPts val="600"/>
              </a:spcAft>
              <a:buFont typeface="+mj-lt"/>
              <a:buAutoNum type="arabicPeriod"/>
            </a:pPr>
            <a:r>
              <a:rPr lang="fi" sz="1800" dirty="0"/>
              <a:t>Syrjintään – ryhmäjäsenyys määrittää, kuinka yksilöön suhtaudutaan</a:t>
            </a:r>
            <a:endParaRPr sz="1800" dirty="0"/>
          </a:p>
          <a:p>
            <a:pPr>
              <a:spcAft>
                <a:spcPts val="600"/>
              </a:spcAft>
              <a:buFont typeface="+mj-lt"/>
              <a:buAutoNum type="arabicPeriod"/>
            </a:pPr>
            <a:r>
              <a:rPr lang="fi" sz="1800" dirty="0"/>
              <a:t>Rasismiin tai symboliseen rasismiin</a:t>
            </a:r>
            <a:endParaRPr sz="1800" dirty="0"/>
          </a:p>
          <a:p>
            <a:pPr>
              <a:spcAft>
                <a:spcPts val="600"/>
              </a:spcAft>
              <a:buFont typeface="+mj-lt"/>
              <a:buAutoNum type="arabicPeriod"/>
            </a:pPr>
            <a:r>
              <a:rPr lang="fi" sz="1800" dirty="0"/>
              <a:t>Epäkohteliaaseen tai epäkunnioittavaan käytökseen </a:t>
            </a:r>
            <a:endParaRPr sz="1800" dirty="0"/>
          </a:p>
          <a:p>
            <a:pPr>
              <a:spcAft>
                <a:spcPts val="600"/>
              </a:spcAft>
              <a:buFont typeface="+mj-lt"/>
              <a:buAutoNum type="arabicPeriod"/>
            </a:pPr>
            <a:r>
              <a:rPr lang="fi" sz="1800" dirty="0"/>
              <a:t>Vihapuheeseen, jolla lietsotaan vihaa jotain henkilöä tai ryhmää kohtaan</a:t>
            </a:r>
            <a:endParaRPr sz="1800" dirty="0"/>
          </a:p>
        </p:txBody>
      </p:sp>
      <p:pic>
        <p:nvPicPr>
          <p:cNvPr id="3" name="Kuva 2">
            <a:extLst>
              <a:ext uri="{FF2B5EF4-FFF2-40B4-BE49-F238E27FC236}">
                <a16:creationId xmlns:a16="http://schemas.microsoft.com/office/drawing/2014/main" id="{67CFB476-1F9E-F6E2-884B-6B12889410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88688" y="1658367"/>
            <a:ext cx="3907408" cy="3782621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r>
              <a:rPr lang="fi" sz="2500" dirty="0">
                <a:latin typeface="+mn-lt"/>
              </a:rPr>
              <a:t>Mistä ennakkoluulot johtuvat?</a:t>
            </a:r>
            <a:endParaRPr sz="2500" dirty="0">
              <a:latin typeface="+mn-lt"/>
            </a:endParaRPr>
          </a:p>
        </p:txBody>
      </p:sp>
      <p:sp>
        <p:nvSpPr>
          <p:cNvPr id="79" name="Google Shape;79;p17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pPr marL="285750" indent="-285750"/>
            <a:r>
              <a:rPr lang="fi" sz="1800" dirty="0"/>
              <a:t>Ennakkoluulot opitaan sosialisaation kautta.</a:t>
            </a:r>
            <a:endParaRPr sz="1800" dirty="0"/>
          </a:p>
          <a:p>
            <a:pPr marL="285750" indent="-285750">
              <a:spcBef>
                <a:spcPts val="1600"/>
              </a:spcBef>
            </a:pPr>
            <a:r>
              <a:rPr lang="fi" sz="1800" dirty="0"/>
              <a:t>Yhteiskunnallinen tilanne vaikuttaa määrään.</a:t>
            </a:r>
            <a:endParaRPr sz="1800" dirty="0"/>
          </a:p>
          <a:p>
            <a:pPr marL="285750" indent="-285750">
              <a:spcBef>
                <a:spcPts val="1600"/>
              </a:spcBef>
            </a:pPr>
            <a:r>
              <a:rPr lang="fi" sz="1800" dirty="0"/>
              <a:t>Resurssien epätasainen jakautuminen eri ryhmien välillä voi aiheuttaa jännitteitä.</a:t>
            </a:r>
            <a:endParaRPr sz="1800" dirty="0"/>
          </a:p>
          <a:p>
            <a:pPr marL="285750" indent="-285750">
              <a:spcBef>
                <a:spcPts val="1600"/>
              </a:spcBef>
            </a:pPr>
            <a:r>
              <a:rPr lang="fi" sz="1800" dirty="0"/>
              <a:t>Omaa sisäryhmää suositaan usein ulkoryhmän kustannuksella.</a:t>
            </a:r>
            <a:endParaRPr sz="1800" dirty="0"/>
          </a:p>
          <a:p>
            <a:pPr marL="285750" indent="-285750">
              <a:spcBef>
                <a:spcPts val="1600"/>
              </a:spcBef>
            </a:pPr>
            <a:r>
              <a:rPr lang="fi" sz="1800" dirty="0"/>
              <a:t>Kulttuuri, joka sallii ennakkoluulot, vahvistaa usein ennakkoluuloja.</a:t>
            </a:r>
            <a:endParaRPr sz="1800" dirty="0"/>
          </a:p>
          <a:p>
            <a:pPr marL="0" indent="0">
              <a:spcBef>
                <a:spcPts val="1600"/>
              </a:spcBef>
              <a:spcAft>
                <a:spcPts val="160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r>
              <a:rPr lang="fi" sz="2500" dirty="0">
                <a:latin typeface="+mn-lt"/>
              </a:rPr>
              <a:t>Miten ennakkoluuloja voidaan vähentää?</a:t>
            </a:r>
            <a:endParaRPr sz="2500" dirty="0">
              <a:latin typeface="+mn-lt"/>
            </a:endParaRPr>
          </a:p>
        </p:txBody>
      </p:sp>
      <p:sp>
        <p:nvSpPr>
          <p:cNvPr id="85" name="Google Shape;85;p18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6866944" cy="4555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pPr marL="285750" indent="-285750"/>
            <a:r>
              <a:rPr lang="fi" sz="1800" dirty="0"/>
              <a:t>Voidaan oppia pois sosialisaation avulla.</a:t>
            </a:r>
            <a:endParaRPr sz="1800" dirty="0"/>
          </a:p>
          <a:p>
            <a:pPr marL="285750" indent="-285750">
              <a:spcBef>
                <a:spcPts val="1600"/>
              </a:spcBef>
            </a:pPr>
            <a:r>
              <a:rPr lang="fi" sz="1800" dirty="0"/>
              <a:t>Monimuotoisuuden ymmärtämistä lisäämällä</a:t>
            </a:r>
            <a:endParaRPr sz="1800" dirty="0"/>
          </a:p>
          <a:p>
            <a:pPr marL="285750" indent="-285750">
              <a:spcBef>
                <a:spcPts val="1600"/>
              </a:spcBef>
            </a:pPr>
            <a:r>
              <a:rPr lang="fi" sz="1800" dirty="0"/>
              <a:t>Kasvattajien tulisi olla yhdenmukaisia yhdenvertaisuuden tukemisessa.</a:t>
            </a:r>
            <a:endParaRPr sz="1800" dirty="0"/>
          </a:p>
          <a:p>
            <a:pPr marL="285750" indent="-285750">
              <a:spcBef>
                <a:spcPts val="1600"/>
              </a:spcBef>
            </a:pPr>
            <a:r>
              <a:rPr lang="fi" sz="1800" dirty="0"/>
              <a:t>Empatiakykyä kehittämällä</a:t>
            </a:r>
            <a:endParaRPr sz="1800" dirty="0"/>
          </a:p>
          <a:p>
            <a:pPr marL="285750" indent="-285750">
              <a:spcBef>
                <a:spcPts val="1600"/>
              </a:spcBef>
            </a:pPr>
            <a:r>
              <a:rPr lang="fi" sz="1800" dirty="0"/>
              <a:t>Ryhmäluokittelujen uudelleen miettimisellä</a:t>
            </a:r>
            <a:endParaRPr sz="1800" dirty="0"/>
          </a:p>
          <a:p>
            <a:pPr marL="285750" indent="-285750">
              <a:spcBef>
                <a:spcPts val="1600"/>
              </a:spcBef>
            </a:pPr>
            <a:r>
              <a:rPr lang="fi" sz="1800" dirty="0"/>
              <a:t>Keskittymällä ryhmien yhdistäviin ominaisuuksiin</a:t>
            </a:r>
            <a:endParaRPr sz="1800" dirty="0"/>
          </a:p>
          <a:p>
            <a:pPr marL="285750" indent="-285750">
              <a:spcBef>
                <a:spcPts val="1600"/>
              </a:spcBef>
            </a:pPr>
            <a:r>
              <a:rPr lang="fi" sz="1800" dirty="0"/>
              <a:t>Myönteisiä kohtaamisia lisäämällä (kontaktihypoteesi)</a:t>
            </a:r>
            <a:endParaRPr sz="1800" dirty="0"/>
          </a:p>
          <a:p>
            <a:pPr marL="0" indent="0">
              <a:spcBef>
                <a:spcPts val="1600"/>
              </a:spcBef>
              <a:spcAft>
                <a:spcPts val="1600"/>
              </a:spcAft>
              <a:buNone/>
            </a:pPr>
            <a:endParaRPr dirty="0"/>
          </a:p>
        </p:txBody>
      </p:sp>
      <p:pic>
        <p:nvPicPr>
          <p:cNvPr id="3" name="Kuva 2" descr="Kuva, joka sisältää kohteen teksti, henkilö, lava&#10;&#10;Kuvaus luotu automaattisesti">
            <a:extLst>
              <a:ext uri="{FF2B5EF4-FFF2-40B4-BE49-F238E27FC236}">
                <a16:creationId xmlns:a16="http://schemas.microsoft.com/office/drawing/2014/main" id="{EC893EB2-F800-F51E-C0B6-064DDFF389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05854" y="1356967"/>
            <a:ext cx="4463450" cy="420289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4093</TotalTime>
  <Words>160</Words>
  <Application>Microsoft Office PowerPoint</Application>
  <PresentationFormat>Laajakuva</PresentationFormat>
  <Paragraphs>27</Paragraphs>
  <Slides>6</Slides>
  <Notes>6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Office-teema</vt:lpstr>
      <vt:lpstr> 5.14 Ennakkoluulo on perusteeton kielteinen asenne</vt:lpstr>
      <vt:lpstr>Ennakkoluulon määrittelyä</vt:lpstr>
      <vt:lpstr>Ennakkoluulon osatekijät</vt:lpstr>
      <vt:lpstr>Mihin ennakkoluulot voivat johtaa?</vt:lpstr>
      <vt:lpstr>Mistä ennakkoluulot johtuvat?</vt:lpstr>
      <vt:lpstr>Miten ennakkoluuloja voidaan vähentää?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1.1 Persoonallisuus on psyykkisten ominaisuuksien kokonaisuus</dc:title>
  <dc:creator>Timo Heinonen</dc:creator>
  <cp:lastModifiedBy>Hanna Sokratous</cp:lastModifiedBy>
  <cp:revision>24</cp:revision>
  <dcterms:created xsi:type="dcterms:W3CDTF">2022-06-02T11:03:51Z</dcterms:created>
  <dcterms:modified xsi:type="dcterms:W3CDTF">2022-06-30T14:52:30Z</dcterms:modified>
</cp:coreProperties>
</file>