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9" r:id="rId10"/>
    <p:sldId id="264" r:id="rId11"/>
    <p:sldId id="267" r:id="rId12"/>
    <p:sldId id="265" r:id="rId13"/>
    <p:sldId id="266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F9E78-2886-8C45-BCFF-7C2CF1DBBAC0}" v="1" dt="2022-06-26T12:51:14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29" autoAdjust="0"/>
    <p:restoredTop sz="96197"/>
  </p:normalViewPr>
  <p:slideViewPr>
    <p:cSldViewPr snapToGrid="0" snapToObjects="1">
      <p:cViewPr varScale="1">
        <p:scale>
          <a:sx n="81" d="100"/>
          <a:sy n="81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Heinonen" userId="b5fb17b4b0c19d5c" providerId="LiveId" clId="{11DF9E78-2886-8C45-BCFF-7C2CF1DBBAC0}"/>
    <pc:docChg chg="custSel modSld">
      <pc:chgData name="Timo Heinonen" userId="b5fb17b4b0c19d5c" providerId="LiveId" clId="{11DF9E78-2886-8C45-BCFF-7C2CF1DBBAC0}" dt="2022-06-26T12:51:19.965" v="4" actId="1076"/>
      <pc:docMkLst>
        <pc:docMk/>
      </pc:docMkLst>
      <pc:sldChg chg="addSp delSp modSp mod">
        <pc:chgData name="Timo Heinonen" userId="b5fb17b4b0c19d5c" providerId="LiveId" clId="{11DF9E78-2886-8C45-BCFF-7C2CF1DBBAC0}" dt="2022-06-26T12:51:19.965" v="4" actId="1076"/>
        <pc:sldMkLst>
          <pc:docMk/>
          <pc:sldMk cId="0" sldId="261"/>
        </pc:sldMkLst>
        <pc:spChg chg="del">
          <ac:chgData name="Timo Heinonen" userId="b5fb17b4b0c19d5c" providerId="LiveId" clId="{11DF9E78-2886-8C45-BCFF-7C2CF1DBBAC0}" dt="2022-06-26T12:48:24.021" v="0" actId="478"/>
          <ac:spMkLst>
            <pc:docMk/>
            <pc:sldMk cId="0" sldId="261"/>
            <ac:spMk id="77" creationId="{00000000-0000-0000-0000-000000000000}"/>
          </ac:spMkLst>
        </pc:spChg>
        <pc:spChg chg="del mod">
          <ac:chgData name="Timo Heinonen" userId="b5fb17b4b0c19d5c" providerId="LiveId" clId="{11DF9E78-2886-8C45-BCFF-7C2CF1DBBAC0}" dt="2022-06-26T12:48:31.649" v="2" actId="478"/>
          <ac:spMkLst>
            <pc:docMk/>
            <pc:sldMk cId="0" sldId="261"/>
            <ac:spMk id="78" creationId="{00000000-0000-0000-0000-000000000000}"/>
          </ac:spMkLst>
        </pc:spChg>
        <pc:picChg chg="add mod">
          <ac:chgData name="Timo Heinonen" userId="b5fb17b4b0c19d5c" providerId="LiveId" clId="{11DF9E78-2886-8C45-BCFF-7C2CF1DBBAC0}" dt="2022-06-26T12:51:19.965" v="4" actId="1076"/>
          <ac:picMkLst>
            <pc:docMk/>
            <pc:sldMk cId="0" sldId="261"/>
            <ac:picMk id="3" creationId="{41C3C050-9E28-66BD-E8E3-35AFE37C27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BA545-FF1B-5E41-96B1-CB5E8CDCEF10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5F291-AFF3-CB45-8CEA-179A8D4CF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72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ff1000b7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ff1000b7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ff1000b7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ff1000b7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758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ff1000b7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ff1000b7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ff1000b7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ff1000b7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ff1000b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ff1000b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ff1000b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ff1000b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ff1000b7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ff1000b7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ff1000b7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ff1000b7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70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ff1000b7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ff1000b7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ff1000b7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ff1000b7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ff1000b7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ff1000b7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ff1000b7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ff1000b7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09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12F17-467A-BBAD-454A-AFA0758D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28F797-7B0B-BBA5-3D5E-71E40309C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CE895E-F339-684F-1DB9-00661E0D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3C1E9A-6D26-7CA2-21F8-CF605A65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61A4EA-5958-3DB7-72A0-B7A5B527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62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E942A-DC95-49EA-895C-D4B74CFA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3B00AD3-0CCC-D870-B341-6704B9426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BA8ED6-FB82-5304-2E87-617FE910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03785D-32C2-BC8E-D384-93C6186D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1DC344-0D67-A2B7-C92E-E55DE5A1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13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43B6FF5-5480-91CB-5A8B-2080EA77B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F1D750-7A5D-D8DE-8122-0E99D5CF2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70C60C-390E-779B-1919-293062DA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FBE02B-0A02-B367-82AD-919AC2EA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E0C868-DCF1-AE54-CE7B-458633E9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85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6548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C75FE8-08C4-2966-AB20-16263B6E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767BA1-428E-5277-943D-089B6CFAB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BA9689-3D3B-7FCB-C179-9E35387C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82DF7C-74A0-F0D4-59CC-DAF0AD1C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D97C3F-2CE0-304D-2711-9FC0F75D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25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99EB9-D1D1-2ABE-C26F-BF601399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92F852-9EE1-1994-7A6F-7F30EC6A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8A1724-8242-CD3F-FC80-AE3C1A76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4454E1-E024-019B-7419-4E4B990A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342D4C-E276-B7BE-1D75-A986399B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0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A2317F-F371-80BD-263B-0399E4EC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F0A113-C3FA-2AB2-3FA5-A667A1687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897403-E34A-67C6-E9DF-C2BC0823D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84BFD9-C3EC-FA47-7C44-ED544C5F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D08694-E3CB-BB15-D8DA-2052B0BD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71E4627-EC5D-A461-0939-67ED54A1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67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F79ADC-2BA4-BC15-DD9A-43FE6BDB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1B5C8F-A2FD-6C9A-3724-488DD05A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181271-BDDA-0EC7-B196-EBEDACB6A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AB86565-A7C1-8A52-5044-82BA27CE0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C5E82BE-DCD3-8588-8535-08E1A056A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574BC75-78F3-9E28-63A5-04E8C931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6A1C8EB-80B5-F8CA-E30E-35C8DB98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7C90016-58E2-186E-2BC1-76AB5867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70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7FBFF-439D-05E4-DEE6-E8BF3E6E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FE09E3-5803-541B-82BF-3C1B9354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6E2DF8-BA27-2007-EBCC-8E3B083C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EC9DBA-EBEF-73F7-47C3-B2347E9A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07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2F3FF8-499A-8227-1304-3F0D66EB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642BA7-5E55-0BC2-7555-5B758245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29B633-385C-615B-F44B-56673B0D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09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8AB18D-C755-E5D9-2E24-626D4645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A55C8B-8490-6FC2-AE7E-B11B4941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0EB965-A252-50B6-3C01-6860C1D90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CB2E2A1-55BD-F62D-3694-C496F863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3E5986-C7D6-54B1-CBB6-35C6D39F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7587EA-F33C-6666-9614-1005DAA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8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C9901D-0600-CD85-16D5-77AD3291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2FF7F41-AB25-A5E1-81B8-4BE8A39DE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3931CA-82BB-1002-A764-06B2E8B6A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2AD95C-02E6-4022-0745-E1CC6FFB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CD0802-38F2-6963-F947-1042C711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45DD6B-581E-BF1A-8321-B42D1403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48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4BEBE0-FB3D-B444-7934-51942A59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0FF8D2-6932-2744-C9E7-1DFF31EA3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61C44E-7A82-0681-DF09-76AA629E0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9EB0-3FA5-804D-BFFE-44F0496AB928}" type="datetimeFigureOut">
              <a:rPr lang="fi-FI" smtClean="0"/>
              <a:t>28.6.2022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741FB5-7C44-6DE6-C2B1-9066EAA18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2D32FD-73F3-05B0-E171-635C350A4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32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2354317"/>
            <a:ext cx="11360800" cy="13752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fi" sz="4000" b="1" dirty="0">
                <a:solidFill>
                  <a:srgbClr val="9DCEC1"/>
                </a:solidFill>
                <a:latin typeface="+mn-lt"/>
              </a:rPr>
            </a:br>
            <a:r>
              <a:rPr lang="fi" sz="4000" b="1" dirty="0">
                <a:solidFill>
                  <a:srgbClr val="9DCEC1"/>
                </a:solidFill>
                <a:latin typeface="+mn-lt"/>
              </a:rPr>
              <a:t>3.8 Älykäs osaa päätellä, oppia ja soveltaa oppimaansa</a:t>
            </a:r>
            <a:endParaRPr sz="4000" b="1" dirty="0">
              <a:solidFill>
                <a:srgbClr val="9DCEC1"/>
              </a:solidFill>
              <a:latin typeface="+mn-l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fi-FI" sz="2800" b="1" dirty="0"/>
              <a:t>Ydinsisältö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020CF6C-874A-5810-BD33-75D32587B2B3}"/>
              </a:ext>
            </a:extLst>
          </p:cNvPr>
          <p:cNvSpPr txBox="1"/>
          <p:nvPr/>
        </p:nvSpPr>
        <p:spPr>
          <a:xfrm>
            <a:off x="4985568" y="1646431"/>
            <a:ext cx="2220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" sz="4000" b="1" dirty="0">
                <a:solidFill>
                  <a:srgbClr val="9DCE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5</a:t>
            </a:r>
            <a:endParaRPr lang="fi-FI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6206426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dirty="0"/>
              <a:t>Älykkyyteen vaikuttavista ympäristötekijöistä on tutkimuksissa kiinnitetty eniten huomiota kasvatukseen ja koulutukseen. 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Myös ravinto, terveydenhuolto, elinympäristön saasteet sekä äidin alkoholinkäyttö odotusaikana voivat vaikuttaa lapsen älykkyyteen.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Perimän ajatellaan asettavan äärirajat älykkyydelle, mutta näiden rajojen sisällä älykkyys voi merkittävästi vaihdella kasvuympäristön mukaan. Aivot ovat </a:t>
            </a:r>
            <a:r>
              <a:rPr lang="fi" sz="1800" b="1" dirty="0"/>
              <a:t>plastiset</a:t>
            </a:r>
            <a:r>
              <a:rPr lang="fi" sz="1800" dirty="0"/>
              <a:t> eli </a:t>
            </a:r>
            <a:r>
              <a:rPr lang="fi" sz="1800" b="1" dirty="0"/>
              <a:t>muovautuvat.</a:t>
            </a:r>
            <a:endParaRPr sz="1800" b="1"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2C3B1FE2-956A-DE3B-2EEE-552457E15E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Myös ympäristö vaikuttaa älykkyyteen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Kuva 5" descr="Kuva, joka sisältää kohteen henkilö, sisä, nuori&#10;&#10;Kuvaus luotu automaattisesti">
            <a:extLst>
              <a:ext uri="{FF2B5EF4-FFF2-40B4-BE49-F238E27FC236}">
                <a16:creationId xmlns:a16="http://schemas.microsoft.com/office/drawing/2014/main" id="{A3F86853-AAB9-F922-04B1-4FE1657A7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361" y="2300233"/>
            <a:ext cx="4683102" cy="29349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2C3B1FE2-956A-DE3B-2EEE-552457E15E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Älykkyysosamäärä ja koulumenestys korreloivat voimakkaasti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9234906-439F-BFEB-A531-AA92DDA99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016" y="1639847"/>
            <a:ext cx="3847122" cy="44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3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6737368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dirty="0"/>
              <a:t>Aivot aktivoituvat ihmisillä usein sitä vähemmän, mitä älykkäämpiä he ovat.</a:t>
            </a:r>
          </a:p>
          <a:p>
            <a:pPr marL="152396" indent="0">
              <a:buNone/>
            </a:pPr>
            <a:endParaRPr sz="1800" dirty="0"/>
          </a:p>
          <a:p>
            <a:pPr indent="-516454">
              <a:lnSpc>
                <a:spcPct val="100000"/>
              </a:lnSpc>
              <a:buSzPts val="2500"/>
              <a:buChar char="-"/>
            </a:pPr>
            <a:r>
              <a:rPr lang="fi" sz="1800" b="1" dirty="0">
                <a:solidFill>
                  <a:schemeClr val="dk1"/>
                </a:solidFill>
              </a:rPr>
              <a:t>Aivojen tehokkuushypoteesi:</a:t>
            </a:r>
            <a:r>
              <a:rPr lang="fi" sz="1800" dirty="0">
                <a:solidFill>
                  <a:schemeClr val="dk1"/>
                </a:solidFill>
              </a:rPr>
              <a:t> hypoteesi, jonka mukaan vaativissa kognitiivisissa tehtävissä aivot ovat älykkäillä ihmisillä niin sanotusti hyötysuhteeltaan parempia kuin vähemmän älykkäillä </a:t>
            </a:r>
            <a:endParaRPr sz="1800" dirty="0">
              <a:solidFill>
                <a:schemeClr val="dk1"/>
              </a:solidFill>
            </a:endParaRPr>
          </a:p>
          <a:p>
            <a:pPr>
              <a:spcBef>
                <a:spcPts val="1333"/>
              </a:spcBef>
              <a:buChar char="-"/>
            </a:pPr>
            <a:r>
              <a:rPr lang="fi" sz="1800" dirty="0">
                <a:solidFill>
                  <a:schemeClr val="dk1"/>
                </a:solidFill>
              </a:rPr>
              <a:t>Aivoissa ei ole keskusta älykkyydelle. Älykkyyteen liittyvät aivoalueet ovat yhteydessä monen tyyppisiin kognitiivisiin toimintoihin, kuten havaitsemiseen, muistiin, kieleen ja tarkkaavaisuuteen. Aivot toimivat tehokkaana kokonaisuutena.</a:t>
            </a:r>
          </a:p>
          <a:p>
            <a:pPr marL="152396" indent="0">
              <a:spcBef>
                <a:spcPts val="1333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fi" sz="1800" dirty="0">
                <a:solidFill>
                  <a:schemeClr val="dk1"/>
                </a:solidFill>
              </a:rPr>
              <a:t>Älykkyyttä vaativan toiminnan yhteydessä aktivoituvat kuitenkin erityisesti </a:t>
            </a:r>
            <a:r>
              <a:rPr lang="fi" sz="1800" b="1" dirty="0">
                <a:solidFill>
                  <a:schemeClr val="dk1"/>
                </a:solidFill>
              </a:rPr>
              <a:t>otsa- ja päälakilohkot.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88EB7100-ABE7-2AB2-1E20-AA4A3885A5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Aivot ja älykkyys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uva 3" descr="Kuva, joka sisältää kohteen teksti, henkilö, ulko, henkilöt&#10;&#10;Kuvaus luotu automaattisesti">
            <a:extLst>
              <a:ext uri="{FF2B5EF4-FFF2-40B4-BE49-F238E27FC236}">
                <a16:creationId xmlns:a16="http://schemas.microsoft.com/office/drawing/2014/main" id="{C92B1D4A-9315-AE1E-4481-5FF90A0C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723" y="1704188"/>
            <a:ext cx="4312677" cy="43950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6804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i" sz="1800" b="1" dirty="0"/>
              <a:t>Kiteytynyt älykkyys: </a:t>
            </a:r>
            <a:r>
              <a:rPr lang="fi" sz="1800" dirty="0"/>
              <a:t>älykkyyden muoto, jossa keskeistä ovat elämän aikana kertyneet tiedot ja kokemukset ja niiden hyödyntäminen</a:t>
            </a:r>
            <a:endParaRPr sz="1800" dirty="0"/>
          </a:p>
          <a:p>
            <a:pPr marL="285750" indent="-285750">
              <a:lnSpc>
                <a:spcPct val="100000"/>
              </a:lnSpc>
              <a:spcBef>
                <a:spcPts val="1600"/>
              </a:spcBef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fi" sz="1800" b="1" dirty="0">
                <a:solidFill>
                  <a:schemeClr val="dk1"/>
                </a:solidFill>
              </a:rPr>
              <a:t>Joustava älykkyys: </a:t>
            </a:r>
            <a:r>
              <a:rPr lang="fi" sz="1800" dirty="0">
                <a:solidFill>
                  <a:schemeClr val="dk1"/>
                </a:solidFill>
              </a:rPr>
              <a:t>älykkyyden muoto, jossa on keskeistä nopea ja tehokas ongelmanratkaisukyky</a:t>
            </a:r>
            <a:endParaRPr sz="1800" dirty="0"/>
          </a:p>
        </p:txBody>
      </p:sp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46C9FD62-9572-B820-76C2-993803AAE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Älykkyyden muotoja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uva 3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5A524592-9AC0-F219-806A-29E5F8679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387" y="1714500"/>
            <a:ext cx="5336013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15600" y="1540452"/>
            <a:ext cx="7525242" cy="41661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65655">
              <a:lnSpc>
                <a:spcPct val="100000"/>
              </a:lnSpc>
              <a:buClr>
                <a:schemeClr val="dk1"/>
              </a:buClr>
              <a:buSzPts val="19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Älykkyyttä määritellään monin tavoin.</a:t>
            </a:r>
          </a:p>
          <a:p>
            <a:pPr marL="143930" indent="0">
              <a:lnSpc>
                <a:spcPct val="100000"/>
              </a:lnSpc>
              <a:buClr>
                <a:schemeClr val="dk1"/>
              </a:buClr>
              <a:buSzPts val="1900"/>
              <a:buNone/>
            </a:pPr>
            <a:endParaRPr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indent="-465655">
              <a:lnSpc>
                <a:spcPct val="100000"/>
              </a:lnSpc>
              <a:buClr>
                <a:schemeClr val="dk1"/>
              </a:buClr>
              <a:buSzPts val="19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Psykologiassa vakiintunut älykkyyden määritelmä: </a:t>
            </a:r>
            <a:r>
              <a:rPr lang="fi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Älykkyys </a:t>
            </a:r>
            <a:r>
              <a:rPr lang="fi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on psyykkistä kyvykkyyttä, joka ilmenee mm. päättelyssä, suunnittelussa, ongelmanratkaisussa ja abstraktissa ajattelussa </a:t>
            </a:r>
          </a:p>
          <a:p>
            <a:pPr marL="143930" indent="0">
              <a:lnSpc>
                <a:spcPct val="100000"/>
              </a:lnSpc>
              <a:buClr>
                <a:schemeClr val="dk1"/>
              </a:buClr>
              <a:buSzPts val="1900"/>
              <a:buNone/>
            </a:pPr>
            <a:endParaRPr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indent="-465655">
              <a:lnSpc>
                <a:spcPct val="100000"/>
              </a:lnSpc>
              <a:buClr>
                <a:schemeClr val="dk1"/>
              </a:buClr>
              <a:buSzPts val="19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Älykäs ihminen ymmärtää monimutkaisia käsitteitä ja niiden välisiä yhteyksiä, oppii nopeasti kokemuksistaan ja osaa soveltaa oppimaansa uusiin tilanteisiin.</a:t>
            </a:r>
            <a:endParaRPr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indent="-465655">
              <a:buClr>
                <a:schemeClr val="dk1"/>
              </a:buClr>
              <a:buSzPts val="1900"/>
              <a:buFont typeface="Calibri"/>
              <a:buChar char="-"/>
            </a:pPr>
            <a:endParaRPr lang="fi" sz="1800" dirty="0"/>
          </a:p>
          <a:p>
            <a:pPr indent="-465655">
              <a:buClr>
                <a:schemeClr val="dk1"/>
              </a:buClr>
              <a:buSzPts val="1900"/>
              <a:buFont typeface="Calibri"/>
              <a:buChar char="-"/>
            </a:pPr>
            <a:r>
              <a:rPr lang="fi" sz="1800" dirty="0"/>
              <a:t>Älykkyyden käsite on kulttuurisidonnainen.</a:t>
            </a:r>
            <a:endParaRPr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333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Google Shape;65;p15">
            <a:extLst>
              <a:ext uri="{FF2B5EF4-FFF2-40B4-BE49-F238E27FC236}">
                <a16:creationId xmlns:a16="http://schemas.microsoft.com/office/drawing/2014/main" id="{3386111F-5923-8F64-0DD4-68A0CE68F3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7832" y="776853"/>
            <a:ext cx="11078568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Mitä älykkyys on?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15600" y="77685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Älykkyys määritellään erilleen näistä käsitteistä: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076581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00000"/>
              </a:lnSpc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Viisaus: kokemuksiin, tietoihin ja taitoihin perustuva syvällinen ymmärrys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  <a:spcBef>
                <a:spcPts val="1333"/>
              </a:spcBef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Lahjakkuus: yksilön lähtökohta, joka mahdollistaa kehittymisen erityisen hyväksi tietyssä asiassa; potentiaalia oppia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  <a:spcBef>
                <a:spcPts val="1333"/>
              </a:spcBef>
              <a:buClr>
                <a:schemeClr val="dk1"/>
              </a:buClr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Älykkyys ei ole pelkästään ulkoa opeteltuja asioita, jonkin erityisalan hallintaa tai älykkyystestissä menestymistä.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>
              <a:spcBef>
                <a:spcPts val="1333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Älykkyyden arviointi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6695063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dirty="0"/>
              <a:t>Syitä mm. koulunkäynnin tuen tarpeen selvittäminen, työnhaku, lääkkeiden sivuvaikutusten tutkiminen tai aivovaurion seurausten selvittäminen</a:t>
            </a:r>
            <a:endParaRPr lang="fi-FI" sz="1800" dirty="0"/>
          </a:p>
          <a:p>
            <a:pPr>
              <a:lnSpc>
                <a:spcPct val="100000"/>
              </a:lnSpc>
              <a:buChar char="-"/>
            </a:pPr>
            <a:endParaRPr lang="fi-FI" sz="1800" b="1"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buChar char="-"/>
            </a:pPr>
            <a:r>
              <a:rPr lang="fi" sz="1800" b="1" dirty="0">
                <a:solidFill>
                  <a:schemeClr val="dk1"/>
                </a:solidFill>
              </a:rPr>
              <a:t>Älykkyystesti: </a:t>
            </a:r>
            <a:r>
              <a:rPr lang="fi" sz="1800" dirty="0">
                <a:solidFill>
                  <a:schemeClr val="dk1"/>
                </a:solidFill>
              </a:rPr>
              <a:t>älykkyyden arvioimiseen kehitetty tehtäväsarja</a:t>
            </a:r>
            <a:endParaRPr sz="1800" dirty="0"/>
          </a:p>
          <a:p>
            <a:pPr>
              <a:spcBef>
                <a:spcPts val="1333"/>
              </a:spcBef>
              <a:buChar char="-"/>
            </a:pPr>
            <a:r>
              <a:rPr lang="fi" sz="1800" dirty="0"/>
              <a:t>Käytetyin älykkyystesti on </a:t>
            </a:r>
            <a:r>
              <a:rPr lang="fi" sz="1800" b="1" dirty="0"/>
              <a:t>WAIS</a:t>
            </a:r>
            <a:r>
              <a:rPr lang="fi" sz="1800" dirty="0"/>
              <a:t> (Wechsler Adult Intelligence Scale)</a:t>
            </a:r>
          </a:p>
          <a:p>
            <a:pPr marL="152396" indent="0">
              <a:spcBef>
                <a:spcPts val="1333"/>
              </a:spcBef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WAISilla voidaan määrittää ihmisen yleinen </a:t>
            </a:r>
            <a:r>
              <a:rPr lang="fi" sz="1800" b="1" dirty="0"/>
              <a:t>älykkyysosamäärä</a:t>
            </a:r>
            <a:r>
              <a:rPr lang="fi" sz="1800" dirty="0"/>
              <a:t> eli </a:t>
            </a:r>
            <a:r>
              <a:rPr lang="fi" sz="1800" b="1" dirty="0"/>
              <a:t>ÄO</a:t>
            </a:r>
            <a:r>
              <a:rPr lang="fi" sz="1800" dirty="0"/>
              <a:t>, joka kertoo siitä, miten yksilö suoriutuu älykkyystestin tehtävistä verrattuna muihin.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Älykkyysosamäärä 100 on keskimääräinen tulos.</a:t>
            </a:r>
            <a:endParaRPr sz="1800"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9234906-439F-BFEB-A531-AA92DDA99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016" y="1639847"/>
            <a:ext cx="3847122" cy="444512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F477081-4460-48B6-C613-90AC83B07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70" y="1255999"/>
            <a:ext cx="11187659" cy="434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9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1C3C050-9E28-66BD-E8E3-35AFE37C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1365573"/>
            <a:ext cx="10464800" cy="462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4259638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dirty="0"/>
              <a:t>Yksilöllä on tietty yleisälykkyyden taso, josta käytetään termiä </a:t>
            </a:r>
            <a:r>
              <a:rPr lang="fi" sz="1800" b="1" dirty="0"/>
              <a:t>g-tekijä</a:t>
            </a:r>
            <a:r>
              <a:rPr lang="fi" sz="1800" dirty="0"/>
              <a:t> (</a:t>
            </a:r>
            <a:r>
              <a:rPr lang="fi" sz="1800" i="1" dirty="0"/>
              <a:t>engl. general intelligence</a:t>
            </a:r>
            <a:r>
              <a:rPr lang="fi" sz="1800" dirty="0"/>
              <a:t>). Henkilö, jolla on korkea yleisälykkyys, menestyy hyvin monenlaisissa tehtävissä.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Yleisälykkyyden lisäksi näyttää olevan olemassa myös tiettyjä älykkyyden erityisiä muotoja, joista jotkut voivat olla yksilöllä toisia vahvempia: </a:t>
            </a:r>
            <a:r>
              <a:rPr lang="fi" sz="1800" b="1" dirty="0"/>
              <a:t>kielellinen ymmärtämiskyky, avaruudellinen hahmottaminen ja matemaattinen päättely</a:t>
            </a:r>
            <a:endParaRPr sz="1800" b="1"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387686B5-DF1B-DF9C-406E-D5E41FE58E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Yleisälykkyys ja älykkyyden lajit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62BA5AC-F7ED-119E-A7C0-9935E6212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693" y="1203537"/>
            <a:ext cx="6980211" cy="455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078695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54225">
              <a:lnSpc>
                <a:spcPct val="105000"/>
              </a:lnSpc>
              <a:buSzPts val="1765"/>
              <a:buChar char="-"/>
            </a:pPr>
            <a:r>
              <a:rPr lang="fi" sz="1800" dirty="0"/>
              <a:t>Älykkyystestien tuloksilla on selkeitä yhteyksiä yksilön muuhun toimintaan: ne ovat vahvasti yhteydessä esimerkiksi koulumenestykseen, oppimiskykyyn, koulutuksen pituuteen, kognitiivisesti vaativissa työtehtävissä menestymiseen ja elinikään.</a:t>
            </a:r>
          </a:p>
          <a:p>
            <a:pPr marL="155360" indent="0">
              <a:lnSpc>
                <a:spcPct val="105000"/>
              </a:lnSpc>
              <a:buSzPts val="1765"/>
              <a:buNone/>
            </a:pPr>
            <a:endParaRPr sz="1800" dirty="0"/>
          </a:p>
          <a:p>
            <a:pPr indent="-454225">
              <a:lnSpc>
                <a:spcPct val="105000"/>
              </a:lnSpc>
              <a:buSzPts val="1765"/>
              <a:buChar char="-"/>
            </a:pPr>
            <a:r>
              <a:rPr lang="fi" sz="1800" dirty="0"/>
              <a:t>Tutkimusnäyttö on vahvaa sen puolesta, että älykkyys on voimakkaasti periytyvä ominaisuus.</a:t>
            </a:r>
          </a:p>
          <a:p>
            <a:pPr marL="155360" indent="0">
              <a:lnSpc>
                <a:spcPct val="105000"/>
              </a:lnSpc>
              <a:buSzPts val="1765"/>
              <a:buNone/>
            </a:pPr>
            <a:endParaRPr sz="1800" dirty="0"/>
          </a:p>
          <a:p>
            <a:pPr indent="-454225">
              <a:lnSpc>
                <a:spcPct val="105000"/>
              </a:lnSpc>
              <a:buSzPts val="1765"/>
              <a:buChar char="-"/>
            </a:pPr>
            <a:r>
              <a:rPr lang="fi" sz="1800" dirty="0"/>
              <a:t>Samassa ympäristössä kasvaneiden </a:t>
            </a:r>
            <a:r>
              <a:rPr lang="fi" sz="1800" b="1" dirty="0"/>
              <a:t>identtisten kaksosten</a:t>
            </a:r>
            <a:r>
              <a:rPr lang="fi" sz="1800" dirty="0"/>
              <a:t> älykkyydet korreloivat erittäin voimakkaasti keskenään.</a:t>
            </a:r>
          </a:p>
          <a:p>
            <a:pPr marL="155360" indent="0">
              <a:lnSpc>
                <a:spcPct val="105000"/>
              </a:lnSpc>
              <a:buSzPts val="1765"/>
              <a:buNone/>
            </a:pPr>
            <a:endParaRPr sz="1800" dirty="0"/>
          </a:p>
          <a:p>
            <a:pPr indent="-454225">
              <a:lnSpc>
                <a:spcPct val="105000"/>
              </a:lnSpc>
              <a:buSzPts val="1765"/>
              <a:buChar char="-"/>
            </a:pPr>
            <a:r>
              <a:rPr lang="fi" sz="1800" dirty="0"/>
              <a:t>Älykkyyden periytyvyys on teollisuusmaissa noin 50–80 prosenttia. Älykkyyden </a:t>
            </a:r>
            <a:r>
              <a:rPr lang="fi" sz="1800" b="1" dirty="0"/>
              <a:t>periytyvyys</a:t>
            </a:r>
            <a:r>
              <a:rPr lang="fi" sz="1800" dirty="0"/>
              <a:t> kertoo, kuinka suuren osan kyseisen populaation yksilöiden välillä havaituista älykkyyseroista perimä selittää.</a:t>
            </a:r>
            <a:endParaRPr sz="1800" dirty="0"/>
          </a:p>
          <a:p>
            <a:pPr indent="0">
              <a:lnSpc>
                <a:spcPct val="105000"/>
              </a:lnSpc>
              <a:spcBef>
                <a:spcPts val="1600"/>
              </a:spcBef>
              <a:spcAft>
                <a:spcPts val="1600"/>
              </a:spcAft>
              <a:buSzPts val="1018"/>
              <a:buNone/>
            </a:pPr>
            <a:endParaRPr sz="2353" dirty="0"/>
          </a:p>
        </p:txBody>
      </p:sp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7463359F-DB83-39FB-E889-95EC6E003D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Älykkyyden periytyvyys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C11C743-D602-9C46-3AA1-D239D9BE2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421" y="780903"/>
            <a:ext cx="7715158" cy="588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9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484</Words>
  <Application>Microsoft Office PowerPoint</Application>
  <PresentationFormat>Laajakuva</PresentationFormat>
  <Paragraphs>53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 3.8 Älykäs osaa päätellä, oppia ja soveltaa oppimaansa</vt:lpstr>
      <vt:lpstr>Mitä älykkyys on?</vt:lpstr>
      <vt:lpstr>Älykkyys määritellään erilleen näistä käsitteistä:</vt:lpstr>
      <vt:lpstr>Älykkyyden arviointi</vt:lpstr>
      <vt:lpstr>PowerPoint-esitys</vt:lpstr>
      <vt:lpstr>PowerPoint-esitys</vt:lpstr>
      <vt:lpstr>Yleisälykkyys ja älykkyyden lajit</vt:lpstr>
      <vt:lpstr>Älykkyyden periytyvyys</vt:lpstr>
      <vt:lpstr>PowerPoint-esitys</vt:lpstr>
      <vt:lpstr>Myös ympäristö vaikuttaa älykkyyteen</vt:lpstr>
      <vt:lpstr>Älykkyysosamäärä ja koulumenestys korreloivat voimakkaasti</vt:lpstr>
      <vt:lpstr>Aivot ja älykkyys</vt:lpstr>
      <vt:lpstr>Älykkyyden muotoja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Persoonallisuus on psyykkisten ominaisuuksien kokonaisuus</dc:title>
  <dc:creator>Timo Heinonen</dc:creator>
  <cp:lastModifiedBy>Hanna Sokratous</cp:lastModifiedBy>
  <cp:revision>20</cp:revision>
  <dcterms:created xsi:type="dcterms:W3CDTF">2022-06-02T11:03:51Z</dcterms:created>
  <dcterms:modified xsi:type="dcterms:W3CDTF">2022-06-28T14:16:20Z</dcterms:modified>
</cp:coreProperties>
</file>