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7" r:id="rId2"/>
    <p:sldId id="272" r:id="rId3"/>
    <p:sldId id="273" r:id="rId4"/>
    <p:sldId id="265" r:id="rId5"/>
    <p:sldId id="259" r:id="rId6"/>
    <p:sldId id="260" r:id="rId7"/>
    <p:sldId id="261" r:id="rId8"/>
    <p:sldId id="262" r:id="rId9"/>
    <p:sldId id="263" r:id="rId10"/>
    <p:sldId id="264" r:id="rId11"/>
    <p:sldId id="274" r:id="rId1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CE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25E1B6-347B-C441-B2B3-88B002999DA7}" v="3" dt="2022-06-16T09:42:01.1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53"/>
    <p:restoredTop sz="96197"/>
  </p:normalViewPr>
  <p:slideViewPr>
    <p:cSldViewPr snapToGrid="0" snapToObjects="1">
      <p:cViewPr varScale="1">
        <p:scale>
          <a:sx n="70" d="100"/>
          <a:sy n="70" d="100"/>
        </p:scale>
        <p:origin x="96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mo Heinonen" userId="b5fb17b4b0c19d5c" providerId="LiveId" clId="{4925E1B6-347B-C441-B2B3-88B002999DA7}"/>
    <pc:docChg chg="custSel modSld">
      <pc:chgData name="Timo Heinonen" userId="b5fb17b4b0c19d5c" providerId="LiveId" clId="{4925E1B6-347B-C441-B2B3-88B002999DA7}" dt="2022-06-26T12:13:17.126" v="7" actId="1076"/>
      <pc:docMkLst>
        <pc:docMk/>
      </pc:docMkLst>
      <pc:sldChg chg="addSp delSp modSp mod">
        <pc:chgData name="Timo Heinonen" userId="b5fb17b4b0c19d5c" providerId="LiveId" clId="{4925E1B6-347B-C441-B2B3-88B002999DA7}" dt="2022-06-26T12:13:17.126" v="7" actId="1076"/>
        <pc:sldMkLst>
          <pc:docMk/>
          <pc:sldMk cId="0" sldId="271"/>
        </pc:sldMkLst>
        <pc:spChg chg="mod">
          <ac:chgData name="Timo Heinonen" userId="b5fb17b4b0c19d5c" providerId="LiveId" clId="{4925E1B6-347B-C441-B2B3-88B002999DA7}" dt="2022-06-26T12:12:21.419" v="1" actId="14100"/>
          <ac:spMkLst>
            <pc:docMk/>
            <pc:sldMk cId="0" sldId="271"/>
            <ac:spMk id="61" creationId="{00000000-0000-0000-0000-000000000000}"/>
          </ac:spMkLst>
        </pc:spChg>
        <pc:picChg chg="add mod">
          <ac:chgData name="Timo Heinonen" userId="b5fb17b4b0c19d5c" providerId="LiveId" clId="{4925E1B6-347B-C441-B2B3-88B002999DA7}" dt="2022-06-26T12:13:17.126" v="7" actId="1076"/>
          <ac:picMkLst>
            <pc:docMk/>
            <pc:sldMk cId="0" sldId="271"/>
            <ac:picMk id="3" creationId="{9D0314C0-C19E-5FC6-9645-1EEC83C33DA7}"/>
          </ac:picMkLst>
        </pc:picChg>
        <pc:picChg chg="del">
          <ac:chgData name="Timo Heinonen" userId="b5fb17b4b0c19d5c" providerId="LiveId" clId="{4925E1B6-347B-C441-B2B3-88B002999DA7}" dt="2022-06-26T12:13:00.813" v="3" actId="478"/>
          <ac:picMkLst>
            <pc:docMk/>
            <pc:sldMk cId="0" sldId="271"/>
            <ac:picMk id="62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6BA545-FF1B-5E41-96B1-CB5E8CDCEF10}" type="datetimeFigureOut">
              <a:rPr lang="fi-FI" smtClean="0"/>
              <a:t>28.6.2022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C5F291-AFF3-CB45-8CEA-179A8D4CF5F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5722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2ef60b0939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12ef60b0939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2ef60b0939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12ef60b0939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44068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2ef60b093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2ef60b093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2ef60b0939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2ef60b0939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2ef60b0939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12ef60b0939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2ef60b0939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2ef60b0939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2ef60b0939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2ef60b0939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2ef60b0939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12ef60b0939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2ef60b0939_0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12ef60b0939_0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2ef60b0939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12ef60b0939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2712F17-467A-BBAD-454A-AFA0758DEC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528F797-7B0B-BBA5-3D5E-71E40309C6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ECE895E-F339-684F-1DB9-00661E0D8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28.6.2022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73C1E9A-6D26-7CA2-21F8-CF605A654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761A4EA-5958-3DB7-72A0-B7A5B5274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6624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09E942A-DC95-49EA-895C-D4B74CFAC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3B00AD3-0CCC-D870-B341-6704B94269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8BA8ED6-FB82-5304-2E87-617FE9100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28.6.2022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503785D-32C2-BC8E-D384-93C6186DC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A1DC344-0D67-A2B7-C92E-E55DE5A1A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58131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043B6FF5-5480-91CB-5A8B-2080EA77BA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A8F1D750-7A5D-D8DE-8122-0E99D5CF26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670C60C-390E-779B-1919-293062DA8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28.6.2022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2FBE02B-0A02-B367-82AD-919AC2EA9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CE0C868-DCF1-AE54-CE7B-458633E97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48511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fi" smtClean="0"/>
              <a:pPr/>
              <a:t>‹#›</a:t>
            </a:fld>
            <a:endParaRPr lang="fi"/>
          </a:p>
        </p:txBody>
      </p:sp>
    </p:spTree>
    <p:extLst>
      <p:ext uri="{BB962C8B-B14F-4D97-AF65-F5344CB8AC3E}">
        <p14:creationId xmlns:p14="http://schemas.microsoft.com/office/powerpoint/2010/main" val="1675093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CC75FE8-08C4-2966-AB20-16263B6E6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767BA1-428E-5277-943D-089B6CFAB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3BA9689-3D3B-7FCB-C179-9E35387C3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28.6.2022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682DF7C-74A0-F0D4-59CC-DAF0AD1C2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6D97C3F-2CE0-304D-2711-9FC0F75DD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70257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C699EB9-D1D1-2ABE-C26F-BF6013995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D92F852-9EE1-1994-7A6F-7F30EC6AE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78A1724-8242-CD3F-FC80-AE3C1A760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28.6.2022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64454E1-E024-019B-7419-4E4B990A9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C342D4C-E276-B7BE-1D75-A986399B4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805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DA2317F-F371-80BD-263B-0399E4ECB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CF0A113-C3FA-2AB2-3FA5-A667A1687F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F897403-E34A-67C6-E9DF-C2BC0823DE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684BFD9-C3EC-FA47-7C44-ED544C5FC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28.6.2022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9D08694-E3CB-BB15-D8DA-2052B0BD3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71E4627-EC5D-A461-0939-67ED54A1A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53674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8F79ADC-2BA4-BC15-DD9A-43FE6BDBD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51B5C8F-A2FD-6C9A-3724-488DD05A53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F181271-BDDA-0EC7-B196-EBEDACB6AD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0AB86565-A7C1-8A52-5044-82BA27CE01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8C5E82BE-DCD3-8588-8535-08E1A056A3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574BC75-78F3-9E28-63A5-04E8C9311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28.6.2022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16A1C8EB-80B5-F8CA-E30E-35C8DB98C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77C90016-58E2-186E-2BC1-76AB5867D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9702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067FBFF-439D-05E4-DEE6-E8BF3E6ED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7FE09E3-5803-541B-82BF-3C1B93548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28.6.2022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D6E2DF8-BA27-2007-EBCC-8E3B083C6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1CEC9DBA-EBEF-73F7-47C3-B2347E9A8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35074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AD2F3FF8-499A-8227-1304-3F0D66EB1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28.6.2022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2642BA7-5E55-0BC2-7555-5B758245B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6729B633-385C-615B-F44B-56673B0DC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0099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F8AB18D-C755-E5D9-2E24-626D46454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CA55C8B-8490-6FC2-AE7E-B11B4941A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2B0EB965-A252-50B6-3C01-6860C1D903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CB2E2A1-55BD-F62D-3694-C496F8631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28.6.2022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03E5986-C7D6-54B1-CBB6-35C6D39FE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C7587EA-F33C-6666-9614-1005DAA5F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11804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C9901D-0600-CD85-16D5-77AD32914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82FF7F41-AB25-A5E1-81B8-4BE8A39DEB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A3931CA-82BB-1002-A764-06B2E8B6AE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82AD95C-02E6-4022-0745-E1CC6FFB3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28.6.2022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5CD0802-38F2-6963-F947-1042C7116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945DD6B-581E-BF1A-8321-B42D14037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94863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724BEBE0-FB3D-B444-7934-51942A595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00FF8D2-6932-2744-C9E7-1DFF31EA3A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161C44E-7A82-0681-DF09-76AA629E0C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09EB0-3FA5-804D-BFFE-44F0496AB928}" type="datetimeFigureOut">
              <a:rPr lang="fi-FI" smtClean="0"/>
              <a:t>28.6.2022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6741FB5-7C44-6DE6-C2B1-9066EAA18E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B2D32FD-73F3-05B0-E171-635C350A4E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52326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415611" y="2354317"/>
            <a:ext cx="11360800" cy="1375249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rmAutofit fontScale="90000"/>
          </a:bodyPr>
          <a:lstStyle/>
          <a:p>
            <a:pPr>
              <a:spcBef>
                <a:spcPts val="0"/>
              </a:spcBef>
            </a:pPr>
            <a:br>
              <a:rPr lang="fi" sz="4000" b="1" dirty="0">
                <a:solidFill>
                  <a:srgbClr val="9DCEC1"/>
                </a:solidFill>
                <a:latin typeface="+mn-lt"/>
              </a:rPr>
            </a:br>
            <a:r>
              <a:rPr lang="fi" sz="4000" b="1" dirty="0">
                <a:solidFill>
                  <a:srgbClr val="9DCEC1"/>
                </a:solidFill>
                <a:latin typeface="+mn-lt"/>
              </a:rPr>
              <a:t>2.6 Motivaatio ja toiminta- ja tulkintatyylit ovat osa persoonallisuutta</a:t>
            </a:r>
            <a:endParaRPr sz="4000" b="1" dirty="0">
              <a:solidFill>
                <a:srgbClr val="9DCEC1"/>
              </a:solidFill>
              <a:latin typeface="+mn-lt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>
              <a:spcBef>
                <a:spcPts val="0"/>
              </a:spcBef>
            </a:pPr>
            <a:r>
              <a:rPr lang="fi-FI" sz="2800" b="1" dirty="0"/>
              <a:t>Ydinsisältö</a:t>
            </a:r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6020CF6C-874A-5810-BD33-75D32587B2B3}"/>
              </a:ext>
            </a:extLst>
          </p:cNvPr>
          <p:cNvSpPr txBox="1"/>
          <p:nvPr/>
        </p:nvSpPr>
        <p:spPr>
          <a:xfrm>
            <a:off x="4985568" y="1646431"/>
            <a:ext cx="22208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" sz="4000" b="1" dirty="0">
                <a:solidFill>
                  <a:srgbClr val="9DCEC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Skeema 5</a:t>
            </a:r>
            <a:endParaRPr lang="fi-FI" sz="4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1"/>
          <p:cNvSpPr txBox="1">
            <a:spLocks noGrp="1"/>
          </p:cNvSpPr>
          <p:nvPr>
            <p:ph type="title"/>
          </p:nvPr>
        </p:nvSpPr>
        <p:spPr>
          <a:xfrm>
            <a:off x="415600" y="9751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fi" sz="2800" dirty="0">
                <a:latin typeface="+mn-lt"/>
              </a:rPr>
              <a:t>Tavoitteet</a:t>
            </a:r>
            <a:endParaRPr sz="2800" dirty="0">
              <a:latin typeface="+mn-lt"/>
            </a:endParaRPr>
          </a:p>
        </p:txBody>
      </p:sp>
      <p:sp>
        <p:nvSpPr>
          <p:cNvPr id="98" name="Google Shape;98;p2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>
              <a:spcAft>
                <a:spcPts val="600"/>
              </a:spcAft>
            </a:pPr>
            <a:r>
              <a:rPr lang="fi" dirty="0"/>
              <a:t>muodostuvat, kun yksilö kohtaa ongelmatilanteita, miettii niihin ratkaisuvaihtoehtoja ja arvioi ratkaisujen toteutumisen todennäköisyyksiä.</a:t>
            </a:r>
            <a:endParaRPr dirty="0"/>
          </a:p>
          <a:p>
            <a:pPr>
              <a:spcAft>
                <a:spcPts val="600"/>
              </a:spcAft>
            </a:pPr>
            <a:r>
              <a:rPr lang="fi" dirty="0"/>
              <a:t>useimmiten tietoisia</a:t>
            </a:r>
            <a:endParaRPr dirty="0"/>
          </a:p>
          <a:p>
            <a:pPr>
              <a:spcAft>
                <a:spcPts val="600"/>
              </a:spcAft>
            </a:pPr>
            <a:r>
              <a:rPr lang="fi" dirty="0"/>
              <a:t>osa lyhytkestoisia ja osa pitkäkestoisia</a:t>
            </a:r>
            <a:endParaRPr dirty="0"/>
          </a:p>
          <a:p>
            <a:pPr indent="0">
              <a:spcBef>
                <a:spcPts val="1600"/>
              </a:spcBef>
              <a:buNone/>
            </a:pPr>
            <a:endParaRPr dirty="0"/>
          </a:p>
          <a:p>
            <a:pPr indent="0">
              <a:spcBef>
                <a:spcPts val="1600"/>
              </a:spcBef>
              <a:buNone/>
            </a:pPr>
            <a:endParaRPr dirty="0"/>
          </a:p>
          <a:p>
            <a:pPr indent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2"/>
          <p:cNvSpPr txBox="1">
            <a:spLocks noGrp="1"/>
          </p:cNvSpPr>
          <p:nvPr>
            <p:ph type="body" idx="1"/>
          </p:nvPr>
        </p:nvSpPr>
        <p:spPr>
          <a:xfrm>
            <a:off x="320066" y="977075"/>
            <a:ext cx="4032478" cy="1206567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70000" lnSpcReduction="20000"/>
          </a:bodyPr>
          <a:lstStyle/>
          <a:p>
            <a:pPr marL="0" indent="0">
              <a:buNone/>
            </a:pPr>
            <a:r>
              <a:rPr lang="fi" dirty="0"/>
              <a:t>Jos yksilö uskoo, että hän onnistuu tavoitteessaan ja että ympäristö tukee sen tavoittelussa, yksilöllä on hyvä </a:t>
            </a:r>
            <a:r>
              <a:rPr lang="fi" b="1" dirty="0"/>
              <a:t>minäpystyvyyden tunne.</a:t>
            </a:r>
            <a:endParaRPr b="1" dirty="0"/>
          </a:p>
          <a:p>
            <a:pPr marL="0" indent="0">
              <a:spcBef>
                <a:spcPts val="1600"/>
              </a:spcBef>
              <a:buNone/>
            </a:pPr>
            <a:endParaRPr b="1" dirty="0"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21CB7394-08CF-3C72-4507-D4812730C3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7316" y="1152144"/>
            <a:ext cx="6587406" cy="546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449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415600" y="965424"/>
            <a:ext cx="11360800" cy="744114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fi" sz="2800" dirty="0">
                <a:latin typeface="+mn-lt"/>
              </a:rPr>
              <a:t>Motivaatio on osa persoonallisuutta</a:t>
            </a:r>
            <a:endParaRPr sz="2800" dirty="0">
              <a:latin typeface="+mn-lt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415600" y="1842567"/>
            <a:ext cx="8373558" cy="4249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>
              <a:spcAft>
                <a:spcPts val="600"/>
              </a:spcAft>
              <a:buChar char="-"/>
            </a:pPr>
            <a:r>
              <a:rPr lang="fi" sz="2000" dirty="0"/>
              <a:t>Temperamentti ja piirteet muodostavat yhden osan persoonallisuudesta, ja lisäksi ihmisen persoonallisuuteen kuuluvat myös hänen kiinnostuksenkohteensa, tavoitteensa, toiveensa, mielihalunsa ja intohimonsa eli hänen </a:t>
            </a:r>
            <a:r>
              <a:rPr lang="fi" sz="2000" b="1" dirty="0"/>
              <a:t>motivaationsa.</a:t>
            </a:r>
            <a:endParaRPr sz="2000" b="1" dirty="0"/>
          </a:p>
          <a:p>
            <a:pPr>
              <a:spcAft>
                <a:spcPts val="600"/>
              </a:spcAft>
              <a:buChar char="-"/>
            </a:pPr>
            <a:r>
              <a:rPr lang="fi" sz="2000" dirty="0"/>
              <a:t>Yksilön persoonallisuuden piirteet ovat yhteydessä hänen motivaatioonsa.</a:t>
            </a:r>
            <a:endParaRPr sz="2000" dirty="0"/>
          </a:p>
          <a:p>
            <a:pPr>
              <a:spcAft>
                <a:spcPts val="600"/>
              </a:spcAft>
              <a:buChar char="-"/>
            </a:pPr>
            <a:r>
              <a:rPr lang="fi" sz="2000" dirty="0"/>
              <a:t>Motivaatio on myös sidoksissa aikaan, paikkaan ja sosiaalisiin rooleihin.</a:t>
            </a:r>
            <a:endParaRPr sz="2000" dirty="0"/>
          </a:p>
          <a:p>
            <a:pPr indent="0">
              <a:spcBef>
                <a:spcPts val="1600"/>
              </a:spcBef>
              <a:spcAft>
                <a:spcPts val="600"/>
              </a:spcAft>
              <a:buNone/>
            </a:pPr>
            <a:endParaRPr dirty="0"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body" idx="1"/>
          </p:nvPr>
        </p:nvSpPr>
        <p:spPr>
          <a:xfrm>
            <a:off x="415599" y="1536633"/>
            <a:ext cx="7541046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>
              <a:spcAft>
                <a:spcPts val="600"/>
              </a:spcAft>
              <a:buChar char="-"/>
            </a:pPr>
            <a:r>
              <a:rPr lang="fi" sz="2000" dirty="0"/>
              <a:t>Temperamentin, piirteiden ja motivaation lisäksi tarvitaan tietoa siitä, miten ihminen toimii vuorovaikutuksessa fyysisen, sosiaalisen ja kulttuurisen ympäristön kanssa.</a:t>
            </a:r>
            <a:endParaRPr sz="2000" dirty="0"/>
          </a:p>
          <a:p>
            <a:pPr>
              <a:spcAft>
                <a:spcPts val="600"/>
              </a:spcAft>
              <a:buChar char="-"/>
            </a:pPr>
            <a:r>
              <a:rPr lang="fi" sz="2000" dirty="0"/>
              <a:t>Ihmiset tulkitsevat tilanteita yksilöllisesti persoonallisuutensa mukaisesti ja toimivat yksilöllisin tavoin. </a:t>
            </a:r>
            <a:endParaRPr sz="2000" dirty="0"/>
          </a:p>
          <a:p>
            <a:pPr>
              <a:spcAft>
                <a:spcPts val="600"/>
              </a:spcAft>
              <a:buChar char="-"/>
            </a:pPr>
            <a:r>
              <a:rPr lang="fi" sz="2000" b="1" dirty="0"/>
              <a:t>Toiminta- ja tulkintatyylit: </a:t>
            </a:r>
            <a:r>
              <a:rPr lang="fi" sz="2000" dirty="0"/>
              <a:t>psykologiset keinot, joita yksilö käyttää erilaisten tilanteiden käsittelyssä.</a:t>
            </a:r>
            <a:endParaRPr sz="2000" dirty="0"/>
          </a:p>
          <a:p>
            <a:pPr indent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sp>
        <p:nvSpPr>
          <p:cNvPr id="3" name="Google Shape;60;p14">
            <a:extLst>
              <a:ext uri="{FF2B5EF4-FFF2-40B4-BE49-F238E27FC236}">
                <a16:creationId xmlns:a16="http://schemas.microsoft.com/office/drawing/2014/main" id="{65627D3F-76FB-47B5-3193-A84AE2BB604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5600" y="767731"/>
            <a:ext cx="11360800" cy="768902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fi" sz="2800" dirty="0">
                <a:latin typeface="+mn-lt"/>
              </a:rPr>
              <a:t>Toiminta- ja tulkintatyylit ovat osa persoonallisuutta</a:t>
            </a:r>
            <a:endParaRPr sz="2800" dirty="0">
              <a:latin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689B7CE6-514E-12BD-8156-238A5F373A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4481" y="1083915"/>
            <a:ext cx="9450994" cy="544490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0065881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>
              <a:spcAft>
                <a:spcPts val="600"/>
              </a:spcAft>
              <a:buChar char="-"/>
            </a:pPr>
            <a:r>
              <a:rPr lang="fi" dirty="0"/>
              <a:t>Tulkinnat toiminnan syistä eli </a:t>
            </a:r>
            <a:r>
              <a:rPr lang="fi" b="1" dirty="0"/>
              <a:t>attribuutiot</a:t>
            </a:r>
            <a:r>
              <a:rPr lang="fi" dirty="0"/>
              <a:t> voivat olla ulkoisia tai sisäisiä.</a:t>
            </a:r>
            <a:endParaRPr dirty="0"/>
          </a:p>
          <a:p>
            <a:pPr>
              <a:spcAft>
                <a:spcPts val="600"/>
              </a:spcAft>
              <a:buChar char="-"/>
            </a:pPr>
            <a:r>
              <a:rPr lang="fi" dirty="0"/>
              <a:t>Ulkoinen tulkinta liittää käyttäytymisen syyt ulkoiseen tilanteeseen, johon yksilö ei juuri voi itse vaikuttaa.</a:t>
            </a:r>
            <a:endParaRPr dirty="0"/>
          </a:p>
          <a:p>
            <a:pPr>
              <a:spcAft>
                <a:spcPts val="600"/>
              </a:spcAft>
              <a:buChar char="-"/>
            </a:pPr>
            <a:r>
              <a:rPr lang="fi" dirty="0"/>
              <a:t>Sisäinen tulkinta liittää käyttäytymisen syyt henkilön sisäisiin ominaisuuksiin, kykyihin ja tunteisiin.</a:t>
            </a:r>
            <a:endParaRPr dirty="0"/>
          </a:p>
          <a:p>
            <a:pPr>
              <a:spcAft>
                <a:spcPts val="600"/>
              </a:spcAft>
              <a:buChar char="-"/>
            </a:pPr>
            <a:r>
              <a:rPr lang="fi" dirty="0"/>
              <a:t>Aiemmat tiedot ja uskomukset ohjaavat tulkintoja.</a:t>
            </a:r>
            <a:endParaRPr dirty="0"/>
          </a:p>
          <a:p>
            <a:pPr>
              <a:spcAft>
                <a:spcPts val="600"/>
              </a:spcAft>
              <a:buChar char="-"/>
            </a:pPr>
            <a:r>
              <a:rPr lang="fi" dirty="0"/>
              <a:t>Yksilöiden välillä on eroja siinä, pitävätkö he sisäiseksi tulkittua kielteistä asiaa muutettavissa olevana vai pysyvänä piirteenä.</a:t>
            </a:r>
            <a:endParaRPr dirty="0"/>
          </a:p>
          <a:p>
            <a:pPr indent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sp>
        <p:nvSpPr>
          <p:cNvPr id="3" name="Google Shape;60;p14">
            <a:extLst>
              <a:ext uri="{FF2B5EF4-FFF2-40B4-BE49-F238E27FC236}">
                <a16:creationId xmlns:a16="http://schemas.microsoft.com/office/drawing/2014/main" id="{B4C47E46-800C-8078-6C26-1DAD8649A4A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5600" y="815188"/>
            <a:ext cx="11360800" cy="768902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fi" sz="2800" dirty="0">
                <a:latin typeface="+mn-lt"/>
              </a:rPr>
              <a:t>Attribuutiot</a:t>
            </a:r>
            <a:endParaRPr sz="2800" dirty="0">
              <a:latin typeface="+mn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4E29674E-51A2-9EAD-B532-E738A8B17B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4903" y="1032324"/>
            <a:ext cx="4862194" cy="544162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6310469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>
              <a:spcAft>
                <a:spcPts val="600"/>
              </a:spcAft>
              <a:buChar char="-"/>
            </a:pPr>
            <a:r>
              <a:rPr lang="fi" dirty="0"/>
              <a:t>Yleinen virhe ihmisten tekemissä tulkinnoissa on se, että toisten tekemiset nähdään liiaksi sisäisistä syistä johtuviksi </a:t>
            </a:r>
            <a:r>
              <a:rPr lang="fi" b="1" dirty="0"/>
              <a:t>(attribuutiovirhe).</a:t>
            </a:r>
            <a:endParaRPr b="1" dirty="0"/>
          </a:p>
          <a:p>
            <a:pPr>
              <a:spcAft>
                <a:spcPts val="600"/>
              </a:spcAft>
              <a:buChar char="-"/>
            </a:pPr>
            <a:r>
              <a:rPr lang="fi" dirty="0"/>
              <a:t>Tulkintatapoja on mahdollista muuttaa tietoisesti.</a:t>
            </a:r>
            <a:endParaRPr dirty="0"/>
          </a:p>
        </p:txBody>
      </p:sp>
      <p:sp>
        <p:nvSpPr>
          <p:cNvPr id="3" name="Google Shape;60;p14">
            <a:extLst>
              <a:ext uri="{FF2B5EF4-FFF2-40B4-BE49-F238E27FC236}">
                <a16:creationId xmlns:a16="http://schemas.microsoft.com/office/drawing/2014/main" id="{F3C06E2E-98FA-75CD-A9DB-75D2ABC1DB5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5600" y="815188"/>
            <a:ext cx="11360800" cy="768902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fi" sz="2800" dirty="0">
                <a:latin typeface="+mn-lt"/>
              </a:rPr>
              <a:t>Attribuutiovirhe</a:t>
            </a:r>
            <a:endParaRPr sz="2800" dirty="0">
              <a:latin typeface="+mn-lt"/>
            </a:endParaRPr>
          </a:p>
        </p:txBody>
      </p:sp>
      <p:pic>
        <p:nvPicPr>
          <p:cNvPr id="4" name="Kuva 3" descr="Kuva, joka sisältää kohteen teksti, ulko, sohva, istuin&#10;&#10;Kuvaus luotu automaattisesti">
            <a:extLst>
              <a:ext uri="{FF2B5EF4-FFF2-40B4-BE49-F238E27FC236}">
                <a16:creationId xmlns:a16="http://schemas.microsoft.com/office/drawing/2014/main" id="{0B598944-FCF7-DF63-5189-DD20BBDB60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7354" y="1536633"/>
            <a:ext cx="5050331" cy="45552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9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8168842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indent="-442202">
              <a:spcAft>
                <a:spcPts val="600"/>
              </a:spcAft>
              <a:buSzPct val="100000"/>
              <a:buChar char="-"/>
            </a:pPr>
            <a:r>
              <a:rPr lang="fi" sz="2000" dirty="0"/>
              <a:t>Tutkija Albert Bandura kehitti </a:t>
            </a:r>
            <a:r>
              <a:rPr lang="fi" sz="2000" b="1" dirty="0"/>
              <a:t>sosiokognitiivisen teorian,</a:t>
            </a:r>
            <a:r>
              <a:rPr lang="fi" sz="2000" dirty="0"/>
              <a:t> jossa keskitytään siihen, millaisia ajatuksia, tulkintoja ja tunteita yksilöllä on tilanteen ja käyttäytymisen välissä.</a:t>
            </a:r>
            <a:endParaRPr sz="2000" dirty="0"/>
          </a:p>
          <a:p>
            <a:pPr indent="-442202">
              <a:spcAft>
                <a:spcPts val="600"/>
              </a:spcAft>
              <a:buSzPct val="100000"/>
              <a:buChar char="-"/>
            </a:pPr>
            <a:r>
              <a:rPr lang="fi" sz="2000" i="1" dirty="0"/>
              <a:t>Sosio </a:t>
            </a:r>
            <a:r>
              <a:rPr lang="fi" sz="2000" dirty="0"/>
              <a:t>= sosiaalinen ympäristö + </a:t>
            </a:r>
            <a:r>
              <a:rPr lang="fi" sz="2000" i="1" dirty="0"/>
              <a:t>Kognitio</a:t>
            </a:r>
            <a:r>
              <a:rPr lang="fi" sz="2000" dirty="0"/>
              <a:t> = sosiaalisesta ympäristöstä tehdyt kognitiiviset tulkinnat</a:t>
            </a:r>
            <a:endParaRPr sz="2000" dirty="0"/>
          </a:p>
          <a:p>
            <a:pPr indent="-442202">
              <a:spcAft>
                <a:spcPts val="600"/>
              </a:spcAft>
              <a:buSzPct val="100000"/>
              <a:buChar char="-"/>
            </a:pPr>
            <a:r>
              <a:rPr lang="fi" sz="2000" dirty="0"/>
              <a:t>Yksilölliset tiedonkäsittelytavat ovat osa yksilön persoonallisuutta.</a:t>
            </a:r>
            <a:endParaRPr sz="2000" dirty="0"/>
          </a:p>
          <a:p>
            <a:pPr marL="0" indent="0">
              <a:spcBef>
                <a:spcPts val="1600"/>
              </a:spcBef>
              <a:spcAft>
                <a:spcPts val="600"/>
              </a:spcAft>
              <a:buNone/>
            </a:pPr>
            <a:endParaRPr sz="2000" dirty="0"/>
          </a:p>
          <a:p>
            <a:pPr indent="-442202">
              <a:spcBef>
                <a:spcPts val="1600"/>
              </a:spcBef>
              <a:spcAft>
                <a:spcPts val="600"/>
              </a:spcAft>
              <a:buSzPct val="100000"/>
              <a:buChar char="-"/>
            </a:pPr>
            <a:r>
              <a:rPr lang="fi" sz="2000" dirty="0"/>
              <a:t>Kritiikki teorialle: useimmat asiat eivät johdu pelkästään yksilön omista ajatuksista tai yrittämisen määrästä.</a:t>
            </a:r>
            <a:endParaRPr sz="2000" dirty="0"/>
          </a:p>
          <a:p>
            <a:pPr marL="0" indent="0">
              <a:spcBef>
                <a:spcPts val="1600"/>
              </a:spcBef>
              <a:buNone/>
            </a:pPr>
            <a:endParaRPr dirty="0"/>
          </a:p>
          <a:p>
            <a:pPr indent="0">
              <a:spcBef>
                <a:spcPts val="1600"/>
              </a:spcBef>
              <a:buNone/>
            </a:pPr>
            <a:endParaRPr dirty="0"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sp>
        <p:nvSpPr>
          <p:cNvPr id="3" name="Google Shape;60;p14">
            <a:extLst>
              <a:ext uri="{FF2B5EF4-FFF2-40B4-BE49-F238E27FC236}">
                <a16:creationId xmlns:a16="http://schemas.microsoft.com/office/drawing/2014/main" id="{941C4E0C-1C9E-9C83-BEA5-4F0EF1A2B94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5600" y="815188"/>
            <a:ext cx="11360800" cy="768902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fi" sz="2800" dirty="0">
                <a:latin typeface="+mn-lt"/>
              </a:rPr>
              <a:t>Sosiokognitiivinen teoria</a:t>
            </a:r>
            <a:endParaRPr sz="2800" dirty="0">
              <a:latin typeface="+mn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F07A043E-B753-AB1B-A53B-A129FE9DC2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6645" y="1176335"/>
            <a:ext cx="4775200" cy="51562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2728</TotalTime>
  <Words>314</Words>
  <Application>Microsoft Office PowerPoint</Application>
  <PresentationFormat>Laajakuva</PresentationFormat>
  <Paragraphs>33</Paragraphs>
  <Slides>11</Slides>
  <Notes>11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Office-teema</vt:lpstr>
      <vt:lpstr> 2.6 Motivaatio ja toiminta- ja tulkintatyylit ovat osa persoonallisuutta</vt:lpstr>
      <vt:lpstr>Motivaatio on osa persoonallisuutta</vt:lpstr>
      <vt:lpstr>Toiminta- ja tulkintatyylit ovat osa persoonallisuutta</vt:lpstr>
      <vt:lpstr>PowerPoint-esitys</vt:lpstr>
      <vt:lpstr>Attribuutiot</vt:lpstr>
      <vt:lpstr>PowerPoint-esitys</vt:lpstr>
      <vt:lpstr>Attribuutiovirhe</vt:lpstr>
      <vt:lpstr>Sosiokognitiivinen teoria</vt:lpstr>
      <vt:lpstr>PowerPoint-esitys</vt:lpstr>
      <vt:lpstr>Tavoitteet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 Persoonallisuus on psyykkisten ominaisuuksien kokonaisuus</dc:title>
  <dc:creator>Timo Heinonen</dc:creator>
  <cp:lastModifiedBy>Hanna Sokratous</cp:lastModifiedBy>
  <cp:revision>16</cp:revision>
  <dcterms:created xsi:type="dcterms:W3CDTF">2022-06-02T11:03:51Z</dcterms:created>
  <dcterms:modified xsi:type="dcterms:W3CDTF">2022-06-28T12:59:09Z</dcterms:modified>
</cp:coreProperties>
</file>