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76421-87C1-9541-A84A-05E40860F551}" v="1" dt="2022-06-26T10:59:06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97"/>
  </p:normalViewPr>
  <p:slideViewPr>
    <p:cSldViewPr snapToGrid="0" snapToObjects="1">
      <p:cViewPr varScale="1">
        <p:scale>
          <a:sx n="76" d="100"/>
          <a:sy n="76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59576421-87C1-9541-A84A-05E40860F551}"/>
    <pc:docChg chg="custSel modSld">
      <pc:chgData name="Timo Heinonen" userId="b5fb17b4b0c19d5c" providerId="LiveId" clId="{59576421-87C1-9541-A84A-05E40860F551}" dt="2022-06-26T10:59:50.373" v="8" actId="1076"/>
      <pc:docMkLst>
        <pc:docMk/>
      </pc:docMkLst>
      <pc:sldChg chg="addSp delSp modSp mod">
        <pc:chgData name="Timo Heinonen" userId="b5fb17b4b0c19d5c" providerId="LiveId" clId="{59576421-87C1-9541-A84A-05E40860F551}" dt="2022-06-26T10:59:50.373" v="8" actId="1076"/>
        <pc:sldMkLst>
          <pc:docMk/>
          <pc:sldMk cId="0" sldId="262"/>
        </pc:sldMkLst>
        <pc:spChg chg="del mod">
          <ac:chgData name="Timo Heinonen" userId="b5fb17b4b0c19d5c" providerId="LiveId" clId="{59576421-87C1-9541-A84A-05E40860F551}" dt="2022-06-26T10:59:29.937" v="5" actId="478"/>
          <ac:spMkLst>
            <pc:docMk/>
            <pc:sldMk cId="0" sldId="262"/>
            <ac:spMk id="80" creationId="{00000000-0000-0000-0000-000000000000}"/>
          </ac:spMkLst>
        </pc:spChg>
        <pc:picChg chg="add mod">
          <ac:chgData name="Timo Heinonen" userId="b5fb17b4b0c19d5c" providerId="LiveId" clId="{59576421-87C1-9541-A84A-05E40860F551}" dt="2022-06-26T10:59:50.373" v="8" actId="1076"/>
          <ac:picMkLst>
            <pc:docMk/>
            <pc:sldMk cId="0" sldId="262"/>
            <ac:picMk id="3" creationId="{40C40950-9A33-11BA-5077-FFBA32F4A4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da8f12b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da8f12b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da8f12b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da8f12b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da8f12b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da8f12b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da8f12b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da8f12b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da8f12b2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da8f12b2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da8f12b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da8f12b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da8f12b2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da8f12b2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2511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27.6.2022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r>
              <a:rPr lang="fi" sz="4000" b="1" dirty="0">
                <a:solidFill>
                  <a:srgbClr val="9DCEC1"/>
                </a:solidFill>
                <a:latin typeface="+mn-lt"/>
              </a:rPr>
              <a:t>1.3 Perimä ja ympäristö muovaavat persoonallisuutta</a:t>
            </a:r>
            <a:endParaRPr sz="40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" sz="2800" b="1" dirty="0"/>
              <a:t>Ydinsisältö</a:t>
            </a:r>
            <a:endParaRPr sz="2800" b="1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761999" y="1536633"/>
            <a:ext cx="726809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2000" b="1" dirty="0"/>
              <a:t>Perimällä </a:t>
            </a:r>
            <a:r>
              <a:rPr lang="fi" sz="2000" dirty="0"/>
              <a:t>on suuri vaikutus moniin yksilön ominaisuuksiin, kuten älykkyyteen, luovuuteen ja persoonallisuuden piirteisiin.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dirty="0"/>
              <a:t>Persoonallisuuden piirteissä esiintyvästä vaihtelusta keskimäärin puolet selittyy perimällä.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b="1" dirty="0"/>
              <a:t>Käyttäytymisgenetiikka</a:t>
            </a:r>
            <a:r>
              <a:rPr lang="fi" sz="2000" dirty="0"/>
              <a:t> on tieteenala, joka selvittää käyttäytymisen perinnöllistä taustaa.</a:t>
            </a:r>
          </a:p>
          <a:p>
            <a:pPr marL="152396" indent="0">
              <a:buNone/>
            </a:pPr>
            <a:endParaRPr sz="2000" dirty="0"/>
          </a:p>
          <a:p>
            <a:pPr>
              <a:buChar char="-"/>
            </a:pPr>
            <a:r>
              <a:rPr lang="fi" sz="2000" dirty="0"/>
              <a:t>Geenitutkimuksen lisäksi hyödynnetään </a:t>
            </a:r>
            <a:r>
              <a:rPr lang="fi" sz="2000" b="1" dirty="0"/>
              <a:t>kaksos- ja adoptiotutkimuksia.</a:t>
            </a:r>
            <a:endParaRPr sz="2000" b="1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8D38E45-4A90-175C-9602-25E1ECA81D9B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Perimä selittää noin puolet persoonallisuudesta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2BA0F5-BAEC-3249-FF96-37ECC112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556" y="1376065"/>
            <a:ext cx="1863054" cy="5145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49300" y="1574799"/>
            <a:ext cx="5598948" cy="42122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Laajoissa kaksostutkimuksissa on havaittu, että identtiset kaksoset ovat persoonallisuudeltaan huomattavasti enemmän toistensa kaltaisia kuin epäidenttiset kaksoset.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Myös pieninä lapsina eri perheisiin adoptoidut identtiset kaksoset muistuttavat useimmiten persoonallisuudeltaan toisiaan yhtä paljon kuin yhdessä kasvaneet identtiset kaksoset.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E90281-F4A3-73A7-41C7-415A82292AB5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Kaksostutkimusten tuloksia</a:t>
            </a:r>
          </a:p>
        </p:txBody>
      </p:sp>
      <p:pic>
        <p:nvPicPr>
          <p:cNvPr id="4" name="Kuva 3" descr="Kuva, joka sisältää kohteen ulko, henkilö, ruoho&#10;&#10;Kuvaus luotu automaattisesti">
            <a:extLst>
              <a:ext uri="{FF2B5EF4-FFF2-40B4-BE49-F238E27FC236}">
                <a16:creationId xmlns:a16="http://schemas.microsoft.com/office/drawing/2014/main" id="{279DD922-561D-89BD-8338-EE40ABAC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05" y="1731124"/>
            <a:ext cx="4687584" cy="3755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96900" y="1524000"/>
            <a:ext cx="5880100" cy="43576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b="1" dirty="0"/>
              <a:t>Perinnöllinen</a:t>
            </a:r>
            <a:r>
              <a:rPr lang="fi" sz="1800" dirty="0"/>
              <a:t> ominaisuus tarkoittaa mitä tahansa vanhemmilta lapsille perintötekijöiden kautta siirtyvää ominaisuutta.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Perinnöllinen ei tarkoita samaa kuin </a:t>
            </a:r>
            <a:r>
              <a:rPr lang="fi" sz="1800" b="1" dirty="0"/>
              <a:t>synnynnäinen,</a:t>
            </a:r>
            <a:r>
              <a:rPr lang="fi" sz="1800" dirty="0"/>
              <a:t> sillä syntymää edeltänyt ympäristö voi muuttaa jopa geeneissä määrättyjä piirteitä.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b="1" dirty="0"/>
              <a:t>Periytyvyys</a:t>
            </a:r>
            <a:r>
              <a:rPr lang="fi" sz="1800" dirty="0"/>
              <a:t> on tilastollinen mittaluku, joka kertoo, kuinka suuri osa tutkitussa ihmisryhmässä eli populaatiossa havaitusta ominaisuuden vaihtelusta johtuu perimästä. Periytyvyyden käsitettä ei voi soveltaa yksittäiseen ihmiseen vaan kyseessä on populaatiota koskeva mittaluku.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BC4F391-6713-6D95-B8B9-7BE85B6C34C2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Perimä: käsitteitä</a:t>
            </a:r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53C38189-D884-19FC-625F-E8518FE1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24" y="1861544"/>
            <a:ext cx="4743976" cy="36825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809300" y="1683415"/>
            <a:ext cx="659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Perimän lisäksi ympäristöllä on vaikutusta persoonallisuuden muotoutumiseen.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Perimän ja ympäristön vaikutuksia yksilön persoonallisuuteen ei voi vain laskea yhteen, vaan ne vaikuttavat toisiinsa dynaamisesti eli jatkuvassa vuorovaikutuksessa.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Biologisten vanhempien tarjoama kasvuympäristö ilmentää heidän perimäänsä.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Tiettyjen geenien aktivoituminen voi vaatia tietynlaista ympäristöä.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Toisaalta kasvattajat voivat pyrkiä tarjoamaan erilaisen ympäristön kuin mihin lapsen perimä osoittaisi (esim. rauhallinen ympäristö levottomalle lapselle).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E29F417-D1FE-E965-58BE-4EEC7B29FDD3}"/>
              </a:ext>
            </a:extLst>
          </p:cNvPr>
          <p:cNvSpPr txBox="1"/>
          <p:nvPr/>
        </p:nvSpPr>
        <p:spPr>
          <a:xfrm>
            <a:off x="863600" y="914400"/>
            <a:ext cx="654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Ympäristö muovaa persoonallisuutta</a:t>
            </a:r>
          </a:p>
        </p:txBody>
      </p:sp>
      <p:pic>
        <p:nvPicPr>
          <p:cNvPr id="4" name="Kuva 3" descr="Kuva, joka sisältää kohteen ruoho, henkilö, ulko, puu&#10;&#10;Kuvaus luotu automaattisesti">
            <a:extLst>
              <a:ext uri="{FF2B5EF4-FFF2-40B4-BE49-F238E27FC236}">
                <a16:creationId xmlns:a16="http://schemas.microsoft.com/office/drawing/2014/main" id="{DFB2D62F-7326-2A0C-723A-AA845824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0" y="2246515"/>
            <a:ext cx="428151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6741945" cy="257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-FI" sz="2500" dirty="0">
                <a:latin typeface="+mn-lt"/>
              </a:rPr>
              <a:t>Perimän ja ympäristön välisen vuorovaikutuksen eri muodot persoonallisuuden muovautumisessa</a:t>
            </a:r>
            <a:br>
              <a:rPr lang="fi-FI" sz="2500" dirty="0">
                <a:latin typeface="+mn-lt"/>
              </a:rPr>
            </a:br>
            <a:endParaRPr dirty="0"/>
          </a:p>
        </p:txBody>
      </p:sp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0C40950-9A33-11BA-5077-FFBA32F4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86" y="1868847"/>
            <a:ext cx="8627627" cy="4395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415600" y="1446414"/>
            <a:ext cx="7381738" cy="4260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indent="-445758">
              <a:buSzPct val="100000"/>
              <a:buChar char="-"/>
            </a:pPr>
            <a:r>
              <a:rPr lang="fi" sz="1800" dirty="0"/>
              <a:t>Persoonallisuuteen vaikuttavat aivojen yksilölliset toimintamekanismit.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Ihmiset eroavat toisistaan siinä, mikä määrä aktivaatiota on sopivin heidän aivoverkostolleen.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Voimakasta aktivaatiota kaipaavat ihmiset ovat keskimääräisesti ulospäin suuntautuneita, kun taas heikompaa aktivaatiota tarvitsevat ihmiset ovat sisäänpäin suuntautuneita.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b="1" dirty="0"/>
              <a:t>Aivojen kahden aktivaatiojärjestelmän teoriassa</a:t>
            </a:r>
            <a:r>
              <a:rPr lang="fi" sz="1800" dirty="0"/>
              <a:t> ihmisillä esitetään olevan käyttäytymistä aktivoiva järjestelmä BAS ja vetäytymiskäyttäytymisestä huolehtiva järjestelmä BIS.</a:t>
            </a:r>
          </a:p>
          <a:p>
            <a:pPr marL="163827" indent="0">
              <a:buSzPct val="100000"/>
              <a:buNone/>
            </a:pPr>
            <a:endParaRPr sz="1800" dirty="0"/>
          </a:p>
          <a:p>
            <a:pPr indent="-445758">
              <a:buSzPct val="100000"/>
              <a:buChar char="-"/>
            </a:pPr>
            <a:r>
              <a:rPr lang="fi" sz="1800" dirty="0"/>
              <a:t>BAS- ja BIS-taipumukset ovat yhteydessä lähestymismotivaatioon eli pyrkimykseen kohti myönteisiä asioita ja välttämismotivaatioon eli pyrkimykseen välttää kielteisiä asioita. Yksilöt eroavat näiden taipumusten voimakkuudessa.</a:t>
            </a:r>
            <a:endParaRPr sz="1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4EBB980-2474-4E55-76E3-50317390F44A}"/>
              </a:ext>
            </a:extLst>
          </p:cNvPr>
          <p:cNvSpPr txBox="1"/>
          <p:nvPr/>
        </p:nvSpPr>
        <p:spPr>
          <a:xfrm>
            <a:off x="863600" y="9144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Aivotoiminta vaikuttaa persoonallisuuteen</a:t>
            </a:r>
          </a:p>
          <a:p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1DEFAE-D919-7EA6-49E1-38ED5D1F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89" y="1512885"/>
            <a:ext cx="3525411" cy="4193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15600" y="8076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Kulttuuri vaikuttaa persoonallisuuteen</a:t>
            </a:r>
            <a:endParaRPr sz="2500" dirty="0">
              <a:latin typeface="+mn-lt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93860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08506">
              <a:buSzPts val="1225"/>
              <a:buChar char="-"/>
            </a:pPr>
            <a:r>
              <a:rPr lang="fi" sz="1800" b="1" dirty="0"/>
              <a:t>Individualistisissa kulttuureissa, </a:t>
            </a:r>
            <a:r>
              <a:rPr lang="fi" sz="1800" dirty="0"/>
              <a:t>kuten esimerkiksi Yhdysvalloissa tai Pohjoismaissa, korostetaan itsenäisyyttä ja valinnan mahdollisuutta. 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Ihmisten omalla vastuulla on kehittää itsestään sellainen kuin hän haluaa olla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keskitytään korostamaan omia hyviä puolia ja nähdään oma itse optimistisesti</a:t>
            </a:r>
          </a:p>
          <a:p>
            <a:pPr indent="0">
              <a:spcBef>
                <a:spcPts val="1600"/>
              </a:spcBef>
              <a:buSzPts val="688"/>
              <a:buNone/>
            </a:pPr>
            <a:endParaRPr sz="1800" dirty="0"/>
          </a:p>
          <a:p>
            <a:pPr indent="-408506">
              <a:spcBef>
                <a:spcPts val="1600"/>
              </a:spcBef>
              <a:buSzPts val="1225"/>
              <a:buChar char="-"/>
            </a:pPr>
            <a:r>
              <a:rPr lang="fi" sz="1800" b="1" dirty="0"/>
              <a:t>Kollektivistisissa kulttuureissa,</a:t>
            </a:r>
            <a:r>
              <a:rPr lang="fi" sz="1800" dirty="0"/>
              <a:t> kuten esimerkiksi joissakin Aasian ja Etelä-Amerikan maissa, yksilön nähdään olevan hyvin sidoksissa toisiin, ja hänen tavoitteenaan on sopeutua yhteisöön ja kehittää itsestään yhteisöään palveleva ihminen.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ihmiset oppivat määrittelemään itsensä ryhmän jäsenenä ja arvostamaan itseään ryhmänsä saavutusten perusteella</a:t>
            </a:r>
            <a:endParaRPr sz="1800" dirty="0"/>
          </a:p>
          <a:p>
            <a:pPr indent="0">
              <a:spcBef>
                <a:spcPts val="1600"/>
              </a:spcBef>
              <a:buSzPts val="688"/>
              <a:buNone/>
            </a:pPr>
            <a:r>
              <a:rPr lang="fi" sz="1800" dirty="0"/>
              <a:t>→ ollaan herkkiä kielteiselle palautteelle eikä itseä korosteta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SzPts val="688"/>
              <a:buNone/>
            </a:pPr>
            <a:endParaRPr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420</Words>
  <Application>Microsoft Office PowerPoint</Application>
  <PresentationFormat>Laajakuva</PresentationFormat>
  <Paragraphs>50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  1.3 Perimä ja ympäristö muovaavat persoonallisuutta</vt:lpstr>
      <vt:lpstr>PowerPoint-esitys</vt:lpstr>
      <vt:lpstr>PowerPoint-esitys</vt:lpstr>
      <vt:lpstr>PowerPoint-esitys</vt:lpstr>
      <vt:lpstr>PowerPoint-esitys</vt:lpstr>
      <vt:lpstr>Perimän ja ympäristön välisen vuorovaikutuksen eri muodot persoonallisuuden muovautumisessa </vt:lpstr>
      <vt:lpstr>PowerPoint-esitys</vt:lpstr>
      <vt:lpstr>Kulttuuri vaikuttaa persoonallisuuteen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Hanna Sokratous</cp:lastModifiedBy>
  <cp:revision>11</cp:revision>
  <dcterms:created xsi:type="dcterms:W3CDTF">2022-06-02T11:03:51Z</dcterms:created>
  <dcterms:modified xsi:type="dcterms:W3CDTF">2022-06-27T12:12:33Z</dcterms:modified>
</cp:coreProperties>
</file>