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28892D-A0BC-A949-B023-6965628EE85A}" v="2" dt="2022-06-26T10:09:53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197"/>
  </p:normalViewPr>
  <p:slideViewPr>
    <p:cSldViewPr snapToGrid="0" snapToObjects="1">
      <p:cViewPr varScale="1">
        <p:scale>
          <a:sx n="58" d="100"/>
          <a:sy n="58" d="100"/>
        </p:scale>
        <p:origin x="8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 Heinonen" userId="b5fb17b4b0c19d5c" providerId="LiveId" clId="{8128892D-A0BC-A949-B023-6965628EE85A}"/>
    <pc:docChg chg="modSld">
      <pc:chgData name="Timo Heinonen" userId="b5fb17b4b0c19d5c" providerId="LiveId" clId="{8128892D-A0BC-A949-B023-6965628EE85A}" dt="2022-06-26T10:10:11.383" v="7" actId="20577"/>
      <pc:docMkLst>
        <pc:docMk/>
      </pc:docMkLst>
      <pc:sldChg chg="addSp modSp mod">
        <pc:chgData name="Timo Heinonen" userId="b5fb17b4b0c19d5c" providerId="LiveId" clId="{8128892D-A0BC-A949-B023-6965628EE85A}" dt="2022-06-26T10:09:06.233" v="3" actId="1076"/>
        <pc:sldMkLst>
          <pc:docMk/>
          <pc:sldMk cId="0" sldId="258"/>
        </pc:sldMkLst>
        <pc:spChg chg="mod">
          <ac:chgData name="Timo Heinonen" userId="b5fb17b4b0c19d5c" providerId="LiveId" clId="{8128892D-A0BC-A949-B023-6965628EE85A}" dt="2022-06-26T10:09:00.471" v="2" actId="20577"/>
          <ac:spMkLst>
            <pc:docMk/>
            <pc:sldMk cId="0" sldId="258"/>
            <ac:spMk id="60" creationId="{00000000-0000-0000-0000-000000000000}"/>
          </ac:spMkLst>
        </pc:spChg>
        <pc:picChg chg="add mod">
          <ac:chgData name="Timo Heinonen" userId="b5fb17b4b0c19d5c" providerId="LiveId" clId="{8128892D-A0BC-A949-B023-6965628EE85A}" dt="2022-06-26T10:09:06.233" v="3" actId="1076"/>
          <ac:picMkLst>
            <pc:docMk/>
            <pc:sldMk cId="0" sldId="258"/>
            <ac:picMk id="3" creationId="{20AB18D9-BBBF-3653-E629-0D87741E5CAA}"/>
          </ac:picMkLst>
        </pc:picChg>
      </pc:sldChg>
      <pc:sldChg chg="addSp modSp mod">
        <pc:chgData name="Timo Heinonen" userId="b5fb17b4b0c19d5c" providerId="LiveId" clId="{8128892D-A0BC-A949-B023-6965628EE85A}" dt="2022-06-26T10:10:11.383" v="7" actId="20577"/>
        <pc:sldMkLst>
          <pc:docMk/>
          <pc:sldMk cId="0" sldId="260"/>
        </pc:sldMkLst>
        <pc:spChg chg="mod">
          <ac:chgData name="Timo Heinonen" userId="b5fb17b4b0c19d5c" providerId="LiveId" clId="{8128892D-A0BC-A949-B023-6965628EE85A}" dt="2022-06-26T10:10:11.383" v="7" actId="20577"/>
          <ac:spMkLst>
            <pc:docMk/>
            <pc:sldMk cId="0" sldId="260"/>
            <ac:spMk id="70" creationId="{00000000-0000-0000-0000-000000000000}"/>
          </ac:spMkLst>
        </pc:spChg>
        <pc:picChg chg="add mod">
          <ac:chgData name="Timo Heinonen" userId="b5fb17b4b0c19d5c" providerId="LiveId" clId="{8128892D-A0BC-A949-B023-6965628EE85A}" dt="2022-06-26T10:10:07.136" v="6" actId="1076"/>
          <ac:picMkLst>
            <pc:docMk/>
            <pc:sldMk cId="0" sldId="260"/>
            <ac:picMk id="3" creationId="{62B50237-9343-910F-3673-8F3B3F017FC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BA545-FF1B-5E41-96B1-CB5E8CDCEF10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5F291-AFF3-CB45-8CEA-179A8D4CF5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722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d8a0125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d8a0125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2d8a01259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2d8a01259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d8a01259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2d8a01259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d8a01259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d8a01259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712F17-467A-BBAD-454A-AFA0758DE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28F797-7B0B-BBA5-3D5E-71E40309C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CE895E-F339-684F-1DB9-00661E0D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3C1E9A-6D26-7CA2-21F8-CF605A65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761A4EA-5958-3DB7-72A0-B7A5B5274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62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E942A-DC95-49EA-895C-D4B74CFA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B00AD3-0CCC-D870-B341-6704B9426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BA8ED6-FB82-5304-2E87-617FE910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03785D-32C2-BC8E-D384-93C6186D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1DC344-0D67-A2B7-C92E-E55DE5A1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13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43B6FF5-5480-91CB-5A8B-2080EA77B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8F1D750-7A5D-D8DE-8122-0E99D5CF2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70C60C-390E-779B-1919-293062DA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FBE02B-0A02-B367-82AD-919AC2EA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E0C868-DCF1-AE54-CE7B-458633E9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851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i" smtClean="0"/>
              <a:pPr/>
              <a:t>‹#›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30161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C75FE8-08C4-2966-AB20-16263B6E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767BA1-428E-5277-943D-089B6CFAB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BA9689-3D3B-7FCB-C179-9E35387C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82DF7C-74A0-F0D4-59CC-DAF0AD1C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D97C3F-2CE0-304D-2711-9FC0F75D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025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699EB9-D1D1-2ABE-C26F-BF6013995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D92F852-9EE1-1994-7A6F-7F30EC6A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8A1724-8242-CD3F-FC80-AE3C1A76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4454E1-E024-019B-7419-4E4B990A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342D4C-E276-B7BE-1D75-A986399B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0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A2317F-F371-80BD-263B-0399E4EC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F0A113-C3FA-2AB2-3FA5-A667A1687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897403-E34A-67C6-E9DF-C2BC0823D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684BFD9-C3EC-FA47-7C44-ED544C5F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D08694-E3CB-BB15-D8DA-2052B0BD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71E4627-EC5D-A461-0939-67ED54A1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67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F79ADC-2BA4-BC15-DD9A-43FE6BDB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51B5C8F-A2FD-6C9A-3724-488DD05A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181271-BDDA-0EC7-B196-EBEDACB6A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AB86565-A7C1-8A52-5044-82BA27CE0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C5E82BE-DCD3-8588-8535-08E1A056A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574BC75-78F3-9E28-63A5-04E8C931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6A1C8EB-80B5-F8CA-E30E-35C8DB98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7C90016-58E2-186E-2BC1-76AB5867D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7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67FBFF-439D-05E4-DEE6-E8BF3E6E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FE09E3-5803-541B-82BF-3C1B9354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6E2DF8-BA27-2007-EBCC-8E3B083C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EC9DBA-EBEF-73F7-47C3-B2347E9A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507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D2F3FF8-499A-8227-1304-3F0D66EB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2642BA7-5E55-0BC2-7555-5B758245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29B633-385C-615B-F44B-56673B0D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9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8AB18D-C755-E5D9-2E24-626D4645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A55C8B-8490-6FC2-AE7E-B11B4941A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0EB965-A252-50B6-3C01-6860C1D90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CB2E2A1-55BD-F62D-3694-C496F863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3E5986-C7D6-54B1-CBB6-35C6D39F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C7587EA-F33C-6666-9614-1005DAA5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80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C9901D-0600-CD85-16D5-77AD3291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2FF7F41-AB25-A5E1-81B8-4BE8A39DEB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3931CA-82BB-1002-A764-06B2E8B6A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2AD95C-02E6-4022-0745-E1CC6FFB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5CD0802-38F2-6963-F947-1042C711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45DD6B-581E-BF1A-8321-B42D1403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486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24BEBE0-FB3D-B444-7934-51942A595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0FF8D2-6932-2744-C9E7-1DFF31EA3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61C44E-7A82-0681-DF09-76AA629E0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9EB0-3FA5-804D-BFFE-44F0496AB928}" type="datetimeFigureOut">
              <a:rPr lang="fi-FI" smtClean="0"/>
              <a:t>27.6.2022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741FB5-7C44-6DE6-C2B1-9066EAA1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2D32FD-73F3-05B0-E171-635C350A4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32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11" y="2354317"/>
            <a:ext cx="11360800" cy="137524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 fontScale="90000"/>
          </a:bodyPr>
          <a:lstStyle/>
          <a:p>
            <a:pPr>
              <a:spcBef>
                <a:spcPts val="0"/>
              </a:spcBef>
            </a:pPr>
            <a:br>
              <a:rPr lang="fi" sz="4000" b="1" dirty="0">
                <a:solidFill>
                  <a:srgbClr val="9DCEC1"/>
                </a:solidFill>
                <a:latin typeface="+mn-lt"/>
              </a:rPr>
            </a:br>
            <a:br>
              <a:rPr lang="fi" sz="4000" b="1" dirty="0">
                <a:solidFill>
                  <a:srgbClr val="9DCEC1"/>
                </a:solidFill>
                <a:latin typeface="+mn-lt"/>
              </a:rPr>
            </a:br>
            <a:r>
              <a:rPr lang="fi" sz="4000" b="1" dirty="0">
                <a:solidFill>
                  <a:srgbClr val="9DCEC1"/>
                </a:solidFill>
                <a:latin typeface="+mn-lt"/>
              </a:rPr>
              <a:t>1.2 Persoonallisuutta arvioidaan tieteellisissä ja soveltuvuustutkimuksissa</a:t>
            </a:r>
            <a:endParaRPr sz="4000" b="1" dirty="0">
              <a:solidFill>
                <a:srgbClr val="9DCEC1"/>
              </a:solidFill>
              <a:latin typeface="+mn-l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fi" sz="2800" b="1" dirty="0"/>
              <a:t>Ydinsisältö</a:t>
            </a:r>
            <a:endParaRPr sz="2800" b="1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020CF6C-874A-5810-BD33-75D32587B2B3}"/>
              </a:ext>
            </a:extLst>
          </p:cNvPr>
          <p:cNvSpPr txBox="1"/>
          <p:nvPr/>
        </p:nvSpPr>
        <p:spPr>
          <a:xfrm>
            <a:off x="4985568" y="1646431"/>
            <a:ext cx="2220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" sz="4000" b="1" dirty="0">
                <a:solidFill>
                  <a:srgbClr val="9DC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Skeema 5</a:t>
            </a:r>
            <a:endParaRPr lang="fi-FI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endParaRPr dirty="0"/>
          </a:p>
          <a:p>
            <a:pPr marL="0" indent="0">
              <a:spcBef>
                <a:spcPts val="1600"/>
              </a:spcBef>
              <a:buNone/>
            </a:pPr>
            <a:endParaRPr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20AB18D9-BBBF-3653-E629-0D87741E5C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8600" y="1198447"/>
            <a:ext cx="6262743" cy="54022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558800" y="1422399"/>
            <a:ext cx="6375400" cy="476226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buChar char="-"/>
            </a:pPr>
            <a:r>
              <a:rPr lang="fi" sz="2000" dirty="0"/>
              <a:t>Kliiniset psykologit käyttävät vaihtelevia tiedonkeruumenetelmiä yksilötutkimuksissa, jotka arvioivat tutkittavan persoonallisuutta ja psyykkistä tilaa.</a:t>
            </a:r>
          </a:p>
          <a:p>
            <a:pPr marL="152396" indent="0">
              <a:buNone/>
            </a:pPr>
            <a:endParaRPr sz="2000" dirty="0"/>
          </a:p>
          <a:p>
            <a:pPr>
              <a:buChar char="-"/>
            </a:pPr>
            <a:r>
              <a:rPr lang="fi" sz="2000" dirty="0"/>
              <a:t>Samat menetelmät ovat yleisiä myös ammatinvalinnan apuna ja arvioitaessa työhön, johtajan asemaan tai armeijaan soveltumista.</a:t>
            </a:r>
          </a:p>
          <a:p>
            <a:pPr marL="152396" indent="0">
              <a:buNone/>
            </a:pPr>
            <a:endParaRPr sz="2000" dirty="0"/>
          </a:p>
          <a:p>
            <a:pPr>
              <a:buChar char="-"/>
            </a:pPr>
            <a:r>
              <a:rPr lang="fi" sz="2000" dirty="0"/>
              <a:t>Tieteellisessä työssä persoonallisuuden tutkimiseen käytetään lisäksi myös lähdeaineistoja, kokemusotosmenetelmää sekä fysiologisia mittauksia, kuten sydämen lyöntitiheyden mittaamista ja aivotutkimusmenetelmiä.</a:t>
            </a:r>
            <a:endParaRPr sz="2000" dirty="0"/>
          </a:p>
          <a:p>
            <a:pPr marL="0" indent="0">
              <a:spcBef>
                <a:spcPts val="1600"/>
              </a:spcBef>
              <a:buNone/>
            </a:pP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1D942B9E-AB42-D0A8-5B31-542B06AF07AC}"/>
              </a:ext>
            </a:extLst>
          </p:cNvPr>
          <p:cNvSpPr txBox="1"/>
          <p:nvPr/>
        </p:nvSpPr>
        <p:spPr>
          <a:xfrm>
            <a:off x="1003300" y="800100"/>
            <a:ext cx="637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Tiedonkeruumenetelmät</a:t>
            </a:r>
          </a:p>
        </p:txBody>
      </p:sp>
      <p:pic>
        <p:nvPicPr>
          <p:cNvPr id="4" name="Kuva 3" descr="Kuva, joka sisältää kohteen henkilö, nainen, sisä&#10;&#10;Kuvaus luotu automaattisesti">
            <a:extLst>
              <a:ext uri="{FF2B5EF4-FFF2-40B4-BE49-F238E27FC236}">
                <a16:creationId xmlns:a16="http://schemas.microsoft.com/office/drawing/2014/main" id="{2E03866D-1DA1-039C-4196-133FA5A7F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8700" y="2289862"/>
            <a:ext cx="4274036" cy="27637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546099" y="1258547"/>
            <a:ext cx="5549901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buChar char="-"/>
            </a:pPr>
            <a:r>
              <a:rPr lang="fi" sz="1800" dirty="0"/>
              <a:t>Psykologinen testi on psykologien käyttämä standardisoitu tutkimusmenetelmä, kuten kyselylomake tai projektiivinen testi</a:t>
            </a:r>
            <a:endParaRPr sz="18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62B50237-9343-910F-3673-8F3B3F017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8043" y="1042647"/>
            <a:ext cx="4522663" cy="4555200"/>
          </a:xfrm>
          <a:prstGeom prst="rect">
            <a:avLst/>
          </a:prstGeom>
        </p:spPr>
      </p:pic>
      <p:sp>
        <p:nvSpPr>
          <p:cNvPr id="4" name="Google Shape;75;p17">
            <a:extLst>
              <a:ext uri="{FF2B5EF4-FFF2-40B4-BE49-F238E27FC236}">
                <a16:creationId xmlns:a16="http://schemas.microsoft.com/office/drawing/2014/main" id="{A2CBEBF2-E07E-7C4A-46F8-1DEFF3650E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5198358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500" dirty="0">
                <a:latin typeface="+mn-lt"/>
              </a:rPr>
              <a:t>Psykologiset testit</a:t>
            </a:r>
            <a:endParaRPr sz="25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500" dirty="0">
                <a:latin typeface="+mn-lt"/>
              </a:rPr>
              <a:t>Kyselylomakkeet</a:t>
            </a:r>
            <a:endParaRPr sz="2500" dirty="0">
              <a:latin typeface="+mn-lt"/>
            </a:endParaRPr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310497" y="1484082"/>
            <a:ext cx="5880097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indent="-438138">
              <a:buSzPct val="100000"/>
              <a:buChar char="-"/>
            </a:pPr>
            <a:r>
              <a:rPr lang="fi" sz="1800" dirty="0"/>
              <a:t>Kyselylomakkeella tutkittavaa ihmistä pyydetään arvioimaan usein sadoilla väittämillä, missä määrin luetellut piirteet, väitteet tai kuvailut vastaavat häntä.</a:t>
            </a:r>
          </a:p>
          <a:p>
            <a:pPr marL="171447" indent="0">
              <a:buSzPct val="100000"/>
              <a:buNone/>
            </a:pPr>
            <a:endParaRPr sz="1800" dirty="0"/>
          </a:p>
          <a:p>
            <a:pPr indent="-438138">
              <a:buSzPct val="100000"/>
              <a:buChar char="-"/>
            </a:pPr>
            <a:r>
              <a:rPr lang="fi" sz="1800" dirty="0"/>
              <a:t>Tutkijat laskevat keskiarvon jokaisen henkilön vastauksista ja suhteuttavat sen muiden vastauksiin.</a:t>
            </a:r>
          </a:p>
          <a:p>
            <a:pPr marL="171447" indent="0">
              <a:buSzPct val="100000"/>
              <a:buNone/>
            </a:pPr>
            <a:endParaRPr sz="1800" dirty="0"/>
          </a:p>
          <a:p>
            <a:pPr indent="-438138">
              <a:buSzPct val="100000"/>
              <a:buChar char="-"/>
            </a:pPr>
            <a:r>
              <a:rPr lang="fi" sz="1800" dirty="0"/>
              <a:t>Kyselylomakkeet ovat helppoja ja edullisia tapoja tutkia persoonallisuutta. Niiden tuloksia ei tarvitse erikseen tulkita, koska tietokoneohjelma laskee ne suoraan.</a:t>
            </a:r>
          </a:p>
          <a:p>
            <a:pPr marL="171447" indent="0">
              <a:buSzPct val="100000"/>
              <a:buNone/>
            </a:pPr>
            <a:endParaRPr sz="1800" dirty="0"/>
          </a:p>
          <a:p>
            <a:pPr indent="-438138">
              <a:buSzPct val="100000"/>
              <a:buChar char="-"/>
            </a:pPr>
            <a:r>
              <a:rPr lang="fi" sz="1800" dirty="0"/>
              <a:t>Tutkittavat eivät kuitenkaan aina halua tai uskalla paljastaa itsestään varsinkaan noloiksi tai häpeällisiksi arvioimiaan asioita, ja he antavat siten vain sosiaalisesti suotavia vastauksia.</a:t>
            </a:r>
            <a:endParaRPr sz="1800" dirty="0"/>
          </a:p>
          <a:p>
            <a:pPr indent="0">
              <a:spcBef>
                <a:spcPts val="1600"/>
              </a:spcBef>
              <a:buNone/>
            </a:pPr>
            <a:endParaRPr sz="1800" dirty="0"/>
          </a:p>
          <a:p>
            <a:pPr marL="0" indent="0">
              <a:spcBef>
                <a:spcPts val="1600"/>
              </a:spcBef>
              <a:buNone/>
            </a:pP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160</Words>
  <Application>Microsoft Office PowerPoint</Application>
  <PresentationFormat>Laajakuva</PresentationFormat>
  <Paragraphs>20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  1.2 Persoonallisuutta arvioidaan tieteellisissä ja soveltuvuustutkimuksissa</vt:lpstr>
      <vt:lpstr>PowerPoint-esitys</vt:lpstr>
      <vt:lpstr>PowerPoint-esitys</vt:lpstr>
      <vt:lpstr>Psykologiset testit</vt:lpstr>
      <vt:lpstr>Kyselylomakkeet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Persoonallisuus on psyykkisten ominaisuuksien kokonaisuus</dc:title>
  <dc:creator>Timo Heinonen</dc:creator>
  <cp:lastModifiedBy>Hanna Sokratous</cp:lastModifiedBy>
  <cp:revision>7</cp:revision>
  <dcterms:created xsi:type="dcterms:W3CDTF">2022-06-02T11:03:51Z</dcterms:created>
  <dcterms:modified xsi:type="dcterms:W3CDTF">2022-06-27T09:12:26Z</dcterms:modified>
</cp:coreProperties>
</file>