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E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C2A8FE-F149-3543-B584-5BE398684120}" v="1" dt="2022-06-26T09:16:06.3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6197"/>
  </p:normalViewPr>
  <p:slideViewPr>
    <p:cSldViewPr snapToGrid="0" snapToObjects="1">
      <p:cViewPr varScale="1">
        <p:scale>
          <a:sx n="111" d="100"/>
          <a:sy n="111" d="100"/>
        </p:scale>
        <p:origin x="3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o Heinonen" userId="b5fb17b4b0c19d5c" providerId="LiveId" clId="{9BC2A8FE-F149-3543-B584-5BE398684120}"/>
    <pc:docChg chg="custSel modSld">
      <pc:chgData name="Timo Heinonen" userId="b5fb17b4b0c19d5c" providerId="LiveId" clId="{9BC2A8FE-F149-3543-B584-5BE398684120}" dt="2022-06-26T09:16:28.927" v="4" actId="478"/>
      <pc:docMkLst>
        <pc:docMk/>
      </pc:docMkLst>
      <pc:sldChg chg="modSp mod">
        <pc:chgData name="Timo Heinonen" userId="b5fb17b4b0c19d5c" providerId="LiveId" clId="{9BC2A8FE-F149-3543-B584-5BE398684120}" dt="2022-06-26T09:10:39.383" v="1" actId="20577"/>
        <pc:sldMkLst>
          <pc:docMk/>
          <pc:sldMk cId="0" sldId="262"/>
        </pc:sldMkLst>
        <pc:spChg chg="mod">
          <ac:chgData name="Timo Heinonen" userId="b5fb17b4b0c19d5c" providerId="LiveId" clId="{9BC2A8FE-F149-3543-B584-5BE398684120}" dt="2022-06-26T09:10:39.383" v="1" actId="20577"/>
          <ac:spMkLst>
            <pc:docMk/>
            <pc:sldMk cId="0" sldId="262"/>
            <ac:spMk id="65" creationId="{00000000-0000-0000-0000-000000000000}"/>
          </ac:spMkLst>
        </pc:spChg>
      </pc:sldChg>
      <pc:sldChg chg="addSp delSp modSp mod">
        <pc:chgData name="Timo Heinonen" userId="b5fb17b4b0c19d5c" providerId="LiveId" clId="{9BC2A8FE-F149-3543-B584-5BE398684120}" dt="2022-06-26T09:16:28.927" v="4" actId="478"/>
        <pc:sldMkLst>
          <pc:docMk/>
          <pc:sldMk cId="0" sldId="263"/>
        </pc:sldMkLst>
        <pc:spChg chg="del mod">
          <ac:chgData name="Timo Heinonen" userId="b5fb17b4b0c19d5c" providerId="LiveId" clId="{9BC2A8FE-F149-3543-B584-5BE398684120}" dt="2022-06-26T09:16:28.927" v="4" actId="478"/>
          <ac:spMkLst>
            <pc:docMk/>
            <pc:sldMk cId="0" sldId="263"/>
            <ac:spMk id="70" creationId="{00000000-0000-0000-0000-000000000000}"/>
          </ac:spMkLst>
        </pc:spChg>
        <pc:picChg chg="add mod">
          <ac:chgData name="Timo Heinonen" userId="b5fb17b4b0c19d5c" providerId="LiveId" clId="{9BC2A8FE-F149-3543-B584-5BE398684120}" dt="2022-06-26T09:16:06.334" v="2" actId="931"/>
          <ac:picMkLst>
            <pc:docMk/>
            <pc:sldMk cId="0" sldId="263"/>
            <ac:picMk id="3" creationId="{54878C37-38CE-CD16-A95B-33E715A630C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BA545-FF1B-5E41-96B1-CB5E8CDCEF10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5F291-AFF3-CB45-8CEA-179A8D4CF5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5722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d7425625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d7425625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2d7425625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2d7425625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2d7425625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2d7425625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2d74256253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2d74256253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712F17-467A-BBAD-454A-AFA0758DEC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28F797-7B0B-BBA5-3D5E-71E40309C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ECE895E-F339-684F-1DB9-00661E0D8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3C1E9A-6D26-7CA2-21F8-CF605A654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761A4EA-5958-3DB7-72A0-B7A5B5274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662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9E942A-DC95-49EA-895C-D4B74CFAC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3B00AD3-0CCC-D870-B341-6704B9426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8BA8ED6-FB82-5304-2E87-617FE9100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503785D-32C2-BC8E-D384-93C6186DC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1DC344-0D67-A2B7-C92E-E55DE5A1A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813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43B6FF5-5480-91CB-5A8B-2080EA77BA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8F1D750-7A5D-D8DE-8122-0E99D5CF2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70C60C-390E-779B-1919-293062DA8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2FBE02B-0A02-B367-82AD-919AC2EA9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CE0C868-DCF1-AE54-CE7B-458633E97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4851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i" smtClean="0"/>
              <a:pPr/>
              <a:t>‹#›</a:t>
            </a:fld>
            <a:endParaRPr lang="fi"/>
          </a:p>
        </p:txBody>
      </p:sp>
    </p:spTree>
    <p:extLst>
      <p:ext uri="{BB962C8B-B14F-4D97-AF65-F5344CB8AC3E}">
        <p14:creationId xmlns:p14="http://schemas.microsoft.com/office/powerpoint/2010/main" val="413740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C75FE8-08C4-2966-AB20-16263B6E6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767BA1-428E-5277-943D-089B6CFAB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3BA9689-3D3B-7FCB-C179-9E35387C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682DF7C-74A0-F0D4-59CC-DAF0AD1C2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D97C3F-2CE0-304D-2711-9FC0F75D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025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699EB9-D1D1-2ABE-C26F-BF6013995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D92F852-9EE1-1994-7A6F-7F30EC6AE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78A1724-8242-CD3F-FC80-AE3C1A760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4454E1-E024-019B-7419-4E4B990A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C342D4C-E276-B7BE-1D75-A986399B4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80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A2317F-F371-80BD-263B-0399E4ECB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CF0A113-C3FA-2AB2-3FA5-A667A1687F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F897403-E34A-67C6-E9DF-C2BC0823D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684BFD9-C3EC-FA47-7C44-ED544C5FC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9D08694-E3CB-BB15-D8DA-2052B0BD3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71E4627-EC5D-A461-0939-67ED54A1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367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F79ADC-2BA4-BC15-DD9A-43FE6BDBD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51B5C8F-A2FD-6C9A-3724-488DD05A5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F181271-BDDA-0EC7-B196-EBEDACB6A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AB86565-A7C1-8A52-5044-82BA27CE01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C5E82BE-DCD3-8588-8535-08E1A056A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574BC75-78F3-9E28-63A5-04E8C9311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6A1C8EB-80B5-F8CA-E30E-35C8DB98C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7C90016-58E2-186E-2BC1-76AB5867D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970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67FBFF-439D-05E4-DEE6-E8BF3E6ED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7FE09E3-5803-541B-82BF-3C1B93548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D6E2DF8-BA27-2007-EBCC-8E3B083C6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CEC9DBA-EBEF-73F7-47C3-B2347E9A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507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D2F3FF8-499A-8227-1304-3F0D66EB1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2642BA7-5E55-0BC2-7555-5B758245B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729B633-385C-615B-F44B-56673B0DC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0099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8AB18D-C755-E5D9-2E24-626D46454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A55C8B-8490-6FC2-AE7E-B11B4941A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B0EB965-A252-50B6-3C01-6860C1D90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CB2E2A1-55BD-F62D-3694-C496F8631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03E5986-C7D6-54B1-CBB6-35C6D39FE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C7587EA-F33C-6666-9614-1005DAA5F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180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C9901D-0600-CD85-16D5-77AD32914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2FF7F41-AB25-A5E1-81B8-4BE8A39DEB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A3931CA-82BB-1002-A764-06B2E8B6A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82AD95C-02E6-4022-0745-E1CC6FFB3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5CD0802-38F2-6963-F947-1042C7116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945DD6B-581E-BF1A-8321-B42D14037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486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24BEBE0-FB3D-B444-7934-51942A595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00FF8D2-6932-2744-C9E7-1DFF31EA3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61C44E-7A82-0681-DF09-76AA629E0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09EB0-3FA5-804D-BFFE-44F0496AB928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741FB5-7C44-6DE6-C2B1-9066EAA18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B2D32FD-73F3-05B0-E171-635C350A4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232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11" y="2354317"/>
            <a:ext cx="11360800" cy="137524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 fontScale="90000"/>
          </a:bodyPr>
          <a:lstStyle/>
          <a:p>
            <a:pPr>
              <a:spcBef>
                <a:spcPts val="0"/>
              </a:spcBef>
            </a:pPr>
            <a:br>
              <a:rPr lang="fi" sz="4000" b="1" dirty="0">
                <a:solidFill>
                  <a:srgbClr val="9DCEC1"/>
                </a:solidFill>
                <a:latin typeface="+mn-lt"/>
              </a:rPr>
            </a:br>
            <a:br>
              <a:rPr lang="fi" sz="4000" b="1" dirty="0">
                <a:solidFill>
                  <a:srgbClr val="9DCEC1"/>
                </a:solidFill>
                <a:latin typeface="+mn-lt"/>
              </a:rPr>
            </a:br>
            <a:r>
              <a:rPr lang="fi" sz="4000" b="1" dirty="0">
                <a:solidFill>
                  <a:srgbClr val="9DCEC1"/>
                </a:solidFill>
                <a:latin typeface="+mn-lt"/>
              </a:rPr>
              <a:t>1.1 Persoonallisuus on psyykkisten ominaisuuksien kokonaisuus</a:t>
            </a:r>
            <a:endParaRPr sz="4000" b="1" dirty="0">
              <a:solidFill>
                <a:srgbClr val="9DCEC1"/>
              </a:solidFill>
              <a:latin typeface="+mn-l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fi" sz="2800" b="1" dirty="0"/>
              <a:t>Ydinsisältö</a:t>
            </a:r>
            <a:endParaRPr sz="2800" b="1" dirty="0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6020CF6C-874A-5810-BD33-75D32587B2B3}"/>
              </a:ext>
            </a:extLst>
          </p:cNvPr>
          <p:cNvSpPr txBox="1"/>
          <p:nvPr/>
        </p:nvSpPr>
        <p:spPr>
          <a:xfrm>
            <a:off x="4985568" y="1646431"/>
            <a:ext cx="22208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" sz="4000" b="1" dirty="0">
                <a:solidFill>
                  <a:srgbClr val="9DCEC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Skeema 5</a:t>
            </a:r>
            <a:endParaRPr lang="fi-FI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556054" y="1557069"/>
            <a:ext cx="7923712" cy="374386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spcBef>
                <a:spcPts val="1600"/>
              </a:spcBef>
              <a:buClr>
                <a:schemeClr val="dk1"/>
              </a:buClr>
              <a:buSzPts val="1100"/>
              <a:buNone/>
            </a:pPr>
            <a:r>
              <a:rPr lang="fi" sz="2400" b="1" dirty="0"/>
              <a:t>Persoonallisuus</a:t>
            </a:r>
            <a:r>
              <a:rPr lang="fi" sz="2400" dirty="0"/>
              <a:t> on yksilön psyykkisten ominaisuuksien kokonaisuus, joka on suhteellisen pysyvä</a:t>
            </a:r>
            <a:r>
              <a:rPr lang="fi" sz="2400"/>
              <a:t>. </a:t>
            </a:r>
          </a:p>
          <a:p>
            <a:pPr marL="0" indent="0">
              <a:spcBef>
                <a:spcPts val="1600"/>
              </a:spcBef>
              <a:buClr>
                <a:schemeClr val="dk1"/>
              </a:buClr>
              <a:buSzPts val="1100"/>
              <a:buNone/>
            </a:pPr>
            <a:r>
              <a:rPr lang="fi" sz="2400"/>
              <a:t>Persoonallisuus </a:t>
            </a:r>
            <a:r>
              <a:rPr lang="fi" sz="2400" dirty="0"/>
              <a:t>tarkoittaa yksilölle luonteenomaisia tapoja käyttäytyä, ajatella ja tuntea vuorovaikutuksessa fyysisen, sosiaalisen ja kulttuurisen ympäristön kanssa.</a:t>
            </a:r>
            <a:endParaRPr sz="2400"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019F246C-2B7A-2BAA-8F0F-F5A83CAF485F}"/>
              </a:ext>
            </a:extLst>
          </p:cNvPr>
          <p:cNvSpPr txBox="1"/>
          <p:nvPr/>
        </p:nvSpPr>
        <p:spPr>
          <a:xfrm>
            <a:off x="556054" y="827903"/>
            <a:ext cx="553994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/>
              <a:t>Persoonallisuuden määritelmä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body" idx="1"/>
          </p:nvPr>
        </p:nvSpPr>
        <p:spPr>
          <a:xfrm>
            <a:off x="592398" y="1470454"/>
            <a:ext cx="6228532" cy="423614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buChar char="-"/>
            </a:pPr>
            <a:r>
              <a:rPr lang="fi" sz="2000" dirty="0"/>
              <a:t>Persoonallisuus koostuu piirteistä, jotka ovat suhteellisen pysyviä taipumuksia käyttäytyä eri tilanteissa.</a:t>
            </a:r>
          </a:p>
          <a:p>
            <a:pPr marL="152396" indent="0">
              <a:buNone/>
            </a:pPr>
            <a:endParaRPr sz="2000" dirty="0"/>
          </a:p>
          <a:p>
            <a:pPr>
              <a:buChar char="-"/>
            </a:pPr>
            <a:r>
              <a:rPr lang="fi" sz="2000" dirty="0"/>
              <a:t>Piirteitä ovat mm. ulospäin ja sisäänpäin suuntautuneisuus.</a:t>
            </a:r>
          </a:p>
          <a:p>
            <a:pPr marL="152396" indent="0">
              <a:buNone/>
            </a:pPr>
            <a:endParaRPr sz="2000" dirty="0"/>
          </a:p>
          <a:p>
            <a:pPr>
              <a:buChar char="-"/>
            </a:pPr>
            <a:r>
              <a:rPr lang="fi" sz="2000" dirty="0"/>
              <a:t>Piirteet eivät selitä tai määrää ihmisen toimintaa, vaan ne ainoastaan kuvailevat yksilön taipumusta toimia tietyllä tavalla.</a:t>
            </a:r>
          </a:p>
          <a:p>
            <a:pPr marL="152396" indent="0">
              <a:buNone/>
            </a:pPr>
            <a:endParaRPr sz="2000" dirty="0"/>
          </a:p>
          <a:p>
            <a:pPr>
              <a:buChar char="-"/>
            </a:pPr>
            <a:r>
              <a:rPr lang="fi" sz="2000" dirty="0"/>
              <a:t>Käyttäytyminen vaihtelee paljon tilannekohtaisesti.</a:t>
            </a:r>
            <a:endParaRPr sz="2000" dirty="0"/>
          </a:p>
          <a:p>
            <a:pPr marL="0" indent="0">
              <a:spcBef>
                <a:spcPts val="1600"/>
              </a:spcBef>
              <a:buNone/>
            </a:pPr>
            <a:endParaRPr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28C803AF-FD72-646F-8BB8-BD1943E3932E}"/>
              </a:ext>
            </a:extLst>
          </p:cNvPr>
          <p:cNvSpPr txBox="1"/>
          <p:nvPr/>
        </p:nvSpPr>
        <p:spPr>
          <a:xfrm>
            <a:off x="556054" y="827903"/>
            <a:ext cx="553994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/>
              <a:t>Persoonallisuuden piirteet ja minuus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54878C37-38CE-CD16-A95B-33E715A630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050" y="1327150"/>
            <a:ext cx="11137900" cy="42037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642550" y="1383956"/>
            <a:ext cx="7352272" cy="414031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buChar char="-"/>
            </a:pPr>
            <a:r>
              <a:rPr lang="fi" sz="2000" dirty="0"/>
              <a:t>Persoonallisuuspsykologia tutkii yksilöiden välisiä eroja ja persoonallisuuden toimintaa.</a:t>
            </a:r>
          </a:p>
          <a:p>
            <a:pPr marL="152396" indent="0">
              <a:buNone/>
            </a:pPr>
            <a:endParaRPr sz="2000" dirty="0"/>
          </a:p>
          <a:p>
            <a:pPr>
              <a:buChar char="-"/>
            </a:pPr>
            <a:r>
              <a:rPr lang="fi" sz="2000" dirty="0"/>
              <a:t>Jotkut persoonallisuuden piirteet ovat yhteydessä hyvinvointiin, kuten optimismi.</a:t>
            </a:r>
          </a:p>
          <a:p>
            <a:pPr marL="152396" indent="0">
              <a:buNone/>
            </a:pPr>
            <a:endParaRPr sz="2000" dirty="0"/>
          </a:p>
          <a:p>
            <a:pPr>
              <a:buChar char="-"/>
            </a:pPr>
            <a:r>
              <a:rPr lang="fi" sz="2000" dirty="0"/>
              <a:t>Jotkut persoonallisuuden piirteet ovat äärimmäisessä muodossaan merkkejä </a:t>
            </a:r>
            <a:r>
              <a:rPr lang="fi" sz="2000" b="1" dirty="0"/>
              <a:t>persoonallisuushäiriöstä.</a:t>
            </a:r>
          </a:p>
          <a:p>
            <a:pPr marL="152396" indent="0">
              <a:buNone/>
            </a:pPr>
            <a:endParaRPr sz="2000" b="1" dirty="0"/>
          </a:p>
          <a:p>
            <a:pPr>
              <a:buChar char="-"/>
            </a:pPr>
            <a:r>
              <a:rPr lang="fi" sz="2000" dirty="0"/>
              <a:t>Persoonallisuuspsykologia liittyy läheisesti </a:t>
            </a:r>
            <a:r>
              <a:rPr lang="fi" sz="2000" b="1" dirty="0"/>
              <a:t>kliiniseen psykologiaan</a:t>
            </a:r>
            <a:r>
              <a:rPr lang="fi" sz="2000" dirty="0"/>
              <a:t> eli psykologian osa-alueeseen, jossa tutkitaan ja hoidetaan yksilöiden mielenterveyttä ja sen häiriöitä.</a:t>
            </a:r>
            <a:endParaRPr sz="2000" b="1"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99C53EFC-AB1B-389D-B64D-82773C8C4ECF}"/>
              </a:ext>
            </a:extLst>
          </p:cNvPr>
          <p:cNvSpPr txBox="1"/>
          <p:nvPr/>
        </p:nvSpPr>
        <p:spPr>
          <a:xfrm>
            <a:off x="729049" y="827903"/>
            <a:ext cx="553994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/>
              <a:t>Persoonallisuuspsykologia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141</Words>
  <Application>Microsoft Office PowerPoint</Application>
  <PresentationFormat>Laajakuva</PresentationFormat>
  <Paragraphs>22</Paragraphs>
  <Slides>5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  1.1 Persoonallisuus on psyykkisten ominaisuuksien kokonaisuus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Persoonallisuus on psyykkisten ominaisuuksien kokonaisuus</dc:title>
  <dc:creator>Timo Heinonen</dc:creator>
  <cp:lastModifiedBy>Marja Valkama</cp:lastModifiedBy>
  <cp:revision>7</cp:revision>
  <dcterms:created xsi:type="dcterms:W3CDTF">2022-06-02T11:03:51Z</dcterms:created>
  <dcterms:modified xsi:type="dcterms:W3CDTF">2024-08-09T11:49:21Z</dcterms:modified>
</cp:coreProperties>
</file>