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1" roundtripDataSignature="AMtx7mhwDVp6FQfUGsbasB4ODkhYIbi7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" name="Google Shape;2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"/>
          <p:cNvSpPr txBox="1"/>
          <p:nvPr>
            <p:ph type="ctrTitle"/>
          </p:nvPr>
        </p:nvSpPr>
        <p:spPr>
          <a:xfrm>
            <a:off x="311700" y="1065176"/>
            <a:ext cx="8520600" cy="301314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6.16 Identiteetin luomiseen on monta reittiä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Nuoruusiän tyypillisiä piirteitä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 txBox="1"/>
          <p:nvPr>
            <p:ph idx="1" type="body"/>
          </p:nvPr>
        </p:nvSpPr>
        <p:spPr>
          <a:xfrm>
            <a:off x="311700" y="1152474"/>
            <a:ext cx="4260300" cy="37086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429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Voimakas itsensä tarkkailu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Jännityshakuisuus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Ideologinen pohdinta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Samanikäiset ystävät tärkeitä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Sukupuoli-identiteetti täydentyy omalla seksuaalisella suuntautuneisuudella.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Itsensä arvostaminen usein alhaisimmillaan varhaisnuoruudessa.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1200"/>
              </a:spcAft>
              <a:buSzPct val="108108"/>
              <a:buNone/>
            </a:pPr>
            <a:r>
              <a:t/>
            </a:r>
            <a:endParaRPr/>
          </a:p>
        </p:txBody>
      </p:sp>
      <p:pic>
        <p:nvPicPr>
          <p:cNvPr id="41" name="Google Shape;41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59251" y="1243500"/>
            <a:ext cx="3218626" cy="3373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Identiteetin etsintää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 txBox="1"/>
          <p:nvPr>
            <p:ph idx="1" type="body"/>
          </p:nvPr>
        </p:nvSpPr>
        <p:spPr>
          <a:xfrm>
            <a:off x="311700" y="1152474"/>
            <a:ext cx="4125829" cy="358761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</a:pPr>
            <a:r>
              <a:rPr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Identiteetti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Char char="•"/>
            </a:pPr>
            <a:r>
              <a:rPr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Yhtenäinen käsitys itsestä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Fyysiset, psyykkiset ja sosiaaliset ominaisuudet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Char char="•"/>
            </a:pPr>
            <a:r>
              <a:rPr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Oma asema ja tavoitteet yhteiskunnassa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Char char="•"/>
            </a:pPr>
            <a:r>
              <a:rPr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“Kuka olen ja mihin kuulun?”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Char char="•"/>
            </a:pPr>
            <a:r>
              <a:rPr lang="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Muodostumiseen vaikuttaa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sukupuoli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etnisyys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perheen sosioekonominen asema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kulttuuri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urier New"/>
              <a:buChar char="o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ympäröivän yhteisön arvot, normit ja asenteet.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 txBox="1"/>
          <p:nvPr/>
        </p:nvSpPr>
        <p:spPr>
          <a:xfrm>
            <a:off x="4370294" y="1186755"/>
            <a:ext cx="4356847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Minäkäsitys</a:t>
            </a:r>
            <a:endParaRPr/>
          </a:p>
          <a:p>
            <a:pPr indent="-2857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Font typeface="Arial"/>
              <a:buChar char="•"/>
            </a:pPr>
            <a:r>
              <a:rPr b="0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Sisältyy identiteettiin</a:t>
            </a:r>
            <a:endParaRPr/>
          </a:p>
          <a:p>
            <a:pPr indent="-2857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Font typeface="Arial"/>
              <a:buChar char="•"/>
            </a:pPr>
            <a:r>
              <a:rPr b="0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Ymmärrys omasta ulkonäöstä, persoonallisuudesta ja sukupuolesta</a:t>
            </a:r>
            <a:endParaRPr/>
          </a:p>
          <a:p>
            <a:pPr indent="-2857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Font typeface="Arial"/>
              <a:buChar char="•"/>
            </a:pPr>
            <a:r>
              <a:rPr b="0" i="0" lang="fi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“Millainen olen?”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" name="Google Shape;49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6029" y="2649375"/>
            <a:ext cx="3457912" cy="2266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72015" y="1087679"/>
            <a:ext cx="5599970" cy="32086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37585" y="755686"/>
            <a:ext cx="4268829" cy="3809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