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hgctfiw9dI7PLRKwAAvQv363o2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20" y="3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" name="Google Shape;3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" name="Google Shape;4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" name="Google Shape;5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" name="Google Shape;6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"/>
          <p:cNvSpPr txBox="1">
            <a:spLocks noGrp="1"/>
          </p:cNvSpPr>
          <p:nvPr>
            <p:ph type="ctrTitle"/>
          </p:nvPr>
        </p:nvSpPr>
        <p:spPr>
          <a:xfrm>
            <a:off x="311700" y="817603"/>
            <a:ext cx="8520600" cy="3508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3.7 </a:t>
            </a:r>
            <a:r>
              <a:rPr lang="fi" sz="3200" b="1" dirty="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Kognitiiviset kyvyt edistyvät kokemusten myötä</a:t>
            </a:r>
            <a:br>
              <a:rPr lang="fi" sz="3200" b="1" dirty="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dirty="0"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"/>
          <p:cNvSpPr txBox="1">
            <a:spLocks noGrp="1"/>
          </p:cNvSpPr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Aivot kehittyvät raskausajasta alkaen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9971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Aivojen kehitys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käynnistyy jo alkiovaiheessa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johtaa aivokuoren poimuuntumiseen sikiövaiheessa.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iimeiset raskausviikot ovat erityisen tärkeitä aivojen kehitykselle.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asta kun aivot alkavat säädellä hengitystä, vauva on valmis syntymään.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auvan uni on tärkeää aivojen kehitykselle.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" name="Google Shape;48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4650" y="1241401"/>
            <a:ext cx="3751950" cy="350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"/>
          <p:cNvSpPr txBox="1">
            <a:spLocks noGrp="1"/>
          </p:cNvSpPr>
          <p:nvPr>
            <p:ph type="title"/>
          </p:nvPr>
        </p:nvSpPr>
        <p:spPr>
          <a:xfrm>
            <a:off x="311700" y="565721"/>
            <a:ext cx="8520600" cy="10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Vauvan motorinen kehitys yhdistyy kognitiiviseen kehitykseen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 txBox="1">
            <a:spLocks noGrp="1"/>
          </p:cNvSpPr>
          <p:nvPr>
            <p:ph type="body" idx="1"/>
          </p:nvPr>
        </p:nvSpPr>
        <p:spPr>
          <a:xfrm>
            <a:off x="311700" y="1580027"/>
            <a:ext cx="8520600" cy="14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Kypsyminen ja harjoittelu johtavat motoriseen kehitykseen.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Vauvalla kehittyvät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karkeamotoriset </a:t>
            </a: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taidot: suurten lihasten liikkeet (esim. kävely)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hienomotoriset</a:t>
            </a: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taidot: pienemmät kehonliikkeet (esim. pinsettiote).</a:t>
            </a:r>
            <a:endParaRPr>
              <a:highlight>
                <a:srgbClr val="FFFF00"/>
              </a:highlight>
            </a:endParaRPr>
          </a:p>
        </p:txBody>
      </p:sp>
      <p:pic>
        <p:nvPicPr>
          <p:cNvPr id="55" name="Google Shape;55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04950" y="3119552"/>
            <a:ext cx="4268053" cy="1851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"/>
          <p:cNvSpPr txBox="1">
            <a:spLocks noGrp="1"/>
          </p:cNvSpPr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Vauvojen psykologinen tutkiminen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746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Vauvojen psykologinen tutkiminen vaatii kekseliäitä menetelmiä.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Psykologiassa vauvoja voidaan tutkia muun muassa: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aivotutkimusmenetelmien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fysiologisten mittausten (esim. katseen suunnan, sydämen sykkeen, imemisen voimakkuuden mittaaminen)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35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havainnoinnin avulla.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9124" y="1867850"/>
            <a:ext cx="3657599" cy="2175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"/>
          <p:cNvSpPr txBox="1">
            <a:spLocks noGrp="1"/>
          </p:cNvSpPr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Aistimukset johtavat havaintoihin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Vauvan aistit: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Kuulo on hyvin kehittynyt.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Näkö on heikoin aisti.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14450" lvl="2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■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Binokulaarinen näkö, eli kyky yhdistää kahden silmän kautta vastaanotettu tieto yhdeksi kuvaksi, kehittyy vasta noin 14 viikon iässä.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Haju-, maku- ja tuntoaisti paranevat nopeasti.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Vauvan aistit ovat suuntautuneet erityisesti sosiaaliseen vuorovaikutukseen.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Havaitseminen nopeutuu kokemusten myötä.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"/>
          <p:cNvSpPr txBox="1">
            <a:spLocks noGrp="1"/>
          </p:cNvSpPr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Objektipysyvyys on varhainen kognitiivinen oivallus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Objektipysyvyys: 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Oivallus</a:t>
            </a:r>
            <a:r>
              <a:rPr lang="fi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objektien ja ihmisten olemassaolon jatkuvuudesta, vaikka niitä ei voisi parhaillaan aistia.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Nykykäsityksen mukaan objektipysyvyys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kehittyy ainakin osittain kokemuksen myötä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havaittavissa 4–5 kk ikäisillä vauvoilla.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Muistin kehitys on riippuvainen kokemuksista ja aivojen kypsymisestä.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Pieneltä lapselta puuttuu kyky jäsentää kokemuksia merkityksellisiksi kokonaisuuksiksi.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Puolivuotias pystyy viivästettyyn jäljittelyyn.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Vauvojen muisti on pitkälti tiedostamatonta.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311700" y="60269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Yksivuotias on pikkututkija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704300" cy="35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Digitaalisten laitteiden käyttöä ei suositella alle 2-vuotiaille taaperoille, koska ne saattavat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häiritä kognitiivista kehitystä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aiheuttaa uni- ja keskittymisongelmia.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Yksivuotiaana opitaan alkeet kyvystä asettua toisen ihmisen asemaan.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Tietoisuus itsestä tarkentuu noin puolentoista vuoden iässä.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Peilikoe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Minä-pronominin käyttö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58275" y="1624950"/>
            <a:ext cx="3788575" cy="2993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8"/>
          <p:cNvSpPr txBox="1">
            <a:spLocks noGrp="1"/>
          </p:cNvSpPr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Kielen kehitys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Vauvalla on synnynnäinen valmius oppia kieliä.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Vauva on kiinnostuneempi puheesta kuin muista äänistä.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Oppiakseen puhumaan vauva tarvitsee altistusta puheelle kielellisen herkkyyskauden aikana.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Yksivuotias ymmärtää lukuisia sanoja ja sanoo ensisanansa. Lapsen </a:t>
            </a:r>
            <a:r>
              <a:rPr lang="fi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symbolifunktio 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kehittynyt, eli lapsi ymmärtää sanat symboleiksi.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Kaksikielisten lasten kielelliset taidot kehittyvät yhtä hyvin kuin yksikielisten.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lvl="1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Molempia kieliä on kuultava riittävästi, jotta ne kehittyvät.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9"/>
          <p:cNvPicPr preferRelativeResize="0"/>
          <p:nvPr/>
        </p:nvPicPr>
        <p:blipFill rotWithShape="1">
          <a:blip r:embed="rId3">
            <a:alphaModFix/>
          </a:blip>
          <a:srcRect t="69070" b="26355"/>
          <a:stretch/>
        </p:blipFill>
        <p:spPr>
          <a:xfrm>
            <a:off x="5710714" y="2584057"/>
            <a:ext cx="1514941" cy="3594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9"/>
          <p:cNvPicPr preferRelativeResize="0"/>
          <p:nvPr/>
        </p:nvPicPr>
        <p:blipFill rotWithShape="1">
          <a:blip r:embed="rId3">
            <a:alphaModFix/>
          </a:blip>
          <a:srcRect t="5320" b="84264"/>
          <a:stretch/>
        </p:blipFill>
        <p:spPr>
          <a:xfrm>
            <a:off x="205496" y="1679745"/>
            <a:ext cx="1514943" cy="8183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9"/>
          <p:cNvPicPr preferRelativeResize="0"/>
          <p:nvPr/>
        </p:nvPicPr>
        <p:blipFill rotWithShape="1">
          <a:blip r:embed="rId3">
            <a:alphaModFix/>
          </a:blip>
          <a:srcRect b="93508"/>
          <a:stretch/>
        </p:blipFill>
        <p:spPr>
          <a:xfrm>
            <a:off x="3739926" y="992534"/>
            <a:ext cx="1602965" cy="539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9"/>
          <p:cNvPicPr preferRelativeResize="0"/>
          <p:nvPr/>
        </p:nvPicPr>
        <p:blipFill rotWithShape="1">
          <a:blip r:embed="rId3">
            <a:alphaModFix/>
          </a:blip>
          <a:srcRect t="24903" b="66866"/>
          <a:stretch/>
        </p:blipFill>
        <p:spPr>
          <a:xfrm>
            <a:off x="1275819" y="3044192"/>
            <a:ext cx="1514943" cy="6467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9"/>
          <p:cNvPicPr preferRelativeResize="0"/>
          <p:nvPr/>
        </p:nvPicPr>
        <p:blipFill rotWithShape="1">
          <a:blip r:embed="rId3">
            <a:alphaModFix/>
          </a:blip>
          <a:srcRect t="44873" r="5759" b="49058"/>
          <a:stretch/>
        </p:blipFill>
        <p:spPr>
          <a:xfrm>
            <a:off x="3044735" y="3106048"/>
            <a:ext cx="1514943" cy="505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9"/>
          <p:cNvPicPr preferRelativeResize="0"/>
          <p:nvPr/>
        </p:nvPicPr>
        <p:blipFill rotWithShape="1">
          <a:blip r:embed="rId3">
            <a:alphaModFix/>
          </a:blip>
          <a:srcRect t="35468" b="57473"/>
          <a:stretch/>
        </p:blipFill>
        <p:spPr>
          <a:xfrm>
            <a:off x="2241645" y="2389011"/>
            <a:ext cx="1514944" cy="5545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9"/>
          <p:cNvPicPr preferRelativeResize="0"/>
          <p:nvPr/>
        </p:nvPicPr>
        <p:blipFill rotWithShape="1">
          <a:blip r:embed="rId3">
            <a:alphaModFix/>
          </a:blip>
          <a:srcRect t="18247" b="77500"/>
          <a:stretch/>
        </p:blipFill>
        <p:spPr>
          <a:xfrm>
            <a:off x="523476" y="2645358"/>
            <a:ext cx="1514941" cy="33408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9"/>
          <p:cNvPicPr preferRelativeResize="0"/>
          <p:nvPr/>
        </p:nvPicPr>
        <p:blipFill rotWithShape="1">
          <a:blip r:embed="rId3">
            <a:alphaModFix/>
          </a:blip>
          <a:srcRect t="53419" b="42336"/>
          <a:stretch/>
        </p:blipFill>
        <p:spPr>
          <a:xfrm>
            <a:off x="3709573" y="2632037"/>
            <a:ext cx="1633318" cy="3594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9"/>
          <p:cNvPicPr preferRelativeResize="0"/>
          <p:nvPr/>
        </p:nvPicPr>
        <p:blipFill rotWithShape="1">
          <a:blip r:embed="rId3">
            <a:alphaModFix/>
          </a:blip>
          <a:srcRect t="60543" b="33267"/>
          <a:stretch/>
        </p:blipFill>
        <p:spPr>
          <a:xfrm>
            <a:off x="4367078" y="2027325"/>
            <a:ext cx="1528597" cy="4906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9"/>
          <p:cNvPicPr preferRelativeResize="0"/>
          <p:nvPr/>
        </p:nvPicPr>
        <p:blipFill rotWithShape="1">
          <a:blip r:embed="rId3">
            <a:alphaModFix/>
          </a:blip>
          <a:srcRect t="87066"/>
          <a:stretch/>
        </p:blipFill>
        <p:spPr>
          <a:xfrm>
            <a:off x="7534925" y="2089877"/>
            <a:ext cx="1514943" cy="10161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9"/>
          <p:cNvPicPr preferRelativeResize="0"/>
          <p:nvPr/>
        </p:nvPicPr>
        <p:blipFill rotWithShape="1">
          <a:blip r:embed="rId3">
            <a:alphaModFix/>
          </a:blip>
          <a:srcRect l="1" t="75954" r="6991" b="15531"/>
          <a:stretch/>
        </p:blipFill>
        <p:spPr>
          <a:xfrm>
            <a:off x="6237130" y="3106048"/>
            <a:ext cx="1516011" cy="7196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Näytössä katseltava esitys (16:9)</PresentationFormat>
  <Paragraphs>51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Skeema 2  3.7 Kognitiiviset kyvyt edistyvät kokemusten myötä  Ydinsisältö</vt:lpstr>
      <vt:lpstr>Aivot kehittyvät raskausajasta alkaen</vt:lpstr>
      <vt:lpstr>Vauvan motorinen kehitys yhdistyy kognitiiviseen kehitykseen</vt:lpstr>
      <vt:lpstr>Vauvojen psykologinen tutkiminen</vt:lpstr>
      <vt:lpstr>Aistimukset johtavat havaintoihin</vt:lpstr>
      <vt:lpstr>Objektipysyvyys on varhainen kognitiivinen oivallus</vt:lpstr>
      <vt:lpstr>Yksivuotias on pikkututkija</vt:lpstr>
      <vt:lpstr>Kielen kehitys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2  3.7 Kognitiiviset kyvyt edistyvät kokemusten myötä  Ydinsisältö</dc:title>
  <cp:lastModifiedBy>Hanna Sokratous</cp:lastModifiedBy>
  <cp:revision>1</cp:revision>
  <dcterms:modified xsi:type="dcterms:W3CDTF">2021-06-29T12:42:24Z</dcterms:modified>
</cp:coreProperties>
</file>