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DAE5F7-2E85-C14D-8A0A-2C959BDEDB35}" v="5" dt="2022-02-21T10:56:56.8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672"/>
    <p:restoredTop sz="94648"/>
  </p:normalViewPr>
  <p:slideViewPr>
    <p:cSldViewPr snapToGrid="0">
      <p:cViewPr varScale="1">
        <p:scale>
          <a:sx n="124" d="100"/>
          <a:sy n="124" d="100"/>
        </p:scale>
        <p:origin x="120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o Heinonen" userId="b5fb17b4b0c19d5c" providerId="LiveId" clId="{6ADAE5F7-2E85-C14D-8A0A-2C959BDEDB35}"/>
    <pc:docChg chg="custSel modSld">
      <pc:chgData name="Timo Heinonen" userId="b5fb17b4b0c19d5c" providerId="LiveId" clId="{6ADAE5F7-2E85-C14D-8A0A-2C959BDEDB35}" dt="2022-02-21T10:58:52.923" v="234" actId="20577"/>
      <pc:docMkLst>
        <pc:docMk/>
      </pc:docMkLst>
      <pc:sldChg chg="addSp modSp mod">
        <pc:chgData name="Timo Heinonen" userId="b5fb17b4b0c19d5c" providerId="LiveId" clId="{6ADAE5F7-2E85-C14D-8A0A-2C959BDEDB35}" dt="2022-02-10T20:02:06.597" v="147" actId="1076"/>
        <pc:sldMkLst>
          <pc:docMk/>
          <pc:sldMk cId="0" sldId="258"/>
        </pc:sldMkLst>
        <pc:spChg chg="mod">
          <ac:chgData name="Timo Heinonen" userId="b5fb17b4b0c19d5c" providerId="LiveId" clId="{6ADAE5F7-2E85-C14D-8A0A-2C959BDEDB35}" dt="2022-02-10T19:59:46.435" v="83" actId="1076"/>
          <ac:spMkLst>
            <pc:docMk/>
            <pc:sldMk cId="0" sldId="258"/>
            <ac:spMk id="60" creationId="{00000000-0000-0000-0000-000000000000}"/>
          </ac:spMkLst>
        </pc:spChg>
        <pc:spChg chg="mod">
          <ac:chgData name="Timo Heinonen" userId="b5fb17b4b0c19d5c" providerId="LiveId" clId="{6ADAE5F7-2E85-C14D-8A0A-2C959BDEDB35}" dt="2022-02-10T19:59:52.416" v="84" actId="1076"/>
          <ac:spMkLst>
            <pc:docMk/>
            <pc:sldMk cId="0" sldId="258"/>
            <ac:spMk id="61" creationId="{00000000-0000-0000-0000-000000000000}"/>
          </ac:spMkLst>
        </pc:spChg>
        <pc:picChg chg="add mod">
          <ac:chgData name="Timo Heinonen" userId="b5fb17b4b0c19d5c" providerId="LiveId" clId="{6ADAE5F7-2E85-C14D-8A0A-2C959BDEDB35}" dt="2022-02-10T20:02:06.597" v="147" actId="1076"/>
          <ac:picMkLst>
            <pc:docMk/>
            <pc:sldMk cId="0" sldId="258"/>
            <ac:picMk id="3" creationId="{C7BD6ACB-F24E-4843-80E0-F07BB27E8AF9}"/>
          </ac:picMkLst>
        </pc:picChg>
      </pc:sldChg>
      <pc:sldChg chg="addSp delSp modSp mod">
        <pc:chgData name="Timo Heinonen" userId="b5fb17b4b0c19d5c" providerId="LiveId" clId="{6ADAE5F7-2E85-C14D-8A0A-2C959BDEDB35}" dt="2022-02-21T10:53:44.079" v="216" actId="1036"/>
        <pc:sldMkLst>
          <pc:docMk/>
          <pc:sldMk cId="0" sldId="259"/>
        </pc:sldMkLst>
        <pc:spChg chg="del mod">
          <ac:chgData name="Timo Heinonen" userId="b5fb17b4b0c19d5c" providerId="LiveId" clId="{6ADAE5F7-2E85-C14D-8A0A-2C959BDEDB35}" dt="2022-02-21T10:52:33.373" v="209" actId="478"/>
          <ac:spMkLst>
            <pc:docMk/>
            <pc:sldMk cId="0" sldId="259"/>
            <ac:spMk id="67" creationId="{00000000-0000-0000-0000-000000000000}"/>
          </ac:spMkLst>
        </pc:spChg>
        <pc:picChg chg="add mod">
          <ac:chgData name="Timo Heinonen" userId="b5fb17b4b0c19d5c" providerId="LiveId" clId="{6ADAE5F7-2E85-C14D-8A0A-2C959BDEDB35}" dt="2022-02-21T10:53:44.079" v="216" actId="1036"/>
          <ac:picMkLst>
            <pc:docMk/>
            <pc:sldMk cId="0" sldId="259"/>
            <ac:picMk id="3" creationId="{B5D44F99-F197-FB43-BE3F-8515EF08F661}"/>
          </ac:picMkLst>
        </pc:picChg>
      </pc:sldChg>
      <pc:sldChg chg="addSp modSp mod">
        <pc:chgData name="Timo Heinonen" userId="b5fb17b4b0c19d5c" providerId="LiveId" clId="{6ADAE5F7-2E85-C14D-8A0A-2C959BDEDB35}" dt="2022-02-10T20:02:13.320" v="148" actId="14100"/>
        <pc:sldMkLst>
          <pc:docMk/>
          <pc:sldMk cId="0" sldId="260"/>
        </pc:sldMkLst>
        <pc:spChg chg="mod">
          <ac:chgData name="Timo Heinonen" userId="b5fb17b4b0c19d5c" providerId="LiveId" clId="{6ADAE5F7-2E85-C14D-8A0A-2C959BDEDB35}" dt="2022-02-10T19:41:00.824" v="34" actId="1076"/>
          <ac:spMkLst>
            <pc:docMk/>
            <pc:sldMk cId="0" sldId="260"/>
            <ac:spMk id="73" creationId="{00000000-0000-0000-0000-000000000000}"/>
          </ac:spMkLst>
        </pc:spChg>
        <pc:picChg chg="add mod">
          <ac:chgData name="Timo Heinonen" userId="b5fb17b4b0c19d5c" providerId="LiveId" clId="{6ADAE5F7-2E85-C14D-8A0A-2C959BDEDB35}" dt="2022-02-10T20:02:13.320" v="148" actId="14100"/>
          <ac:picMkLst>
            <pc:docMk/>
            <pc:sldMk cId="0" sldId="260"/>
            <ac:picMk id="3" creationId="{4870D03D-5CEE-3C46-A714-95345CF0C32A}"/>
          </ac:picMkLst>
        </pc:picChg>
      </pc:sldChg>
      <pc:sldChg chg="modSp mod">
        <pc:chgData name="Timo Heinonen" userId="b5fb17b4b0c19d5c" providerId="LiveId" clId="{6ADAE5F7-2E85-C14D-8A0A-2C959BDEDB35}" dt="2022-02-10T19:43:34.734" v="44" actId="20577"/>
        <pc:sldMkLst>
          <pc:docMk/>
          <pc:sldMk cId="0" sldId="261"/>
        </pc:sldMkLst>
        <pc:spChg chg="mod">
          <ac:chgData name="Timo Heinonen" userId="b5fb17b4b0c19d5c" providerId="LiveId" clId="{6ADAE5F7-2E85-C14D-8A0A-2C959BDEDB35}" dt="2022-02-10T19:43:34.734" v="44" actId="20577"/>
          <ac:spMkLst>
            <pc:docMk/>
            <pc:sldMk cId="0" sldId="261"/>
            <ac:spMk id="79" creationId="{00000000-0000-0000-0000-000000000000}"/>
          </ac:spMkLst>
        </pc:spChg>
      </pc:sldChg>
      <pc:sldChg chg="modSp mod">
        <pc:chgData name="Timo Heinonen" userId="b5fb17b4b0c19d5c" providerId="LiveId" clId="{6ADAE5F7-2E85-C14D-8A0A-2C959BDEDB35}" dt="2022-02-21T10:58:52.923" v="234" actId="20577"/>
        <pc:sldMkLst>
          <pc:docMk/>
          <pc:sldMk cId="0" sldId="263"/>
        </pc:sldMkLst>
        <pc:spChg chg="mod">
          <ac:chgData name="Timo Heinonen" userId="b5fb17b4b0c19d5c" providerId="LiveId" clId="{6ADAE5F7-2E85-C14D-8A0A-2C959BDEDB35}" dt="2022-02-21T10:58:52.923" v="234" actId="20577"/>
          <ac:spMkLst>
            <pc:docMk/>
            <pc:sldMk cId="0" sldId="263"/>
            <ac:spMk id="90" creationId="{00000000-0000-0000-0000-000000000000}"/>
          </ac:spMkLst>
        </pc:spChg>
      </pc:sldChg>
      <pc:sldChg chg="addSp modSp mod">
        <pc:chgData name="Timo Heinonen" userId="b5fb17b4b0c19d5c" providerId="LiveId" clId="{6ADAE5F7-2E85-C14D-8A0A-2C959BDEDB35}" dt="2022-02-10T19:52:00.419" v="72" actId="14100"/>
        <pc:sldMkLst>
          <pc:docMk/>
          <pc:sldMk cId="0" sldId="264"/>
        </pc:sldMkLst>
        <pc:picChg chg="add mod">
          <ac:chgData name="Timo Heinonen" userId="b5fb17b4b0c19d5c" providerId="LiveId" clId="{6ADAE5F7-2E85-C14D-8A0A-2C959BDEDB35}" dt="2022-02-10T19:52:00.419" v="72" actId="14100"/>
          <ac:picMkLst>
            <pc:docMk/>
            <pc:sldMk cId="0" sldId="264"/>
            <ac:picMk id="3" creationId="{AFA96362-BD74-3A4B-9072-79B69EF99348}"/>
          </ac:picMkLst>
        </pc:picChg>
      </pc:sldChg>
      <pc:sldChg chg="addSp delSp modSp mod">
        <pc:chgData name="Timo Heinonen" userId="b5fb17b4b0c19d5c" providerId="LiveId" clId="{6ADAE5F7-2E85-C14D-8A0A-2C959BDEDB35}" dt="2022-02-21T10:55:40.301" v="221" actId="1076"/>
        <pc:sldMkLst>
          <pc:docMk/>
          <pc:sldMk cId="0" sldId="265"/>
        </pc:sldMkLst>
        <pc:spChg chg="del mod">
          <ac:chgData name="Timo Heinonen" userId="b5fb17b4b0c19d5c" providerId="LiveId" clId="{6ADAE5F7-2E85-C14D-8A0A-2C959BDEDB35}" dt="2022-02-21T10:55:24.106" v="219" actId="478"/>
          <ac:spMkLst>
            <pc:docMk/>
            <pc:sldMk cId="0" sldId="265"/>
            <ac:spMk id="103" creationId="{00000000-0000-0000-0000-000000000000}"/>
          </ac:spMkLst>
        </pc:spChg>
        <pc:picChg chg="add mod">
          <ac:chgData name="Timo Heinonen" userId="b5fb17b4b0c19d5c" providerId="LiveId" clId="{6ADAE5F7-2E85-C14D-8A0A-2C959BDEDB35}" dt="2022-02-21T10:55:40.301" v="221" actId="1076"/>
          <ac:picMkLst>
            <pc:docMk/>
            <pc:sldMk cId="0" sldId="265"/>
            <ac:picMk id="3" creationId="{B227C3EB-8B96-4F4C-A51B-F8CC54AE58E7}"/>
          </ac:picMkLst>
        </pc:picChg>
      </pc:sldChg>
      <pc:sldChg chg="addSp modSp mod">
        <pc:chgData name="Timo Heinonen" userId="b5fb17b4b0c19d5c" providerId="LiveId" clId="{6ADAE5F7-2E85-C14D-8A0A-2C959BDEDB35}" dt="2022-02-10T20:03:16.065" v="204" actId="1038"/>
        <pc:sldMkLst>
          <pc:docMk/>
          <pc:sldMk cId="0" sldId="266"/>
        </pc:sldMkLst>
        <pc:spChg chg="mod">
          <ac:chgData name="Timo Heinonen" userId="b5fb17b4b0c19d5c" providerId="LiveId" clId="{6ADAE5F7-2E85-C14D-8A0A-2C959BDEDB35}" dt="2022-02-10T19:47:18.108" v="48" actId="27636"/>
          <ac:spMkLst>
            <pc:docMk/>
            <pc:sldMk cId="0" sldId="266"/>
            <ac:spMk id="109" creationId="{00000000-0000-0000-0000-000000000000}"/>
          </ac:spMkLst>
        </pc:spChg>
        <pc:picChg chg="add mod">
          <ac:chgData name="Timo Heinonen" userId="b5fb17b4b0c19d5c" providerId="LiveId" clId="{6ADAE5F7-2E85-C14D-8A0A-2C959BDEDB35}" dt="2022-02-10T20:03:16.065" v="204" actId="1038"/>
          <ac:picMkLst>
            <pc:docMk/>
            <pc:sldMk cId="0" sldId="266"/>
            <ac:picMk id="3" creationId="{E72EE55F-E5C2-514B-8D00-366028B58DE4}"/>
          </ac:picMkLst>
        </pc:picChg>
      </pc:sldChg>
      <pc:sldChg chg="addSp delSp modSp mod modNotesTx">
        <pc:chgData name="Timo Heinonen" userId="b5fb17b4b0c19d5c" providerId="LiveId" clId="{6ADAE5F7-2E85-C14D-8A0A-2C959BDEDB35}" dt="2022-02-21T10:58:07.714" v="232" actId="1076"/>
        <pc:sldMkLst>
          <pc:docMk/>
          <pc:sldMk cId="0" sldId="267"/>
        </pc:sldMkLst>
        <pc:spChg chg="del mod">
          <ac:chgData name="Timo Heinonen" userId="b5fb17b4b0c19d5c" providerId="LiveId" clId="{6ADAE5F7-2E85-C14D-8A0A-2C959BDEDB35}" dt="2022-02-21T10:57:13.008" v="225" actId="478"/>
          <ac:spMkLst>
            <pc:docMk/>
            <pc:sldMk cId="0" sldId="267"/>
            <ac:spMk id="115" creationId="{00000000-0000-0000-0000-000000000000}"/>
          </ac:spMkLst>
        </pc:spChg>
        <pc:picChg chg="add del mod">
          <ac:chgData name="Timo Heinonen" userId="b5fb17b4b0c19d5c" providerId="LiveId" clId="{6ADAE5F7-2E85-C14D-8A0A-2C959BDEDB35}" dt="2022-02-21T10:57:55.739" v="230" actId="478"/>
          <ac:picMkLst>
            <pc:docMk/>
            <pc:sldMk cId="0" sldId="267"/>
            <ac:picMk id="3" creationId="{CA14AA2F-1460-DC43-A364-28E15561759A}"/>
          </ac:picMkLst>
        </pc:picChg>
        <pc:picChg chg="add mod">
          <ac:chgData name="Timo Heinonen" userId="b5fb17b4b0c19d5c" providerId="LiveId" clId="{6ADAE5F7-2E85-C14D-8A0A-2C959BDEDB35}" dt="2022-02-21T10:58:07.714" v="232" actId="1076"/>
          <ac:picMkLst>
            <pc:docMk/>
            <pc:sldMk cId="0" sldId="267"/>
            <ac:picMk id="4" creationId="{3B940DF6-DA38-6842-832A-954400B5EE7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0f3de609a3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0f3de609a3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0f3de609a3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0f3de609a3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10fcb89cf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10fcb89cf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0f3de609a3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0f3de609a3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0f3de609a3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0f3de609a3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0f3de609a3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0f3de609a3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0f3de609a3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0f3de609a3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0f3de609a3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0f3de609a3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0f3de609a3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0f3de609a3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0f3de609a3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0f3de609a3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8151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822875"/>
            <a:ext cx="8520600" cy="257975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r>
              <a:rPr lang="fi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Skeema 4</a:t>
            </a:r>
            <a:br>
              <a:rPr lang="fi" sz="49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4.16 </a:t>
            </a:r>
            <a:r>
              <a:rPr lang="fi" sz="4400" b="1" dirty="0">
                <a:solidFill>
                  <a:srgbClr val="C00000"/>
                </a:solidFill>
                <a:highlight>
                  <a:schemeClr val="lt1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Psyykkisiä oireita hoidetaan psykoterapialla ja psyykenlääkkeillä</a:t>
            </a:r>
            <a:endParaRPr sz="4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443999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Ydinsisältö</a:t>
            </a:r>
            <a:endParaRPr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77583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Psyykenlääkkeet mielenterveyden häiriöiden hoitamisessa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311700" y="1381075"/>
            <a:ext cx="5385715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lvl="0"/>
            <a:r>
              <a:rPr lang="fi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Erilaisia lääkkeitä häiriöstä riippuen: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masennus-, mielialantasaaja-, rauhoittavat, antipsykoottiset ja unilääkkeet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Lääkkeet voivat helpottaa oireita.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Usein pysyvä paraneminen vaatii myös ympäristötekijöiden muuttamista.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Lääkkeitä käytetään lähes aina vakavimpien mielenterveyden häiriöiden hoidossa (esimerkiksi skitsofrenia).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Lääkkeillä on usein joitakin sivu- ja haittavaikutuksia.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Kuva 4" descr="Kuva, joka sisältää kohteen varuste&#10;&#10;Kuvaus luotu automaattisesti">
            <a:extLst>
              <a:ext uri="{FF2B5EF4-FFF2-40B4-BE49-F238E27FC236}">
                <a16:creationId xmlns:a16="http://schemas.microsoft.com/office/drawing/2014/main" id="{3D4D331F-1315-4856-8F83-A6AA1FB60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7415" y="1765388"/>
            <a:ext cx="3305042" cy="216149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Toipumiseen vaikuttavia tekijöitä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B940DF6-DA38-6842-832A-954400B5E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956" y="937217"/>
            <a:ext cx="5263389" cy="38598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226597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Yleistä psykoterapiasta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226597" y="731375"/>
            <a:ext cx="4928616" cy="36807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457200" lvl="0" indent="-376237" algn="l" rtl="0">
              <a:lnSpc>
                <a:spcPct val="16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fi" sz="5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Syitä mennä psykoterapiaan:</a:t>
            </a:r>
            <a:endParaRPr sz="56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853440" lvl="1" indent="-2857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Tx/>
              <a:buChar char="-"/>
            </a:pPr>
            <a:r>
              <a:rPr lang="fi" sz="5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Itseymmärryksen lisääminen</a:t>
            </a:r>
          </a:p>
          <a:p>
            <a:pPr marL="853440" lvl="1" indent="-2857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Tx/>
              <a:buChar char="-"/>
            </a:pPr>
            <a:r>
              <a:rPr lang="fi" sz="5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Itsensä kehittäminen</a:t>
            </a:r>
          </a:p>
          <a:p>
            <a:pPr marL="853440" lvl="1" indent="-2857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Tx/>
              <a:buChar char="-"/>
            </a:pPr>
            <a:r>
              <a:rPr lang="fi" sz="5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Kriisit</a:t>
            </a:r>
          </a:p>
          <a:p>
            <a:pPr marL="853440" lvl="1" indent="-2857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Tx/>
              <a:buChar char="-"/>
            </a:pPr>
            <a:r>
              <a:rPr lang="fi" sz="5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Mielenterveyden häiriöt</a:t>
            </a:r>
            <a:endParaRPr sz="56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457200" lvl="0" indent="-376237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fi" sz="5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Psykoterapeutti on valvottu nimike</a:t>
            </a:r>
            <a:endParaRPr sz="56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23913" lvl="1" indent="-2857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Tx/>
              <a:buChar char="-"/>
            </a:pPr>
            <a:r>
              <a:rPr lang="fi" sz="5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monivuotinen psykoterapeuttikoulutus</a:t>
            </a:r>
            <a:endParaRPr sz="56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76237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fi" sz="5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Psykoterapeutti auttaa asiakasta itse löytämään ja oivaltamaan esimerkiksi ongelmiin liittyviä ajattelutapoja.</a:t>
            </a:r>
            <a:endParaRPr sz="56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457200" lvl="0" indent="-376237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fi" sz="5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Terapiat ovat syntyneet eri psykologian suuntausten pohjalta.</a:t>
            </a:r>
            <a:endParaRPr sz="56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843598" lvl="1" indent="-2857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Tx/>
              <a:buChar char="-"/>
            </a:pPr>
            <a:r>
              <a:rPr lang="fi" sz="5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Usein luonteeltaan integratiivista eli eri puolia yhdistelevää</a:t>
            </a:r>
          </a:p>
          <a:p>
            <a:pPr marL="557848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4" name="Kuva 3" descr="Kuva, joka sisältää kohteen henkilö, sisä&#10;&#10;Kuvaus luotu automaattisesti">
            <a:extLst>
              <a:ext uri="{FF2B5EF4-FFF2-40B4-BE49-F238E27FC236}">
                <a16:creationId xmlns:a16="http://schemas.microsoft.com/office/drawing/2014/main" id="{78AD7DCD-154D-4197-8709-B7B9C8A63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075" y="1318160"/>
            <a:ext cx="3749328" cy="29663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Psykoterapioita on monenlaisia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5D44F99-F197-FB43-BE3F-8515EF08F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1700" y="1027772"/>
            <a:ext cx="4237123" cy="395620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Psykodynaamiset terapiat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11699" y="885498"/>
            <a:ext cx="4953027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i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Terapiassa pyritään tulemaan tietoiseksi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957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fi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tiedostamattomista haluista ja motiiveista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fi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torjutuista kokemuksista ja tunteista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45833"/>
              <a:buNone/>
            </a:pPr>
            <a:r>
              <a:rPr lang="fi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Keskitytään paljon lapsuuteen.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45833"/>
              <a:buNone/>
            </a:pPr>
            <a:r>
              <a:rPr lang="fi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Usein pitkäkestoinen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i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Erilaisia psykodynaamisia terapioita: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957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fi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psykoanalyysi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fi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psykoanalyyttinen psykoterapia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4" name="Kuva 3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15EB1E1D-0F4A-472E-89E4-8E83EF308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4250" y="873235"/>
            <a:ext cx="2635091" cy="38252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Behavioristiset eli käyttäytymisterapiat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311701" y="1152475"/>
            <a:ext cx="4980736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lvl="0" indent="-28575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fi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Ongelmat johtuvat ihmisten oppimista tavoista.</a:t>
            </a:r>
          </a:p>
          <a:p>
            <a:pPr marL="285750" lvl="0" indent="-28575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fi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Keskitytään tämänhetkiseen </a:t>
            </a:r>
            <a:r>
              <a:rPr lang="fi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käyttäytymiseen.</a:t>
            </a:r>
          </a:p>
          <a:p>
            <a:pPr marL="285750" lvl="0" indent="-28575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fi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Hiljalleen opetellaan pois ei-toivotusta käyttäytymisestä &gt; altistuminen &gt; poisherkistyminen</a:t>
            </a:r>
            <a:endParaRPr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3" name="Kuva 2" descr="Kuva, joka sisältää kohteen henkilö, sisä, kannettava, elektroniikka&#10;&#10;Kuvaus luotu automaattisesti">
            <a:extLst>
              <a:ext uri="{FF2B5EF4-FFF2-40B4-BE49-F238E27FC236}">
                <a16:creationId xmlns:a16="http://schemas.microsoft.com/office/drawing/2014/main" id="{F030E675-D1AD-4E34-A06C-EDC70E0B7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9922" y="1754908"/>
            <a:ext cx="3409296" cy="234488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Kognitiiviset psykoterapiat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394828" y="1152475"/>
            <a:ext cx="5056404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lvl="0" indent="-28575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76000"/>
              <a:buFont typeface="Arial" panose="020B0604020202020204" pitchFamily="34" charset="0"/>
              <a:buChar char="•"/>
            </a:pPr>
            <a:r>
              <a:rPr lang="fi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Yksilön omat tulkinnat tilanteista vaikuttavat häiriön syntyyn.</a:t>
            </a:r>
          </a:p>
          <a:p>
            <a:pPr marL="285750" lvl="0" indent="-28575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76000"/>
              <a:buFont typeface="Arial" panose="020B0604020202020204" pitchFamily="34" charset="0"/>
              <a:buChar char="•"/>
            </a:pPr>
            <a:r>
              <a:rPr lang="fi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Keskitytään tunnistamaan ja muokkaamaan vääristyneitä ajattelu- ja toimintatapoja.</a:t>
            </a:r>
          </a:p>
          <a:p>
            <a:pPr marL="285750" lvl="0" indent="-28575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76000"/>
              <a:buFont typeface="Arial" panose="020B0604020202020204" pitchFamily="34" charset="0"/>
              <a:buChar char="•"/>
            </a:pPr>
            <a:r>
              <a:rPr lang="fi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Aina kielteisiä ajatuksia ei tarvitse edes muuttaa, vaan pelkkä niiden tiedostaminen riittää.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34375"/>
              <a:buNone/>
            </a:pPr>
            <a:endParaRPr sz="1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3" name="Kuva 2" descr="Kuva, joka sisältää kohteen puinen, puu, tekstiili&#10;&#10;Kuvaus luotu automaattisesti">
            <a:extLst>
              <a:ext uri="{FF2B5EF4-FFF2-40B4-BE49-F238E27FC236}">
                <a16:creationId xmlns:a16="http://schemas.microsoft.com/office/drawing/2014/main" id="{723DA172-0E06-4031-B731-F5A8C09C2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522" y="1238062"/>
            <a:ext cx="3317631" cy="26673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latin typeface="Calibri" panose="020F0502020204030204" pitchFamily="34" charset="0"/>
                <a:cs typeface="Calibri" panose="020F0502020204030204" pitchFamily="34" charset="0"/>
              </a:rPr>
              <a:t>Kognitiivis-behavioraalinen </a:t>
            </a: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terapia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Yhdistetään kognitiivisen ja behavioristisen terapian menetelmiä.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Luonteeltaan ratkaisukeskeistä eli pyritään tavoitteellisesti parantamaan ongelmallista toimintaa.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Muita terapioita ja tukimuotoja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Pariterapia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Perheterapia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Ryhmäterapia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Vertaistukiryhmät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4" name="Kuva 3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B177A38E-893D-4F96-9B3F-0354ADC17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149" y="1440109"/>
            <a:ext cx="4318151" cy="242680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Psykoterapiaan vaikuttavia asioita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227C3EB-8B96-4F4C-A51B-F8CC54AE5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284" y="949141"/>
            <a:ext cx="5426668" cy="374933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3981</TotalTime>
  <Words>229</Words>
  <Application>Microsoft Office PowerPoint</Application>
  <PresentationFormat>Näytössä katseltava esitys (16:9)</PresentationFormat>
  <Paragraphs>48</Paragraphs>
  <Slides>11</Slides>
  <Notes>11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4" baseType="lpstr">
      <vt:lpstr>Arial</vt:lpstr>
      <vt:lpstr>Calibri</vt:lpstr>
      <vt:lpstr>Simple Light</vt:lpstr>
      <vt:lpstr>Skeema 4 4.16 Psyykkisiä oireita hoidetaan psykoterapialla ja psyykenlääkkeillä</vt:lpstr>
      <vt:lpstr>Yleistä psykoterapiasta</vt:lpstr>
      <vt:lpstr>Psykoterapioita on monenlaisia</vt:lpstr>
      <vt:lpstr>Psykodynaamiset terapiat</vt:lpstr>
      <vt:lpstr>Behavioristiset eli käyttäytymisterapiat</vt:lpstr>
      <vt:lpstr>Kognitiiviset psykoterapiat</vt:lpstr>
      <vt:lpstr>Kognitiivis-behavioraalinen terapia</vt:lpstr>
      <vt:lpstr>Muita terapioita ja tukimuotoja</vt:lpstr>
      <vt:lpstr>Psykoterapiaan vaikuttavia asioita</vt:lpstr>
      <vt:lpstr>Psyykenlääkkeet mielenterveyden häiriöiden hoitamisessa</vt:lpstr>
      <vt:lpstr>Toipumiseen vaikuttavia tekijöitä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1.1 Tunteet ilmenevät monin tavoin</dc:title>
  <cp:lastModifiedBy>Hanna Sokratous</cp:lastModifiedBy>
  <cp:revision>40</cp:revision>
  <dcterms:modified xsi:type="dcterms:W3CDTF">2022-03-15T13:59:33Z</dcterms:modified>
</cp:coreProperties>
</file>