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06E94-C00B-C546-B2D3-852E4D79BD2A}" v="3" dt="2022-02-18T20:37:3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8"/>
  </p:normalViewPr>
  <p:slideViewPr>
    <p:cSldViewPr snapToGrid="0">
      <p:cViewPr varScale="1">
        <p:scale>
          <a:sx n="126" d="100"/>
          <a:sy n="126" d="100"/>
        </p:scale>
        <p:origin x="33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F2606E94-C00B-C546-B2D3-852E4D79BD2A}"/>
    <pc:docChg chg="custSel modSld">
      <pc:chgData name="Timo Heinonen" userId="b5fb17b4b0c19d5c" providerId="LiveId" clId="{F2606E94-C00B-C546-B2D3-852E4D79BD2A}" dt="2022-02-18T20:39:42.987" v="19" actId="1076"/>
      <pc:docMkLst>
        <pc:docMk/>
      </pc:docMkLst>
      <pc:sldChg chg="addSp delSp modSp mod">
        <pc:chgData name="Timo Heinonen" userId="b5fb17b4b0c19d5c" providerId="LiveId" clId="{F2606E94-C00B-C546-B2D3-852E4D79BD2A}" dt="2022-02-18T20:34:36.026" v="7" actId="1076"/>
        <pc:sldMkLst>
          <pc:docMk/>
          <pc:sldMk cId="0" sldId="259"/>
        </pc:sldMkLst>
        <pc:spChg chg="del mod">
          <ac:chgData name="Timo Heinonen" userId="b5fb17b4b0c19d5c" providerId="LiveId" clId="{F2606E94-C00B-C546-B2D3-852E4D79BD2A}" dt="2022-02-18T20:33:13.081" v="4" actId="478"/>
          <ac:spMkLst>
            <pc:docMk/>
            <pc:sldMk cId="0" sldId="259"/>
            <ac:spMk id="67" creationId="{00000000-0000-0000-0000-000000000000}"/>
          </ac:spMkLst>
        </pc:spChg>
        <pc:picChg chg="add mod">
          <ac:chgData name="Timo Heinonen" userId="b5fb17b4b0c19d5c" providerId="LiveId" clId="{F2606E94-C00B-C546-B2D3-852E4D79BD2A}" dt="2022-02-18T20:34:36.026" v="7" actId="1076"/>
          <ac:picMkLst>
            <pc:docMk/>
            <pc:sldMk cId="0" sldId="259"/>
            <ac:picMk id="3" creationId="{127B622A-07D4-8B4F-9EB2-780D7E5A6E86}"/>
          </ac:picMkLst>
        </pc:picChg>
      </pc:sldChg>
      <pc:sldChg chg="addSp delSp modSp mod">
        <pc:chgData name="Timo Heinonen" userId="b5fb17b4b0c19d5c" providerId="LiveId" clId="{F2606E94-C00B-C546-B2D3-852E4D79BD2A}" dt="2022-02-18T20:35:03.542" v="12" actId="1076"/>
        <pc:sldMkLst>
          <pc:docMk/>
          <pc:sldMk cId="0" sldId="260"/>
        </pc:sldMkLst>
        <pc:spChg chg="del mod">
          <ac:chgData name="Timo Heinonen" userId="b5fb17b4b0c19d5c" providerId="LiveId" clId="{F2606E94-C00B-C546-B2D3-852E4D79BD2A}" dt="2022-02-18T20:34:45.768" v="9" actId="478"/>
          <ac:spMkLst>
            <pc:docMk/>
            <pc:sldMk cId="0" sldId="260"/>
            <ac:spMk id="73" creationId="{00000000-0000-0000-0000-000000000000}"/>
          </ac:spMkLst>
        </pc:spChg>
        <pc:picChg chg="add mod">
          <ac:chgData name="Timo Heinonen" userId="b5fb17b4b0c19d5c" providerId="LiveId" clId="{F2606E94-C00B-C546-B2D3-852E4D79BD2A}" dt="2022-02-18T20:35:03.542" v="12" actId="1076"/>
          <ac:picMkLst>
            <pc:docMk/>
            <pc:sldMk cId="0" sldId="260"/>
            <ac:picMk id="3" creationId="{D6969275-882B-0644-8AF2-6952E5665A16}"/>
          </ac:picMkLst>
        </pc:picChg>
      </pc:sldChg>
      <pc:sldChg chg="addSp delSp modSp mod">
        <pc:chgData name="Timo Heinonen" userId="b5fb17b4b0c19d5c" providerId="LiveId" clId="{F2606E94-C00B-C546-B2D3-852E4D79BD2A}" dt="2022-02-18T20:39:42.987" v="19" actId="1076"/>
        <pc:sldMkLst>
          <pc:docMk/>
          <pc:sldMk cId="0" sldId="263"/>
        </pc:sldMkLst>
        <pc:spChg chg="del mod">
          <ac:chgData name="Timo Heinonen" userId="b5fb17b4b0c19d5c" providerId="LiveId" clId="{F2606E94-C00B-C546-B2D3-852E4D79BD2A}" dt="2022-02-18T20:37:44.108" v="15" actId="478"/>
          <ac:spMkLst>
            <pc:docMk/>
            <pc:sldMk cId="0" sldId="263"/>
            <ac:spMk id="91" creationId="{00000000-0000-0000-0000-000000000000}"/>
          </ac:spMkLst>
        </pc:spChg>
        <pc:picChg chg="add mod">
          <ac:chgData name="Timo Heinonen" userId="b5fb17b4b0c19d5c" providerId="LiveId" clId="{F2606E94-C00B-C546-B2D3-852E4D79BD2A}" dt="2022-02-18T20:39:42.987" v="19" actId="1076"/>
          <ac:picMkLst>
            <pc:docMk/>
            <pc:sldMk cId="0" sldId="263"/>
            <ac:picMk id="3" creationId="{DA8B17D0-9CCA-0448-9396-D3D9D56726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e88390a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e88390a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e88390a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e88390a0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e88390a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e88390a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e88390a0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e88390a0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88390a0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88390a0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e88390a0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e88390a0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8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87602"/>
            <a:ext cx="8520600" cy="27682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4.13 </a:t>
            </a: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Masennus on yleisin mielialahäiriö</a:t>
            </a:r>
            <a:br>
              <a:rPr lang="fi-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7269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Masennuksessa mieliala laskee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815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Masennus eli depressio on mielialahäiriö, jonka pääoireita ovat mm. masentunut mieliala, kiinnostuksen ja mielihyvän vähentyminen sekä vähentyneet voimavarat.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Masennusta sairastaa Suomessa n. 5 % väestöstä, lievempää masentunutta mielialaa kokee n. 15 % väestöstä.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Masennus voidaan luokitella lieväksi, keskivaikeaksi, vaikea-asteiseksi tai psykoottiseksi.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Taustalla usein perinnölliset tekijät ja ympäristötekijät kuten menetys tai traumaattinen kokemus. Lisäksi riskiä voivat lisätä esim. masennukseen taipuvainen persoonallisuus, vaikeus kokea itsemyötätuntoa tai kielteinen tulkintatyyli.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äyntikortti, näyttökuva&#10;&#10;Kuvaus luotu automaattisesti">
            <a:extLst>
              <a:ext uri="{FF2B5EF4-FFF2-40B4-BE49-F238E27FC236}">
                <a16:creationId xmlns:a16="http://schemas.microsoft.com/office/drawing/2014/main" id="{127B622A-07D4-8B4F-9EB2-780D7E5A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93" y="559986"/>
            <a:ext cx="3880338" cy="42564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6969275-882B-0644-8AF2-6952E566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13" y="655211"/>
            <a:ext cx="6609373" cy="4045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Kaksisuuntainen mielialahäiriö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753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Masennusjaksot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vuorottelevat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maanisten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eli kiivastahtisten ja levottomien vaiheiden kanssa.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Kaksisuuntaiseen mielialahäiriöön sairastuu noin 1 % väestöstä.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Häiriöllä vahva geneettinen pohja, ja sen puhkeamiseen voi liittyä myös traumaattisia lapsuuden kokemuksia tai stressaavia elämänvaiheita.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Mielialahäiriöitä hoidetaan lääkkeillä ja psykoterapialla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767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Psykoterapia voi auttaa masennuksen hoidossa esim. kielteisten ajatusten ketjun pysäyttämiseksi.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Lääkkeet vaikuttavat masennuksen hoidossa esim. serotoniini- ja noradrenaliinitasoja nostavasti.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Masennuksen yhteydessä voi olla myös muutoksia hippokampuksen koossa.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Myös sähköhoitoa tai TMS-menetelmää voidaan käyttää vaikean masennuksen hoidossa.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Kaksisuuntaista mielialahäiriötä hoidetaan mm. mielialaa tasaavilla lääkkeillä ja psykososiaalisella hoidolla.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8B17D0-9CCA-0448-9396-D3D9D567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20" y="522815"/>
            <a:ext cx="6922559" cy="4372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191</Words>
  <Application>Microsoft Office PowerPoint</Application>
  <PresentationFormat>Näytössä katseltava esitys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Skeema 4 4.13 Masennus on yleisin mielialahäiriö </vt:lpstr>
      <vt:lpstr>Masennuksessa mieliala laskee</vt:lpstr>
      <vt:lpstr>PowerPoint-esitys</vt:lpstr>
      <vt:lpstr>PowerPoint-esitys</vt:lpstr>
      <vt:lpstr>Kaksisuuntainen mielialahäiriö</vt:lpstr>
      <vt:lpstr>Mielialahäiriöitä hoidetaan lääkkeillä ja psykoterapialla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30</cp:revision>
  <dcterms:modified xsi:type="dcterms:W3CDTF">2022-03-15T10:18:55Z</dcterms:modified>
</cp:coreProperties>
</file>