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BD07AF-0046-FC4F-BC35-9BD4E8ECB79E}" v="2" dt="2022-02-18T19:53:52.2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48"/>
  </p:normalViewPr>
  <p:slideViewPr>
    <p:cSldViewPr snapToGrid="0">
      <p:cViewPr varScale="1">
        <p:scale>
          <a:sx n="114" d="100"/>
          <a:sy n="114" d="100"/>
        </p:scale>
        <p:origin x="79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 Heinonen" userId="b5fb17b4b0c19d5c" providerId="LiveId" clId="{F5BD07AF-0046-FC4F-BC35-9BD4E8ECB79E}"/>
    <pc:docChg chg="custSel modSld">
      <pc:chgData name="Timo Heinonen" userId="b5fb17b4b0c19d5c" providerId="LiveId" clId="{F5BD07AF-0046-FC4F-BC35-9BD4E8ECB79E}" dt="2022-02-21T12:55:01.712" v="34" actId="14100"/>
      <pc:docMkLst>
        <pc:docMk/>
      </pc:docMkLst>
      <pc:sldChg chg="modSp mod">
        <pc:chgData name="Timo Heinonen" userId="b5fb17b4b0c19d5c" providerId="LiveId" clId="{F5BD07AF-0046-FC4F-BC35-9BD4E8ECB79E}" dt="2022-02-21T12:54:14.679" v="20" actId="20577"/>
        <pc:sldMkLst>
          <pc:docMk/>
          <pc:sldMk cId="0" sldId="258"/>
        </pc:sldMkLst>
        <pc:spChg chg="mod">
          <ac:chgData name="Timo Heinonen" userId="b5fb17b4b0c19d5c" providerId="LiveId" clId="{F5BD07AF-0046-FC4F-BC35-9BD4E8ECB79E}" dt="2022-02-21T12:54:14.679" v="20" actId="20577"/>
          <ac:spMkLst>
            <pc:docMk/>
            <pc:sldMk cId="0" sldId="258"/>
            <ac:spMk id="60" creationId="{00000000-0000-0000-0000-000000000000}"/>
          </ac:spMkLst>
        </pc:spChg>
        <pc:spChg chg="mod">
          <ac:chgData name="Timo Heinonen" userId="b5fb17b4b0c19d5c" providerId="LiveId" clId="{F5BD07AF-0046-FC4F-BC35-9BD4E8ECB79E}" dt="2022-02-18T19:50:40.999" v="0" actId="14100"/>
          <ac:spMkLst>
            <pc:docMk/>
            <pc:sldMk cId="0" sldId="258"/>
            <ac:spMk id="61" creationId="{00000000-0000-0000-0000-000000000000}"/>
          </ac:spMkLst>
        </pc:spChg>
      </pc:sldChg>
      <pc:sldChg chg="modSp mod">
        <pc:chgData name="Timo Heinonen" userId="b5fb17b4b0c19d5c" providerId="LiveId" clId="{F5BD07AF-0046-FC4F-BC35-9BD4E8ECB79E}" dt="2022-02-21T12:54:42.020" v="31" actId="1035"/>
        <pc:sldMkLst>
          <pc:docMk/>
          <pc:sldMk cId="0" sldId="259"/>
        </pc:sldMkLst>
        <pc:picChg chg="mod">
          <ac:chgData name="Timo Heinonen" userId="b5fb17b4b0c19d5c" providerId="LiveId" clId="{F5BD07AF-0046-FC4F-BC35-9BD4E8ECB79E}" dt="2022-02-21T12:54:42.020" v="31" actId="1035"/>
          <ac:picMkLst>
            <pc:docMk/>
            <pc:sldMk cId="0" sldId="259"/>
            <ac:picMk id="2" creationId="{07E13633-AB6D-0F48-9C27-AD0741A99709}"/>
          </ac:picMkLst>
        </pc:picChg>
      </pc:sldChg>
      <pc:sldChg chg="addSp modSp mod">
        <pc:chgData name="Timo Heinonen" userId="b5fb17b4b0c19d5c" providerId="LiveId" clId="{F5BD07AF-0046-FC4F-BC35-9BD4E8ECB79E}" dt="2022-02-21T12:55:01.712" v="34" actId="14100"/>
        <pc:sldMkLst>
          <pc:docMk/>
          <pc:sldMk cId="0" sldId="261"/>
        </pc:sldMkLst>
        <pc:spChg chg="mod">
          <ac:chgData name="Timo Heinonen" userId="b5fb17b4b0c19d5c" providerId="LiveId" clId="{F5BD07AF-0046-FC4F-BC35-9BD4E8ECB79E}" dt="2022-02-18T19:51:05.025" v="2" actId="27636"/>
          <ac:spMkLst>
            <pc:docMk/>
            <pc:sldMk cId="0" sldId="261"/>
            <ac:spMk id="79" creationId="{00000000-0000-0000-0000-000000000000}"/>
          </ac:spMkLst>
        </pc:spChg>
        <pc:picChg chg="add mod">
          <ac:chgData name="Timo Heinonen" userId="b5fb17b4b0c19d5c" providerId="LiveId" clId="{F5BD07AF-0046-FC4F-BC35-9BD4E8ECB79E}" dt="2022-02-21T12:55:01.712" v="34" actId="14100"/>
          <ac:picMkLst>
            <pc:docMk/>
            <pc:sldMk cId="0" sldId="261"/>
            <ac:picMk id="3" creationId="{F9F1A055-A2B5-9F40-8164-C9EBB9BFBC49}"/>
          </ac:picMkLst>
        </pc:picChg>
      </pc:sldChg>
      <pc:sldChg chg="addSp delSp modSp mod">
        <pc:chgData name="Timo Heinonen" userId="b5fb17b4b0c19d5c" providerId="LiveId" clId="{F5BD07AF-0046-FC4F-BC35-9BD4E8ECB79E}" dt="2022-02-18T19:54:29.444" v="18" actId="1076"/>
        <pc:sldMkLst>
          <pc:docMk/>
          <pc:sldMk cId="0" sldId="262"/>
        </pc:sldMkLst>
        <pc:spChg chg="del mod">
          <ac:chgData name="Timo Heinonen" userId="b5fb17b4b0c19d5c" providerId="LiveId" clId="{F5BD07AF-0046-FC4F-BC35-9BD4E8ECB79E}" dt="2022-02-18T19:54:14.114" v="14" actId="478"/>
          <ac:spMkLst>
            <pc:docMk/>
            <pc:sldMk cId="0" sldId="262"/>
            <ac:spMk id="85" creationId="{00000000-0000-0000-0000-000000000000}"/>
          </ac:spMkLst>
        </pc:spChg>
        <pc:picChg chg="add mod">
          <ac:chgData name="Timo Heinonen" userId="b5fb17b4b0c19d5c" providerId="LiveId" clId="{F5BD07AF-0046-FC4F-BC35-9BD4E8ECB79E}" dt="2022-02-18T19:54:29.444" v="18" actId="1076"/>
          <ac:picMkLst>
            <pc:docMk/>
            <pc:sldMk cId="0" sldId="262"/>
            <ac:picMk id="3" creationId="{576B7178-7A5E-5C41-ABE1-F395852C793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ab5621f5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ab5621f5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ab5621f5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ab5621f5d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ab5621f5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ab5621f5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ab5621f5d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ab5621f5d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ab5621f5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ab5621f5d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ab5621f5d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0ab5621f5d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ab5621f5d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0ab5621f5d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200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213809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fi" sz="4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Skeema 4</a:t>
            </a:r>
            <a:br>
              <a:rPr lang="fi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" sz="4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3.11 Hyvät sosiaaliset suhteet ja toimiva yhteiskunta edistävät psyykkistä hyvinvointia</a:t>
            </a:r>
            <a:br>
              <a:rPr lang="fi-FI" sz="4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49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491228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Ydinsisältö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626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Yhteiskunta ja kulttuuri vaikuttavat psyykkiseen terveyteen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1" y="1337992"/>
            <a:ext cx="6399492" cy="33604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Mielenterveyden ja hyvinvoinnin ylläpitämisen kannalta sekä yksilön oma vastuu, yhteiskunnalliset toimet ja poliittiset päätökset sekä sosiaaliset suhteet ovat tärkeitä.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Toimivat ihmissuhteet eli sosiaaliset suhteet ovat yhteydessä myös fyysiseen vastustuskykyyn.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Kulttuuri voi vaikuttaa eri tavoin sosiaaliseen tukeen.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600"/>
              </a:spcAft>
              <a:buSzPts val="1400"/>
              <a:buChar char="○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individualistiset ja kollektivistiset kulttuurit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7E13633-AB6D-0F48-9C27-AD0741A99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734" y="474443"/>
            <a:ext cx="3822300" cy="41754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Liittymismotivaatio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6978333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Liittymismotivaatiolla tarkoitetaan halua psyykkiseen ja fyysiseen läheisyyteen toisen ihmisen kanssa.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Liittymisen tarve näkyy jo pienillä vauvoilla.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Liittymisen tarve voi näkyä myös paineena mukautua yhteisöön eli toimia konformistisesti.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Ryhmään kuuluminen koetaan monesti tärkeäksi.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Sosiaalisten suhteiden merkitys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5047700" cy="3915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400" dirty="0">
                <a:latin typeface="Calibri" panose="020F0502020204030204" pitchFamily="34" charset="0"/>
                <a:cs typeface="Calibri" panose="020F0502020204030204" pitchFamily="34" charset="0"/>
              </a:rPr>
              <a:t>Ystävyys edistää myös fyysistä terveyttä.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400" dirty="0">
                <a:latin typeface="Calibri" panose="020F0502020204030204" pitchFamily="34" charset="0"/>
                <a:cs typeface="Calibri" panose="020F0502020204030204" pitchFamily="34" charset="0"/>
              </a:rPr>
              <a:t>Yksinäisyys on kielteinen psyykkinen olotila, jossa koetaan ahdistusta ystävien vähäisestä määrästä tai heidän soveltumattomuudestaan ystäviksi.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400" dirty="0">
                <a:latin typeface="Calibri" panose="020F0502020204030204" pitchFamily="34" charset="0"/>
                <a:cs typeface="Calibri" panose="020F0502020204030204" pitchFamily="34" charset="0"/>
              </a:rPr>
              <a:t>Tutkimusten mukaan parisuhde ja kumppani voivat olla yhteydessä onnellisuuden kokemukseen, terveyteen ja pitkäikäisyyteen. Haasteena on ollut otoksen keskittyminen avioliitossa eläviin, muita suhdemuotoja ei ole useinkaan huomioitu.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400" dirty="0">
                <a:latin typeface="Calibri" panose="020F0502020204030204" pitchFamily="34" charset="0"/>
                <a:cs typeface="Calibri" panose="020F0502020204030204" pitchFamily="34" charset="0"/>
              </a:rPr>
              <a:t>Seksuaalisuus vaikuttaa voimakkaasti psyykkiseen hyvinvointiin.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400" dirty="0">
                <a:latin typeface="Calibri" panose="020F0502020204030204" pitchFamily="34" charset="0"/>
                <a:cs typeface="Calibri" panose="020F0502020204030204" pitchFamily="34" charset="0"/>
              </a:rPr>
              <a:t>Seksuaalisuuteen kuuluu laajasti monenlaista fyysisen ja psyykkisen mielihyvän kokemista. 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uva 2" descr="Kuva, joka sisältää kohteen ulko, henkilö, puu, maa&#10;&#10;Kuvaus luotu automaattisesti">
            <a:extLst>
              <a:ext uri="{FF2B5EF4-FFF2-40B4-BE49-F238E27FC236}">
                <a16:creationId xmlns:a16="http://schemas.microsoft.com/office/drawing/2014/main" id="{F9F1A055-A2B5-9F40-8164-C9EBB9BFB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809" y="764772"/>
            <a:ext cx="3607191" cy="39337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näyttökuva&#10;&#10;Kuvaus luotu automaattisesti">
            <a:extLst>
              <a:ext uri="{FF2B5EF4-FFF2-40B4-BE49-F238E27FC236}">
                <a16:creationId xmlns:a16="http://schemas.microsoft.com/office/drawing/2014/main" id="{576B7178-7A5E-5C41-ABE1-F395852C7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2" y="466297"/>
            <a:ext cx="5118712" cy="46052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Seksuaalisuus ja hyvinvointi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391104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400" dirty="0">
                <a:latin typeface="Calibri" panose="020F0502020204030204" pitchFamily="34" charset="0"/>
                <a:cs typeface="Calibri" panose="020F0502020204030204" pitchFamily="34" charset="0"/>
              </a:rPr>
              <a:t>Seksuaalisuus vaikuttaa voimakkaasti psyykkiseen hyvinvointiin.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400" dirty="0">
                <a:latin typeface="Calibri" panose="020F0502020204030204" pitchFamily="34" charset="0"/>
                <a:cs typeface="Calibri" panose="020F0502020204030204" pitchFamily="34" charset="0"/>
              </a:rPr>
              <a:t>Seksuaalisuuden käsitteeseen  kuuluu laajasti monenlaista fyysisen ja psyykkisen mielihyvän kokemista. 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400" dirty="0">
                <a:latin typeface="Calibri" panose="020F0502020204030204" pitchFamily="34" charset="0"/>
                <a:cs typeface="Calibri" panose="020F0502020204030204" pitchFamily="34" charset="0"/>
              </a:rPr>
              <a:t>Seksuaalisuuden merkitys voi vaihdella eri elämänvaiheissa.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400" dirty="0">
                <a:latin typeface="Calibri" panose="020F0502020204030204" pitchFamily="34" charset="0"/>
                <a:cs typeface="Calibri" panose="020F0502020204030204" pitchFamily="34" charset="0"/>
              </a:rPr>
              <a:t>Seksuaali-identiteetti tarkoittaa sitä, millainen kuva ihmisellä on seksuaalisesta itsestään: “Kuka minä olen seksuaalisesti?”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sz="1400" dirty="0">
                <a:latin typeface="Calibri" panose="020F0502020204030204" pitchFamily="34" charset="0"/>
                <a:cs typeface="Calibri" panose="020F0502020204030204" pitchFamily="34" charset="0"/>
              </a:rPr>
              <a:t>Seksuaalioikeuksien kannalta on keskeistä oikeus tavoitella turvallista ja tyydyttävää seksiä ja valita itse kumppaninsa ja sen, haluaako lapsia vai ei.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600"/>
              </a:spcAft>
              <a:buSzPts val="1400"/>
              <a:buChar char="○"/>
            </a:pPr>
            <a:r>
              <a:rPr lang="fi" sz="1200" dirty="0">
                <a:latin typeface="Calibri" panose="020F0502020204030204" pitchFamily="34" charset="0"/>
                <a:cs typeface="Calibri" panose="020F0502020204030204" pitchFamily="34" charset="0"/>
              </a:rPr>
              <a:t>Seksuaalioikeuksiin lasketaan myös kehon koskemattomuus, tieto seksuaalisuudesta ja seksuaaliterveyspalvelut.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Mielenterveys on psyykkistä tasapainoa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75012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WHO:n määritelmän mukaan mielenterveys on hyvinvoinnin tila, jossa ihminen pystyy näkemään omat kykynsä ja selviytymään elämään kuuluvissa haasteissa sekä työskentelemään ja ottamaan osaa yhteisönsä toimintaan.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Psyykkinen terveys on jatkuva prosessi.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Mielenterveyttä tukevat esim. psyykkinen itsesäätely, optimismi, resilienssi ja itsemyötätunto.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Myös fyysinen terveys, liikunta, riittävä uni ja monipuolinen ruokavalio ovat tärkeitä.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Yhteiskunta ja kulttuuri tukevat mielenterveyttä ja yksilön mahdollisuuksia tulla kannatelluksi.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328</Words>
  <Application>Microsoft Office PowerPoint</Application>
  <PresentationFormat>Näytössä katseltava esitys (16:9)</PresentationFormat>
  <Paragraphs>31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Simple Light</vt:lpstr>
      <vt:lpstr>Skeema 4 3.11 Hyvät sosiaaliset suhteet ja toimiva yhteiskunta edistävät psyykkistä hyvinvointia </vt:lpstr>
      <vt:lpstr>Yhteiskunta ja kulttuuri vaikuttavat psyykkiseen terveyteen</vt:lpstr>
      <vt:lpstr>PowerPoint-esitys</vt:lpstr>
      <vt:lpstr>Liittymismotivaatio</vt:lpstr>
      <vt:lpstr>Sosiaalisten suhteiden merkitys</vt:lpstr>
      <vt:lpstr>PowerPoint-esitys</vt:lpstr>
      <vt:lpstr>Seksuaalisuus ja hyvinvointi</vt:lpstr>
      <vt:lpstr>Mielenterveys on psyykkistä tasapainoa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Tunteet ilmenevät monin tavoin</dc:title>
  <cp:lastModifiedBy>Hanna Sokratous</cp:lastModifiedBy>
  <cp:revision>26</cp:revision>
  <dcterms:modified xsi:type="dcterms:W3CDTF">2022-03-14T13:17:24Z</dcterms:modified>
</cp:coreProperties>
</file>