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6EB096-2B83-574B-A4E5-B92A6DAE50F1}" v="8" dt="2022-02-21T12:35:19.2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>
      <p:cViewPr varScale="1">
        <p:scale>
          <a:sx n="115" d="100"/>
          <a:sy n="115" d="100"/>
        </p:scale>
        <p:origin x="288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o Heinonen" userId="b5fb17b4b0c19d5c" providerId="LiveId" clId="{CC6EB096-2B83-574B-A4E5-B92A6DAE50F1}"/>
    <pc:docChg chg="custSel modSld">
      <pc:chgData name="Timo Heinonen" userId="b5fb17b4b0c19d5c" providerId="LiveId" clId="{CC6EB096-2B83-574B-A4E5-B92A6DAE50F1}" dt="2022-02-21T12:35:22.393" v="40" actId="20577"/>
      <pc:docMkLst>
        <pc:docMk/>
      </pc:docMkLst>
      <pc:sldChg chg="modSp mod">
        <pc:chgData name="Timo Heinonen" userId="b5fb17b4b0c19d5c" providerId="LiveId" clId="{CC6EB096-2B83-574B-A4E5-B92A6DAE50F1}" dt="2022-02-18T17:21:36.021" v="0" actId="14100"/>
        <pc:sldMkLst>
          <pc:docMk/>
          <pc:sldMk cId="0" sldId="258"/>
        </pc:sldMkLst>
        <pc:spChg chg="mod">
          <ac:chgData name="Timo Heinonen" userId="b5fb17b4b0c19d5c" providerId="LiveId" clId="{CC6EB096-2B83-574B-A4E5-B92A6DAE50F1}" dt="2022-02-18T17:21:36.021" v="0" actId="14100"/>
          <ac:spMkLst>
            <pc:docMk/>
            <pc:sldMk cId="0" sldId="258"/>
            <ac:spMk id="61" creationId="{00000000-0000-0000-0000-000000000000}"/>
          </ac:spMkLst>
        </pc:spChg>
      </pc:sldChg>
      <pc:sldChg chg="modSp mod">
        <pc:chgData name="Timo Heinonen" userId="b5fb17b4b0c19d5c" providerId="LiveId" clId="{CC6EB096-2B83-574B-A4E5-B92A6DAE50F1}" dt="2022-02-18T17:21:50.956" v="1" actId="14100"/>
        <pc:sldMkLst>
          <pc:docMk/>
          <pc:sldMk cId="0" sldId="259"/>
        </pc:sldMkLst>
        <pc:spChg chg="mod">
          <ac:chgData name="Timo Heinonen" userId="b5fb17b4b0c19d5c" providerId="LiveId" clId="{CC6EB096-2B83-574B-A4E5-B92A6DAE50F1}" dt="2022-02-18T17:21:50.956" v="1" actId="14100"/>
          <ac:spMkLst>
            <pc:docMk/>
            <pc:sldMk cId="0" sldId="259"/>
            <ac:spMk id="67" creationId="{00000000-0000-0000-0000-000000000000}"/>
          </ac:spMkLst>
        </pc:spChg>
      </pc:sldChg>
      <pc:sldChg chg="modSp mod">
        <pc:chgData name="Timo Heinonen" userId="b5fb17b4b0c19d5c" providerId="LiveId" clId="{CC6EB096-2B83-574B-A4E5-B92A6DAE50F1}" dt="2022-02-21T12:33:27.068" v="29" actId="14100"/>
        <pc:sldMkLst>
          <pc:docMk/>
          <pc:sldMk cId="0" sldId="260"/>
        </pc:sldMkLst>
        <pc:spChg chg="mod">
          <ac:chgData name="Timo Heinonen" userId="b5fb17b4b0c19d5c" providerId="LiveId" clId="{CC6EB096-2B83-574B-A4E5-B92A6DAE50F1}" dt="2022-02-21T12:33:27.068" v="29" actId="14100"/>
          <ac:spMkLst>
            <pc:docMk/>
            <pc:sldMk cId="0" sldId="260"/>
            <ac:spMk id="73" creationId="{00000000-0000-0000-0000-000000000000}"/>
          </ac:spMkLst>
        </pc:spChg>
      </pc:sldChg>
      <pc:sldChg chg="addSp delSp modSp mod">
        <pc:chgData name="Timo Heinonen" userId="b5fb17b4b0c19d5c" providerId="LiveId" clId="{CC6EB096-2B83-574B-A4E5-B92A6DAE50F1}" dt="2022-02-21T12:34:16.890" v="32" actId="20577"/>
        <pc:sldMkLst>
          <pc:docMk/>
          <pc:sldMk cId="0" sldId="261"/>
        </pc:sldMkLst>
        <pc:spChg chg="mod">
          <ac:chgData name="Timo Heinonen" userId="b5fb17b4b0c19d5c" providerId="LiveId" clId="{CC6EB096-2B83-574B-A4E5-B92A6DAE50F1}" dt="2022-02-21T12:34:16.890" v="32" actId="20577"/>
          <ac:spMkLst>
            <pc:docMk/>
            <pc:sldMk cId="0" sldId="261"/>
            <ac:spMk id="78" creationId="{00000000-0000-0000-0000-000000000000}"/>
          </ac:spMkLst>
        </pc:spChg>
        <pc:spChg chg="del mod">
          <ac:chgData name="Timo Heinonen" userId="b5fb17b4b0c19d5c" providerId="LiveId" clId="{CC6EB096-2B83-574B-A4E5-B92A6DAE50F1}" dt="2022-02-18T17:24:32.422" v="5" actId="478"/>
          <ac:spMkLst>
            <pc:docMk/>
            <pc:sldMk cId="0" sldId="261"/>
            <ac:spMk id="79" creationId="{00000000-0000-0000-0000-000000000000}"/>
          </ac:spMkLst>
        </pc:spChg>
        <pc:picChg chg="add mod">
          <ac:chgData name="Timo Heinonen" userId="b5fb17b4b0c19d5c" providerId="LiveId" clId="{CC6EB096-2B83-574B-A4E5-B92A6DAE50F1}" dt="2022-02-18T17:25:14.346" v="12" actId="1076"/>
          <ac:picMkLst>
            <pc:docMk/>
            <pc:sldMk cId="0" sldId="261"/>
            <ac:picMk id="3" creationId="{8FEB0A0A-3919-B241-84BC-46309E75B82A}"/>
          </ac:picMkLst>
        </pc:picChg>
      </pc:sldChg>
      <pc:sldChg chg="addSp delSp modSp mod modNotes">
        <pc:chgData name="Timo Heinonen" userId="b5fb17b4b0c19d5c" providerId="LiveId" clId="{CC6EB096-2B83-574B-A4E5-B92A6DAE50F1}" dt="2022-02-21T12:34:35.513" v="35" actId="20577"/>
        <pc:sldMkLst>
          <pc:docMk/>
          <pc:sldMk cId="0" sldId="262"/>
        </pc:sldMkLst>
        <pc:spChg chg="mod">
          <ac:chgData name="Timo Heinonen" userId="b5fb17b4b0c19d5c" providerId="LiveId" clId="{CC6EB096-2B83-574B-A4E5-B92A6DAE50F1}" dt="2022-02-21T12:34:35.513" v="35" actId="20577"/>
          <ac:spMkLst>
            <pc:docMk/>
            <pc:sldMk cId="0" sldId="262"/>
            <ac:spMk id="84" creationId="{00000000-0000-0000-0000-000000000000}"/>
          </ac:spMkLst>
        </pc:spChg>
        <pc:spChg chg="del mod">
          <ac:chgData name="Timo Heinonen" userId="b5fb17b4b0c19d5c" providerId="LiveId" clId="{CC6EB096-2B83-574B-A4E5-B92A6DAE50F1}" dt="2022-02-18T17:27:28.866" v="16" actId="478"/>
          <ac:spMkLst>
            <pc:docMk/>
            <pc:sldMk cId="0" sldId="262"/>
            <ac:spMk id="85" creationId="{00000000-0000-0000-0000-000000000000}"/>
          </ac:spMkLst>
        </pc:spChg>
        <pc:picChg chg="add mod">
          <ac:chgData name="Timo Heinonen" userId="b5fb17b4b0c19d5c" providerId="LiveId" clId="{CC6EB096-2B83-574B-A4E5-B92A6DAE50F1}" dt="2022-02-18T17:27:45.415" v="20" actId="1076"/>
          <ac:picMkLst>
            <pc:docMk/>
            <pc:sldMk cId="0" sldId="262"/>
            <ac:picMk id="3" creationId="{6FFEDE58-B2F7-DD4F-AFE6-259819FB7463}"/>
          </ac:picMkLst>
        </pc:picChg>
      </pc:sldChg>
      <pc:sldChg chg="modSp mod">
        <pc:chgData name="Timo Heinonen" userId="b5fb17b4b0c19d5c" providerId="LiveId" clId="{CC6EB096-2B83-574B-A4E5-B92A6DAE50F1}" dt="2022-02-21T12:35:00.808" v="37" actId="1076"/>
        <pc:sldMkLst>
          <pc:docMk/>
          <pc:sldMk cId="0" sldId="263"/>
        </pc:sldMkLst>
        <pc:spChg chg="mod">
          <ac:chgData name="Timo Heinonen" userId="b5fb17b4b0c19d5c" providerId="LiveId" clId="{CC6EB096-2B83-574B-A4E5-B92A6DAE50F1}" dt="2022-02-21T12:35:00.808" v="37" actId="1076"/>
          <ac:spMkLst>
            <pc:docMk/>
            <pc:sldMk cId="0" sldId="263"/>
            <ac:spMk id="91" creationId="{00000000-0000-0000-0000-000000000000}"/>
          </ac:spMkLst>
        </pc:spChg>
      </pc:sldChg>
      <pc:sldChg chg="addSp delSp modSp mod">
        <pc:chgData name="Timo Heinonen" userId="b5fb17b4b0c19d5c" providerId="LiveId" clId="{CC6EB096-2B83-574B-A4E5-B92A6DAE50F1}" dt="2022-02-21T12:35:22.393" v="40" actId="20577"/>
        <pc:sldMkLst>
          <pc:docMk/>
          <pc:sldMk cId="0" sldId="264"/>
        </pc:sldMkLst>
        <pc:spChg chg="mod">
          <ac:chgData name="Timo Heinonen" userId="b5fb17b4b0c19d5c" providerId="LiveId" clId="{CC6EB096-2B83-574B-A4E5-B92A6DAE50F1}" dt="2022-02-21T12:35:22.393" v="40" actId="20577"/>
          <ac:spMkLst>
            <pc:docMk/>
            <pc:sldMk cId="0" sldId="264"/>
            <ac:spMk id="96" creationId="{00000000-0000-0000-0000-000000000000}"/>
          </ac:spMkLst>
        </pc:spChg>
        <pc:spChg chg="del mod">
          <ac:chgData name="Timo Heinonen" userId="b5fb17b4b0c19d5c" providerId="LiveId" clId="{CC6EB096-2B83-574B-A4E5-B92A6DAE50F1}" dt="2022-02-18T17:28:56.455" v="26" actId="478"/>
          <ac:spMkLst>
            <pc:docMk/>
            <pc:sldMk cId="0" sldId="264"/>
            <ac:spMk id="97" creationId="{00000000-0000-0000-0000-000000000000}"/>
          </ac:spMkLst>
        </pc:spChg>
        <pc:picChg chg="add del mod">
          <ac:chgData name="Timo Heinonen" userId="b5fb17b4b0c19d5c" providerId="LiveId" clId="{CC6EB096-2B83-574B-A4E5-B92A6DAE50F1}" dt="2022-02-18T17:28:42.518" v="24" actId="931"/>
          <ac:picMkLst>
            <pc:docMk/>
            <pc:sldMk cId="0" sldId="264"/>
            <ac:picMk id="3" creationId="{690087D6-FB96-7141-9517-FE758BCB4CB6}"/>
          </ac:picMkLst>
        </pc:picChg>
        <pc:picChg chg="add mod">
          <ac:chgData name="Timo Heinonen" userId="b5fb17b4b0c19d5c" providerId="LiveId" clId="{CC6EB096-2B83-574B-A4E5-B92A6DAE50F1}" dt="2022-02-18T17:29:05.247" v="28" actId="1076"/>
          <ac:picMkLst>
            <pc:docMk/>
            <pc:sldMk cId="0" sldId="264"/>
            <ac:picMk id="5" creationId="{E2E79FB7-5AAD-AB4C-9CA0-900D2D66758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bf0d669a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bf0d669a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0bf0d669a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0bf0d669a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0bf0d669af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0bf0d669af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f0d669af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0bf0d669af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0bf0d669a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0bf0d669a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0bf0d669af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0bf0d669af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0bf0d669af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0bf0d669af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05149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277761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lvl="0"/>
            <a:r>
              <a:rPr lang="fi" sz="49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Skeema 4</a:t>
            </a:r>
            <a:br>
              <a:rPr lang="fi" sz="4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" sz="49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1.4 Tunteiden tunnistaminen ja säätely johtaa hyvinvointiin</a:t>
            </a:r>
            <a:endParaRPr sz="49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491228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Ydinsisältö</a:t>
            </a:r>
            <a:endParaRPr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597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Tunnetaidot ovat osa elämänhallintaa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6163915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Tunnetaidoilla tarkoitetaan kykyä tunnistaa ja säädellä omia tunteitaan ja ymmärtää toisten tunteita.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l" rtl="0">
              <a:spcBef>
                <a:spcPts val="1200"/>
              </a:spcBef>
              <a:spcAft>
                <a:spcPts val="0"/>
              </a:spcAft>
              <a:buFontTx/>
              <a:buChar char="-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Tunnetaitoja eli tunneälyä voi oppia ja kehittää.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l" rtl="0">
              <a:spcBef>
                <a:spcPts val="1200"/>
              </a:spcBef>
              <a:spcAft>
                <a:spcPts val="0"/>
              </a:spcAft>
              <a:buFontTx/>
              <a:buChar char="-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Hyvät tunnetaidot auttavat psyykkisessä hyvinvoinnissa.</a:t>
            </a:r>
          </a:p>
          <a:p>
            <a:pPr marL="285750" lvl="0" indent="-285750" algn="l" rtl="0">
              <a:spcBef>
                <a:spcPts val="1200"/>
              </a:spcBef>
              <a:spcAft>
                <a:spcPts val="0"/>
              </a:spcAft>
              <a:buFontTx/>
              <a:buChar char="-"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Tunteiden sääteleminen on tärkeää hyvinvoinnille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426833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342900" lvl="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i" sz="1900" b="1" dirty="0">
                <a:latin typeface="Calibri" panose="020F0502020204030204" pitchFamily="34" charset="0"/>
                <a:cs typeface="Calibri" panose="020F0502020204030204" pitchFamily="34" charset="0"/>
              </a:rPr>
              <a:t>Ensisijaisella tunteella</a:t>
            </a:r>
            <a:r>
              <a:rPr lang="fi" sz="1900" dirty="0">
                <a:latin typeface="Calibri" panose="020F0502020204030204" pitchFamily="34" charset="0"/>
                <a:cs typeface="Calibri" panose="020F0502020204030204" pitchFamily="34" charset="0"/>
              </a:rPr>
              <a:t> tarkoitetaan tunnetta, jonka jokin tilanne herättää: se on välitön ja auttaa suhtautumaan tilanteeseen sen vaatimalla tavalla (esimerkiksi suru seurustelusuhteen loputtua).</a:t>
            </a:r>
          </a:p>
          <a:p>
            <a:pPr marL="342900" lvl="0" algn="l" rtl="0">
              <a:spcBef>
                <a:spcPts val="1200"/>
              </a:spcBef>
              <a:spcAft>
                <a:spcPts val="0"/>
              </a:spcAft>
              <a:buFontTx/>
              <a:buChar char="-"/>
            </a:pPr>
            <a:r>
              <a:rPr lang="fi" sz="1900" b="1" dirty="0">
                <a:latin typeface="Calibri" panose="020F0502020204030204" pitchFamily="34" charset="0"/>
                <a:cs typeface="Calibri" panose="020F0502020204030204" pitchFamily="34" charset="0"/>
              </a:rPr>
              <a:t>Toissijaiseen tunteeseen</a:t>
            </a:r>
            <a:r>
              <a:rPr lang="fi" sz="1900" dirty="0">
                <a:latin typeface="Calibri" panose="020F0502020204030204" pitchFamily="34" charset="0"/>
                <a:cs typeface="Calibri" panose="020F0502020204030204" pitchFamily="34" charset="0"/>
              </a:rPr>
              <a:t> vaikuttavat aiemmat kokemukset, ja se syntyy ensisijaisen tunteen pohjalta (esimerkiksi viha seurustelukumppania kohtaan, sillä suru tuntuu nololta).</a:t>
            </a:r>
            <a:endParaRPr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algn="l" rtl="0">
              <a:spcBef>
                <a:spcPts val="1200"/>
              </a:spcBef>
              <a:spcAft>
                <a:spcPts val="0"/>
              </a:spcAft>
              <a:buFontTx/>
              <a:buChar char="-"/>
            </a:pPr>
            <a:r>
              <a:rPr lang="fi" sz="1900" dirty="0">
                <a:latin typeface="Calibri" panose="020F0502020204030204" pitchFamily="34" charset="0"/>
                <a:cs typeface="Calibri" panose="020F0502020204030204" pitchFamily="34" charset="0"/>
              </a:rPr>
              <a:t>Tunteiden säätelyyn liittyy myös niiden voimakkuuden hallintaa ja tilanteeseen vaikuttamista omalla toiminnalla.</a:t>
            </a:r>
            <a:endParaRPr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algn="l" rtl="0">
              <a:spcBef>
                <a:spcPts val="1200"/>
              </a:spcBef>
              <a:spcAft>
                <a:spcPts val="0"/>
              </a:spcAft>
              <a:buFontTx/>
              <a:buChar char="-"/>
            </a:pPr>
            <a:r>
              <a:rPr lang="fi" sz="1900" dirty="0">
                <a:latin typeface="Calibri" panose="020F0502020204030204" pitchFamily="34" charset="0"/>
                <a:cs typeface="Calibri" panose="020F0502020204030204" pitchFamily="34" charset="0"/>
              </a:rPr>
              <a:t>Otsalohkojen ja limbisen järjestelmän yhteydet ovat olennaisia tunteiden säätelyn kehittymiselle.</a:t>
            </a:r>
          </a:p>
          <a:p>
            <a:pPr marL="342900" lvl="0" algn="l" rtl="0">
              <a:spcBef>
                <a:spcPts val="1200"/>
              </a:spcBef>
              <a:spcAft>
                <a:spcPts val="0"/>
              </a:spcAft>
              <a:buFontTx/>
              <a:buChar char="-"/>
            </a:pPr>
            <a:endParaRPr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171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Psyykkinen itsesäätely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039050"/>
            <a:ext cx="6603450" cy="368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Kun ihminen kokee stressiä tai kielteisiä tunteita, hänellä on pyrkimys psyykkisen tasapainon säilyttämiseen.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Puolustuskeinot (eli defenssit)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Esim. torjunta, regressio, arvon kieltäminen ja lohkominen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Usein tiedostamattomia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Usein toistuvana voi olla haitallista mielenterveydelle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Hallintakeinot (eli coping-keinot)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Esim. lenkkeily, jutteleminen, kognitiivinen uudelleenmuotoilu</a:t>
            </a:r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Jaotellaan usein sosiaalisiin, kulttuurisiin, fyysisiin ja kognitiivisiin</a:t>
            </a:r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Tietoisia, ongelman ratkaisuun pyrkiviä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Usein puolustuskeinojen ja hallintakeinojen raja on liukuva.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Defensiivinen suhtautuminen stressitilanteessa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8FEB0A0A-3919-B241-84BC-46309E75B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8249" y="1129388"/>
            <a:ext cx="5509562" cy="356908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 err="1"/>
              <a:t>Coping</a:t>
            </a:r>
            <a:r>
              <a:rPr lang="fi-FI" dirty="0"/>
              <a:t>-keinojen </a:t>
            </a:r>
            <a:r>
              <a:rPr lang="fi-FI" dirty="0" err="1"/>
              <a:t>käytto</a:t>
            </a:r>
            <a:r>
              <a:rPr lang="fi-FI" dirty="0"/>
              <a:t>̈ stressitilanteessa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6FFEDE58-B2F7-DD4F-AFE6-259819FB74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5583" y="1092081"/>
            <a:ext cx="5312834" cy="360639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Eri tilanteisiin sopivat erilaiset hallintakeinot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041883"/>
            <a:ext cx="6787369" cy="36565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Hallintakeinot voidaan jakaa: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i" sz="1800" dirty="0">
                <a:latin typeface="Calibri" panose="020F0502020204030204" pitchFamily="34" charset="0"/>
                <a:cs typeface="Calibri" panose="020F0502020204030204" pitchFamily="34" charset="0"/>
              </a:rPr>
              <a:t>tunnesuuntautuneet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pyritään pääsemään eroon negatiivisista tunteista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esim. loitennetaan itseä varsinaisesta ongelmasta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fi" sz="1800" dirty="0">
                <a:latin typeface="Calibri" panose="020F0502020204030204" pitchFamily="34" charset="0"/>
                <a:cs typeface="Calibri" panose="020F0502020204030204" pitchFamily="34" charset="0"/>
              </a:rPr>
              <a:t>ongelmasuuntautuneet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ongelma tai stressin lähde kohdataan suoraan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esim. tehdään jotain konkreettista ongelman poistamiseksi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i" sz="1800" dirty="0">
                <a:latin typeface="Calibri" panose="020F0502020204030204" pitchFamily="34" charset="0"/>
                <a:cs typeface="Calibri" panose="020F0502020204030204" pitchFamily="34" charset="0"/>
              </a:rPr>
              <a:t>merkityssuuntautuneet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tukeudutaan omiin tavoitteisiin, arvoihin ja uskomuksiin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esim. tulkitaan vaikea tilanne itselle merkitykselliseksi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Ihmiset käyttävät erilaisia hallintakeinoja tilanteesta riippuen.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H</a:t>
            </a:r>
            <a:r>
              <a:rPr lang="fi-FI"/>
              <a:t>allintakeinoja </a:t>
            </a:r>
            <a:r>
              <a:rPr lang="fi-FI" dirty="0"/>
              <a:t>on monenlaisia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E2E79FB7-5AAD-AB4C-9CA0-900D2D6675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2533" y="1101099"/>
            <a:ext cx="5403850" cy="35973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264</Words>
  <Application>Microsoft Office PowerPoint</Application>
  <PresentationFormat>Näytössä katseltava esitys (16:9)</PresentationFormat>
  <Paragraphs>37</Paragraphs>
  <Slides>8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Arial</vt:lpstr>
      <vt:lpstr>Calibri</vt:lpstr>
      <vt:lpstr>Simple Light</vt:lpstr>
      <vt:lpstr>Skeema 4 1.4 Tunteiden tunnistaminen ja säätely johtaa hyvinvointiin</vt:lpstr>
      <vt:lpstr>Tunnetaidot ovat osa elämänhallintaa</vt:lpstr>
      <vt:lpstr>Tunteiden sääteleminen on tärkeää hyvinvoinnille</vt:lpstr>
      <vt:lpstr>Psyykkinen itsesäätely</vt:lpstr>
      <vt:lpstr>Defensiivinen suhtautuminen stressitilanteessa</vt:lpstr>
      <vt:lpstr>Coping-keinojen käyttö stressitilanteessa</vt:lpstr>
      <vt:lpstr>Eri tilanteisiin sopivat erilaiset hallintakeinot</vt:lpstr>
      <vt:lpstr>Hallintakeinoja on monenlaisia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Tunteet ilmenevät monin tavoin</dc:title>
  <cp:lastModifiedBy>Hanna Sokratous</cp:lastModifiedBy>
  <cp:revision>14</cp:revision>
  <dcterms:modified xsi:type="dcterms:W3CDTF">2022-03-11T10:58:35Z</dcterms:modified>
</cp:coreProperties>
</file>