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jsuIXRXnByfh/2eLBqRXSdRxSO3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4" Type="http://schemas.openxmlformats.org/officeDocument/2006/relationships/slide" Target="slides/slide3.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1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1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1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0" y="1421476"/>
            <a:ext cx="8520600" cy="1251008"/>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60493"/>
              <a:buNone/>
            </a:pPr>
            <a:r>
              <a:rPr lang="fi" sz="3600" b="1">
                <a:solidFill>
                  <a:srgbClr val="91A000"/>
                </a:solidFill>
                <a:latin typeface="Calibri"/>
                <a:ea typeface="Calibri"/>
                <a:cs typeface="Calibri"/>
                <a:sym typeface="Calibri"/>
              </a:rPr>
              <a:t>1.2 Kokeellisella tutkimuksella selvitetään syy-seuraussuhteita</a:t>
            </a:r>
            <a:endParaRPr sz="3600" b="1">
              <a:solidFill>
                <a:srgbClr val="91A000"/>
              </a:solidFill>
              <a:latin typeface="Calibri"/>
              <a:ea typeface="Calibri"/>
              <a:cs typeface="Calibri"/>
              <a:sym typeface="Calibri"/>
            </a:endParaRPr>
          </a:p>
        </p:txBody>
      </p:sp>
      <p:sp>
        <p:nvSpPr>
          <p:cNvPr id="55" name="Google Shape;55;p1"/>
          <p:cNvSpPr txBox="1">
            <a:spLocks noGrp="1"/>
          </p:cNvSpPr>
          <p:nvPr>
            <p:ph type="subTitle" idx="1"/>
          </p:nvPr>
        </p:nvSpPr>
        <p:spPr>
          <a:xfrm>
            <a:off x="311700" y="2784248"/>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fi" b="1">
                <a:latin typeface="Calibri"/>
                <a:ea typeface="Calibri"/>
                <a:cs typeface="Calibri"/>
                <a:sym typeface="Calibri"/>
              </a:rPr>
              <a:t>Motivointi 1: Mitä tarkoittaa kokeellinen tutkimus</a:t>
            </a:r>
            <a:endParaRPr b="1">
              <a:latin typeface="Calibri"/>
              <a:ea typeface="Calibri"/>
              <a:cs typeface="Calibri"/>
              <a:sym typeface="Calibri"/>
            </a:endParaRPr>
          </a:p>
        </p:txBody>
      </p:sp>
      <p:sp>
        <p:nvSpPr>
          <p:cNvPr id="56" name="Google Shape;56;p1"/>
          <p:cNvSpPr txBox="1"/>
          <p:nvPr/>
        </p:nvSpPr>
        <p:spPr>
          <a:xfrm>
            <a:off x="3454546" y="622837"/>
            <a:ext cx="2234907"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i" sz="4000" b="1" i="0" u="none" strike="noStrike" cap="none">
                <a:solidFill>
                  <a:srgbClr val="91A000"/>
                </a:solidFill>
                <a:latin typeface="Calibri"/>
                <a:ea typeface="Calibri"/>
                <a:cs typeface="Calibri"/>
                <a:sym typeface="Calibri"/>
              </a:rPr>
              <a:t>Skeema 3</a:t>
            </a:r>
            <a:endParaRPr sz="4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i">
                <a:latin typeface="Calibri"/>
                <a:ea typeface="Calibri"/>
                <a:cs typeface="Calibri"/>
                <a:sym typeface="Calibri"/>
              </a:rPr>
              <a:t>Mitä tarkoittaa kokeellinen tutkimus?</a:t>
            </a:r>
            <a:endParaRPr>
              <a:latin typeface="Calibri"/>
              <a:ea typeface="Calibri"/>
              <a:cs typeface="Calibri"/>
              <a:sym typeface="Calibri"/>
            </a:endParaRPr>
          </a:p>
        </p:txBody>
      </p:sp>
      <p:sp>
        <p:nvSpPr>
          <p:cNvPr id="62" name="Google Shape;62;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285750" lvl="0" indent="-285750" algn="l" rtl="0">
              <a:lnSpc>
                <a:spcPct val="115000"/>
              </a:lnSpc>
              <a:spcBef>
                <a:spcPts val="0"/>
              </a:spcBef>
              <a:spcAft>
                <a:spcPts val="0"/>
              </a:spcAft>
              <a:buSzPts val="1800"/>
              <a:buChar char="●"/>
            </a:pPr>
            <a:r>
              <a:rPr lang="fi">
                <a:latin typeface="Calibri"/>
                <a:ea typeface="Calibri"/>
                <a:cs typeface="Calibri"/>
                <a:sym typeface="Calibri"/>
              </a:rPr>
              <a:t>Minkälainen tutkimusote kokeellinen tutkimus on? Mikä siinä on kaikkein keskeisintä?</a:t>
            </a:r>
            <a:endParaRPr>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a:latin typeface="Calibri"/>
                <a:ea typeface="Calibri"/>
                <a:cs typeface="Calibri"/>
                <a:sym typeface="Calibri"/>
              </a:rPr>
              <a:t>Miten se eroaa muista tutkimusotteista, kuten korrelatiivisesta tutkimuksestea, kuvailevasta tutkimuksesta tai tapaustutkimuksesta?</a:t>
            </a:r>
            <a:endParaRPr>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a:latin typeface="Calibri"/>
                <a:ea typeface="Calibri"/>
                <a:cs typeface="Calibri"/>
                <a:sym typeface="Calibri"/>
              </a:rPr>
              <a:t>Minkälaisia tiedonhankintatapoja voidaan käyttää kokeellisessa tutkimuksessa?</a:t>
            </a:r>
            <a:endParaRPr>
              <a:latin typeface="Calibri"/>
              <a:ea typeface="Calibri"/>
              <a:cs typeface="Calibri"/>
              <a:sym typeface="Calibri"/>
            </a:endParaRPr>
          </a:p>
          <a:p>
            <a:pPr marL="285750" lvl="0" indent="-285750" algn="l" rtl="0">
              <a:lnSpc>
                <a:spcPct val="115000"/>
              </a:lnSpc>
              <a:spcBef>
                <a:spcPts val="1200"/>
              </a:spcBef>
              <a:spcAft>
                <a:spcPts val="1200"/>
              </a:spcAft>
              <a:buSzPts val="1800"/>
              <a:buChar char="●"/>
            </a:pPr>
            <a:r>
              <a:rPr lang="fi">
                <a:latin typeface="Calibri"/>
                <a:ea typeface="Calibri"/>
                <a:cs typeface="Calibri"/>
                <a:sym typeface="Calibri"/>
              </a:rPr>
              <a:t>Keksikää esimerkki tutkimuskysymyksestä, jota voitaisiin selvittää kokeellisen tutkimuksen avulla.</a:t>
            </a: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1000"/>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i">
                <a:latin typeface="Calibri"/>
                <a:ea typeface="Calibri"/>
                <a:cs typeface="Calibri"/>
                <a:sym typeface="Calibri"/>
              </a:rPr>
              <a:t>Kokeellisen tutkimuksen perusteet</a:t>
            </a:r>
            <a:endParaRPr>
              <a:latin typeface="Calibri"/>
              <a:ea typeface="Calibri"/>
              <a:cs typeface="Calibri"/>
              <a:sym typeface="Calibri"/>
            </a:endParaRPr>
          </a:p>
        </p:txBody>
      </p:sp>
      <p:sp>
        <p:nvSpPr>
          <p:cNvPr id="68" name="Google Shape;68;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285750" lvl="0" indent="-285750" algn="l" rtl="0">
              <a:lnSpc>
                <a:spcPct val="115000"/>
              </a:lnSpc>
              <a:spcBef>
                <a:spcPts val="0"/>
              </a:spcBef>
              <a:spcAft>
                <a:spcPts val="0"/>
              </a:spcAft>
              <a:buSzPts val="1800"/>
              <a:buChar char="●"/>
            </a:pPr>
            <a:r>
              <a:rPr lang="fi" dirty="0">
                <a:latin typeface="Calibri"/>
                <a:ea typeface="Calibri"/>
                <a:cs typeface="Calibri"/>
                <a:sym typeface="Calibri"/>
              </a:rPr>
              <a:t>Kokeellisessa tutkimuksessa tarkastellaan ilmiöiden välisiä syy-seuraussuhteita.</a:t>
            </a:r>
            <a:endParaRPr dirty="0">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dirty="0">
                <a:latin typeface="Calibri"/>
                <a:ea typeface="Calibri"/>
                <a:cs typeface="Calibri"/>
                <a:sym typeface="Calibri"/>
              </a:rPr>
              <a:t>Yhtä ilmiötä selittävää eli </a:t>
            </a:r>
            <a:r>
              <a:rPr lang="fi" b="1" dirty="0">
                <a:latin typeface="Calibri"/>
                <a:ea typeface="Calibri"/>
                <a:cs typeface="Calibri"/>
                <a:sym typeface="Calibri"/>
              </a:rPr>
              <a:t>riippumatonta muuttujaa </a:t>
            </a:r>
            <a:r>
              <a:rPr lang="fi" dirty="0">
                <a:latin typeface="Calibri"/>
                <a:ea typeface="Calibri"/>
                <a:cs typeface="Calibri"/>
                <a:sym typeface="Calibri"/>
              </a:rPr>
              <a:t>muutellaan ja tarkkaillaan, miten se vaikuttaa </a:t>
            </a:r>
            <a:r>
              <a:rPr lang="fi" b="1" dirty="0">
                <a:latin typeface="Calibri"/>
                <a:ea typeface="Calibri"/>
                <a:cs typeface="Calibri"/>
                <a:sym typeface="Calibri"/>
              </a:rPr>
              <a:t>riippuvaan muuttujaan</a:t>
            </a:r>
            <a:r>
              <a:rPr lang="fi" dirty="0">
                <a:latin typeface="Calibri"/>
                <a:ea typeface="Calibri"/>
                <a:cs typeface="Calibri"/>
                <a:sym typeface="Calibri"/>
              </a:rPr>
              <a:t>.</a:t>
            </a:r>
            <a:endParaRPr dirty="0">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dirty="0">
                <a:latin typeface="Calibri"/>
                <a:ea typeface="Calibri"/>
                <a:cs typeface="Calibri"/>
                <a:sym typeface="Calibri"/>
              </a:rPr>
              <a:t>Kokeellisessa tutkimuksessa on usein koeryhmä ja vertailuryhmä eli kontrolliryhmä, joiden välisiä eroja tutkitaan.</a:t>
            </a:r>
            <a:endParaRPr dirty="0">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dirty="0">
                <a:latin typeface="Calibri"/>
                <a:ea typeface="Calibri"/>
                <a:cs typeface="Calibri"/>
                <a:sym typeface="Calibri"/>
              </a:rPr>
              <a:t>Mahdollisia </a:t>
            </a:r>
            <a:r>
              <a:rPr lang="fi" b="1" dirty="0">
                <a:latin typeface="Calibri"/>
                <a:ea typeface="Calibri"/>
                <a:cs typeface="Calibri"/>
                <a:sym typeface="Calibri"/>
              </a:rPr>
              <a:t>häiriömuuttujia </a:t>
            </a:r>
            <a:r>
              <a:rPr lang="fi" dirty="0">
                <a:latin typeface="Calibri"/>
                <a:ea typeface="Calibri"/>
                <a:cs typeface="Calibri"/>
                <a:sym typeface="Calibri"/>
              </a:rPr>
              <a:t>pyritään kontrolloimaan tarkasti. </a:t>
            </a:r>
            <a:endParaRPr dirty="0">
              <a:latin typeface="Calibri"/>
              <a:ea typeface="Calibri"/>
              <a:cs typeface="Calibri"/>
              <a:sym typeface="Calibri"/>
            </a:endParaRPr>
          </a:p>
          <a:p>
            <a:pPr marL="0" lvl="0" indent="0" algn="l" rtl="0">
              <a:lnSpc>
                <a:spcPct val="115000"/>
              </a:lnSpc>
              <a:spcBef>
                <a:spcPts val="1200"/>
              </a:spcBef>
              <a:spcAft>
                <a:spcPts val="1200"/>
              </a:spcAft>
              <a:buSzPts val="1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Effect transition="in" filter="fade">
                                      <p:cBhvr>
                                        <p:cTn id="7" dur="1000"/>
                                        <p:tgtEl>
                                          <p:spTgt spid="68">
                                            <p:txEl>
                                              <p:pRg st="0" end="0"/>
                                            </p:txEl>
                                          </p:spTgt>
                                        </p:tgtEl>
                                      </p:cBhvr>
                                    </p:animEffect>
                                    <p:anim calcmode="lin" valueType="num">
                                      <p:cBhvr>
                                        <p:cTn id="8" dur="1000" fill="hold"/>
                                        <p:tgtEl>
                                          <p:spTgt spid="6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8">
                                            <p:txEl>
                                              <p:pRg st="1" end="1"/>
                                            </p:txEl>
                                          </p:spTgt>
                                        </p:tgtEl>
                                        <p:attrNameLst>
                                          <p:attrName>style.visibility</p:attrName>
                                        </p:attrNameLst>
                                      </p:cBhvr>
                                      <p:to>
                                        <p:strVal val="visible"/>
                                      </p:to>
                                    </p:set>
                                    <p:animEffect transition="in" filter="fade">
                                      <p:cBhvr>
                                        <p:cTn id="14" dur="1000"/>
                                        <p:tgtEl>
                                          <p:spTgt spid="68">
                                            <p:txEl>
                                              <p:pRg st="1" end="1"/>
                                            </p:txEl>
                                          </p:spTgt>
                                        </p:tgtEl>
                                      </p:cBhvr>
                                    </p:animEffect>
                                    <p:anim calcmode="lin" valueType="num">
                                      <p:cBhvr>
                                        <p:cTn id="15"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8">
                                            <p:txEl>
                                              <p:pRg st="2" end="2"/>
                                            </p:txEl>
                                          </p:spTgt>
                                        </p:tgtEl>
                                        <p:attrNameLst>
                                          <p:attrName>style.visibility</p:attrName>
                                        </p:attrNameLst>
                                      </p:cBhvr>
                                      <p:to>
                                        <p:strVal val="visible"/>
                                      </p:to>
                                    </p:set>
                                    <p:animEffect transition="in" filter="fade">
                                      <p:cBhvr>
                                        <p:cTn id="21" dur="1000"/>
                                        <p:tgtEl>
                                          <p:spTgt spid="68">
                                            <p:txEl>
                                              <p:pRg st="2" end="2"/>
                                            </p:txEl>
                                          </p:spTgt>
                                        </p:tgtEl>
                                      </p:cBhvr>
                                    </p:animEffect>
                                    <p:anim calcmode="lin" valueType="num">
                                      <p:cBhvr>
                                        <p:cTn id="22"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8">
                                            <p:txEl>
                                              <p:pRg st="3" end="3"/>
                                            </p:txEl>
                                          </p:spTgt>
                                        </p:tgtEl>
                                        <p:attrNameLst>
                                          <p:attrName>style.visibility</p:attrName>
                                        </p:attrNameLst>
                                      </p:cBhvr>
                                      <p:to>
                                        <p:strVal val="visible"/>
                                      </p:to>
                                    </p:set>
                                    <p:animEffect transition="in" filter="fade">
                                      <p:cBhvr>
                                        <p:cTn id="28" dur="1000"/>
                                        <p:tgtEl>
                                          <p:spTgt spid="68">
                                            <p:txEl>
                                              <p:pRg st="3" end="3"/>
                                            </p:txEl>
                                          </p:spTgt>
                                        </p:tgtEl>
                                      </p:cBhvr>
                                    </p:animEffect>
                                    <p:anim calcmode="lin" valueType="num">
                                      <p:cBhvr>
                                        <p:cTn id="29" dur="1000" fill="hold"/>
                                        <p:tgtEl>
                                          <p:spTgt spid="6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i">
                <a:latin typeface="Calibri"/>
                <a:ea typeface="Calibri"/>
                <a:cs typeface="Calibri"/>
                <a:sym typeface="Calibri"/>
              </a:rPr>
              <a:t>Sokkokokeet</a:t>
            </a:r>
            <a:endParaRPr>
              <a:latin typeface="Calibri"/>
              <a:ea typeface="Calibri"/>
              <a:cs typeface="Calibri"/>
              <a:sym typeface="Calibri"/>
            </a:endParaRPr>
          </a:p>
        </p:txBody>
      </p:sp>
      <p:sp>
        <p:nvSpPr>
          <p:cNvPr id="74" name="Google Shape;74;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285750" lvl="0" indent="-285750" algn="l" rtl="0">
              <a:lnSpc>
                <a:spcPct val="115000"/>
              </a:lnSpc>
              <a:spcBef>
                <a:spcPts val="0"/>
              </a:spcBef>
              <a:spcAft>
                <a:spcPts val="0"/>
              </a:spcAft>
              <a:buClr>
                <a:schemeClr val="dk1"/>
              </a:buClr>
              <a:buSzPts val="1100"/>
              <a:buChar char="●"/>
            </a:pPr>
            <a:r>
              <a:rPr lang="fi" dirty="0">
                <a:latin typeface="Calibri"/>
                <a:ea typeface="Calibri"/>
                <a:cs typeface="Calibri"/>
                <a:sym typeface="Calibri"/>
              </a:rPr>
              <a:t>Joskus ennakko-oletukset voivat vaikuttaa yksilön toimintaan. Tästä käytetään nimitystä </a:t>
            </a:r>
            <a:r>
              <a:rPr lang="fi" b="1" dirty="0">
                <a:latin typeface="Calibri"/>
                <a:ea typeface="Calibri"/>
                <a:cs typeface="Calibri"/>
                <a:sym typeface="Calibri"/>
              </a:rPr>
              <a:t>plasebo-efekti </a:t>
            </a:r>
            <a:r>
              <a:rPr lang="fi" dirty="0">
                <a:latin typeface="Calibri"/>
                <a:ea typeface="Calibri"/>
                <a:cs typeface="Calibri"/>
                <a:sym typeface="Calibri"/>
              </a:rPr>
              <a:t>eli</a:t>
            </a:r>
            <a:r>
              <a:rPr lang="fi" b="1" dirty="0">
                <a:latin typeface="Calibri"/>
                <a:ea typeface="Calibri"/>
                <a:cs typeface="Calibri"/>
                <a:sym typeface="Calibri"/>
              </a:rPr>
              <a:t> lumevaikutus</a:t>
            </a:r>
            <a:r>
              <a:rPr lang="fi" dirty="0">
                <a:latin typeface="Calibri"/>
                <a:ea typeface="Calibri"/>
                <a:cs typeface="Calibri"/>
                <a:sym typeface="Calibri"/>
              </a:rPr>
              <a:t>.</a:t>
            </a:r>
            <a:endParaRPr dirty="0">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dirty="0">
                <a:latin typeface="Calibri"/>
                <a:ea typeface="Calibri"/>
                <a:cs typeface="Calibri"/>
                <a:sym typeface="Calibri"/>
              </a:rPr>
              <a:t>Jos esim. osalllistujat saavat joko oikeaa lääkettä tai ns. lumelääkettä, joka ei sisällä mitään vaikuttavia ainesosia, voi pelkästään oma uskomus saada aikaan muutoksen.</a:t>
            </a:r>
            <a:endParaRPr dirty="0">
              <a:latin typeface="Calibri"/>
              <a:ea typeface="Calibri"/>
              <a:cs typeface="Calibri"/>
              <a:sym typeface="Calibri"/>
            </a:endParaRPr>
          </a:p>
          <a:p>
            <a:pPr marL="285750" lvl="0" indent="-285750" algn="l" rtl="0">
              <a:lnSpc>
                <a:spcPct val="115000"/>
              </a:lnSpc>
              <a:spcBef>
                <a:spcPts val="1200"/>
              </a:spcBef>
              <a:spcAft>
                <a:spcPts val="0"/>
              </a:spcAft>
              <a:buSzPts val="1800"/>
              <a:buChar char="●"/>
            </a:pPr>
            <a:r>
              <a:rPr lang="fi" dirty="0">
                <a:latin typeface="Calibri"/>
                <a:ea typeface="Calibri"/>
                <a:cs typeface="Calibri"/>
                <a:sym typeface="Calibri"/>
              </a:rPr>
              <a:t>Tutkimus, jossa kontrolliryhmälälisille järjestetään lumetilanne (koehenkilöt eivät itse tiedä kumpaan ryhmään kuuluvat), kutsutaan sokkokokeeksi.</a:t>
            </a:r>
            <a:endParaRPr dirty="0">
              <a:latin typeface="Calibri"/>
              <a:ea typeface="Calibri"/>
              <a:cs typeface="Calibri"/>
              <a:sym typeface="Calibri"/>
            </a:endParaRPr>
          </a:p>
          <a:p>
            <a:pPr marL="285750" lvl="0" indent="-285750" algn="l" rtl="0">
              <a:lnSpc>
                <a:spcPct val="115000"/>
              </a:lnSpc>
              <a:spcBef>
                <a:spcPts val="1200"/>
              </a:spcBef>
              <a:spcAft>
                <a:spcPts val="1200"/>
              </a:spcAft>
              <a:buSzPts val="1800"/>
              <a:buChar char="●"/>
            </a:pPr>
            <a:r>
              <a:rPr lang="fi" dirty="0">
                <a:latin typeface="Calibri"/>
                <a:ea typeface="Calibri"/>
                <a:cs typeface="Calibri"/>
                <a:sym typeface="Calibri"/>
              </a:rPr>
              <a:t>Kaksoissokkokokeessa myöskään tutkimusryhmän jäsenet eivät tiedä kummassa ryhmässä koehenkilö on.</a:t>
            </a:r>
            <a:endParaRPr dirty="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Effect transition="in" filter="fade">
                                      <p:cBhvr>
                                        <p:cTn id="7" dur="1000"/>
                                        <p:tgtEl>
                                          <p:spTgt spid="74">
                                            <p:txEl>
                                              <p:pRg st="0" end="0"/>
                                            </p:txEl>
                                          </p:spTgt>
                                        </p:tgtEl>
                                      </p:cBhvr>
                                    </p:animEffect>
                                    <p:anim calcmode="lin" valueType="num">
                                      <p:cBhvr>
                                        <p:cTn id="8" dur="10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4">
                                            <p:txEl>
                                              <p:pRg st="1" end="1"/>
                                            </p:txEl>
                                          </p:spTgt>
                                        </p:tgtEl>
                                        <p:attrNameLst>
                                          <p:attrName>style.visibility</p:attrName>
                                        </p:attrNameLst>
                                      </p:cBhvr>
                                      <p:to>
                                        <p:strVal val="visible"/>
                                      </p:to>
                                    </p:set>
                                    <p:animEffect transition="in" filter="fade">
                                      <p:cBhvr>
                                        <p:cTn id="14" dur="1000"/>
                                        <p:tgtEl>
                                          <p:spTgt spid="74">
                                            <p:txEl>
                                              <p:pRg st="1" end="1"/>
                                            </p:txEl>
                                          </p:spTgt>
                                        </p:tgtEl>
                                      </p:cBhvr>
                                    </p:animEffect>
                                    <p:anim calcmode="lin" valueType="num">
                                      <p:cBhvr>
                                        <p:cTn id="15" dur="1000" fill="hold"/>
                                        <p:tgtEl>
                                          <p:spTgt spid="7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4">
                                            <p:txEl>
                                              <p:pRg st="2" end="2"/>
                                            </p:txEl>
                                          </p:spTgt>
                                        </p:tgtEl>
                                        <p:attrNameLst>
                                          <p:attrName>style.visibility</p:attrName>
                                        </p:attrNameLst>
                                      </p:cBhvr>
                                      <p:to>
                                        <p:strVal val="visible"/>
                                      </p:to>
                                    </p:set>
                                    <p:animEffect transition="in" filter="fade">
                                      <p:cBhvr>
                                        <p:cTn id="21" dur="1000"/>
                                        <p:tgtEl>
                                          <p:spTgt spid="74">
                                            <p:txEl>
                                              <p:pRg st="2" end="2"/>
                                            </p:txEl>
                                          </p:spTgt>
                                        </p:tgtEl>
                                      </p:cBhvr>
                                    </p:animEffect>
                                    <p:anim calcmode="lin" valueType="num">
                                      <p:cBhvr>
                                        <p:cTn id="22" dur="1000" fill="hold"/>
                                        <p:tgtEl>
                                          <p:spTgt spid="7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4">
                                            <p:txEl>
                                              <p:pRg st="3" end="3"/>
                                            </p:txEl>
                                          </p:spTgt>
                                        </p:tgtEl>
                                        <p:attrNameLst>
                                          <p:attrName>style.visibility</p:attrName>
                                        </p:attrNameLst>
                                      </p:cBhvr>
                                      <p:to>
                                        <p:strVal val="visible"/>
                                      </p:to>
                                    </p:set>
                                    <p:animEffect transition="in" filter="fade">
                                      <p:cBhvr>
                                        <p:cTn id="28" dur="1000"/>
                                        <p:tgtEl>
                                          <p:spTgt spid="74">
                                            <p:txEl>
                                              <p:pRg st="3" end="3"/>
                                            </p:txEl>
                                          </p:spTgt>
                                        </p:tgtEl>
                                      </p:cBhvr>
                                    </p:animEffect>
                                    <p:anim calcmode="lin" valueType="num">
                                      <p:cBhvr>
                                        <p:cTn id="29" dur="1000" fill="hold"/>
                                        <p:tgtEl>
                                          <p:spTgt spid="7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i">
                <a:latin typeface="Calibri"/>
                <a:ea typeface="Calibri"/>
                <a:cs typeface="Calibri"/>
                <a:sym typeface="Calibri"/>
              </a:rPr>
              <a:t>Pohtikaa pienissä ryhmissä</a:t>
            </a:r>
            <a:endParaRPr>
              <a:latin typeface="Calibri"/>
              <a:ea typeface="Calibri"/>
              <a:cs typeface="Calibri"/>
              <a:sym typeface="Calibri"/>
            </a:endParaRPr>
          </a:p>
        </p:txBody>
      </p:sp>
      <p:pic>
        <p:nvPicPr>
          <p:cNvPr id="80" name="Google Shape;80;p5"/>
          <p:cNvPicPr preferRelativeResize="0"/>
          <p:nvPr/>
        </p:nvPicPr>
        <p:blipFill rotWithShape="1">
          <a:blip r:embed="rId3">
            <a:alphaModFix/>
          </a:blip>
          <a:srcRect/>
          <a:stretch/>
        </p:blipFill>
        <p:spPr>
          <a:xfrm>
            <a:off x="2479675" y="1017725"/>
            <a:ext cx="4184650" cy="37378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i">
                <a:latin typeface="Calibri"/>
                <a:ea typeface="Calibri"/>
                <a:cs typeface="Calibri"/>
                <a:sym typeface="Calibri"/>
              </a:rPr>
              <a:t>Kaksoissokkokokeet ja sokkokokeet</a:t>
            </a:r>
            <a:endParaRPr>
              <a:latin typeface="Calibri"/>
              <a:ea typeface="Calibri"/>
              <a:cs typeface="Calibri"/>
              <a:sym typeface="Calibri"/>
            </a:endParaRPr>
          </a:p>
        </p:txBody>
      </p:sp>
      <p:sp>
        <p:nvSpPr>
          <p:cNvPr id="86" name="Google Shape;86;p6"/>
          <p:cNvSpPr txBox="1">
            <a:spLocks noGrp="1"/>
          </p:cNvSpPr>
          <p:nvPr>
            <p:ph type="body" idx="1"/>
          </p:nvPr>
        </p:nvSpPr>
        <p:spPr>
          <a:xfrm>
            <a:off x="311700" y="1017725"/>
            <a:ext cx="6238729" cy="3771950"/>
          </a:xfrm>
          <a:prstGeom prst="rect">
            <a:avLst/>
          </a:prstGeom>
          <a:noFill/>
          <a:ln>
            <a:noFill/>
          </a:ln>
        </p:spPr>
        <p:txBody>
          <a:bodyPr spcFirstLastPara="1" wrap="square" lIns="91425" tIns="91425" rIns="91425" bIns="91425" anchor="t" anchorCtr="0">
            <a:noAutofit/>
          </a:bodyPr>
          <a:lstStyle/>
          <a:p>
            <a:pPr marL="342900" lvl="0" indent="-342900" algn="l" rtl="0">
              <a:lnSpc>
                <a:spcPct val="115000"/>
              </a:lnSpc>
              <a:spcBef>
                <a:spcPts val="0"/>
              </a:spcBef>
              <a:spcAft>
                <a:spcPts val="0"/>
              </a:spcAft>
              <a:buSzPts val="1800"/>
              <a:buChar char="●"/>
            </a:pPr>
            <a:r>
              <a:rPr lang="fi" sz="1400" dirty="0">
                <a:latin typeface="Calibri"/>
                <a:ea typeface="Calibri"/>
                <a:cs typeface="Calibri"/>
                <a:sym typeface="Calibri"/>
              </a:rPr>
              <a:t>Kaksoissokkokokeen etuna voi olla, että tutkimusryhmän jäsen, joka antaa hoitoa/lääkettä/terapiaa voi omalla käytöksellään kertoa koehenkilölle kummassa ryhmässä tämä on - tiedostamatta sitä edes itse.</a:t>
            </a:r>
            <a:endParaRPr sz="1400" dirty="0">
              <a:latin typeface="Calibri"/>
              <a:ea typeface="Calibri"/>
              <a:cs typeface="Calibri"/>
              <a:sym typeface="Calibri"/>
            </a:endParaRPr>
          </a:p>
          <a:p>
            <a:pPr marL="342900" lvl="0" indent="-342900" algn="l" rtl="0">
              <a:lnSpc>
                <a:spcPct val="115000"/>
              </a:lnSpc>
              <a:spcBef>
                <a:spcPts val="1200"/>
              </a:spcBef>
              <a:spcAft>
                <a:spcPts val="0"/>
              </a:spcAft>
              <a:buSzPts val="1800"/>
              <a:buChar char="●"/>
            </a:pPr>
            <a:r>
              <a:rPr lang="fi" sz="1400" dirty="0">
                <a:latin typeface="Calibri"/>
                <a:ea typeface="Calibri"/>
                <a:cs typeface="Calibri"/>
                <a:sym typeface="Calibri"/>
              </a:rPr>
              <a:t>Kaksoissokkokeessa tutkimusryhmän jäsenkään ei tiedä, kummassa ryhmässä koehenkilö on, joten tällainen vaikutus on minimoitu. Tieto on ainoastaan tutkijalla, joka ei ole suoraan hoidon/lääkkeen antaja.</a:t>
            </a:r>
            <a:endParaRPr sz="1400" dirty="0">
              <a:latin typeface="Calibri"/>
              <a:ea typeface="Calibri"/>
              <a:cs typeface="Calibri"/>
              <a:sym typeface="Calibri"/>
            </a:endParaRPr>
          </a:p>
          <a:p>
            <a:pPr marL="342900" lvl="0" indent="-342900" algn="l" rtl="0">
              <a:lnSpc>
                <a:spcPct val="115000"/>
              </a:lnSpc>
              <a:spcBef>
                <a:spcPts val="1200"/>
              </a:spcBef>
              <a:spcAft>
                <a:spcPts val="0"/>
              </a:spcAft>
              <a:buSzPts val="1800"/>
              <a:buChar char="●"/>
            </a:pPr>
            <a:r>
              <a:rPr lang="fi" sz="1400" dirty="0">
                <a:latin typeface="Calibri"/>
                <a:ea typeface="Calibri"/>
                <a:cs typeface="Calibri"/>
                <a:sym typeface="Calibri"/>
              </a:rPr>
              <a:t>Tällaisessa tilanteessa voi tulla vastaan myös eettisiä ongelmia, jos kyse on esimerkiksi koehenkilön sairauden kannalta tärkeästä lääkkeestä ja potilaan pitäisi saada siihen jotain muuta hoitoa. Myös esimerkiksi psykoterapiaa antava terapeutti väistämättä tietää, minkälaista terapiaa hän tarjoaa.</a:t>
            </a:r>
            <a:endParaRPr sz="1400" dirty="0">
              <a:latin typeface="Calibri"/>
              <a:ea typeface="Calibri"/>
              <a:cs typeface="Calibri"/>
              <a:sym typeface="Calibri"/>
            </a:endParaRPr>
          </a:p>
          <a:p>
            <a:pPr marL="342900" lvl="0" indent="-342900" algn="l" rtl="0">
              <a:lnSpc>
                <a:spcPct val="115000"/>
              </a:lnSpc>
              <a:spcBef>
                <a:spcPts val="1200"/>
              </a:spcBef>
              <a:spcAft>
                <a:spcPts val="0"/>
              </a:spcAft>
              <a:buSzPts val="1800"/>
              <a:buChar char="●"/>
            </a:pPr>
            <a:r>
              <a:rPr lang="fi" sz="1400" dirty="0">
                <a:latin typeface="Calibri"/>
                <a:ea typeface="Calibri"/>
                <a:cs typeface="Calibri"/>
                <a:sym typeface="Calibri"/>
              </a:rPr>
              <a:t>Kaksoissokkokeen käyttäminen edellyttää myös laajempaa tutkimusryhmää ja sitä, ettei tutkija itse ole koehenkilöiden kanssa suoraan tekemisissä koetilanteessa.</a:t>
            </a:r>
            <a:endParaRPr sz="1400" dirty="0"/>
          </a:p>
        </p:txBody>
      </p:sp>
      <p:pic>
        <p:nvPicPr>
          <p:cNvPr id="87" name="Google Shape;87;p6"/>
          <p:cNvPicPr preferRelativeResize="0"/>
          <p:nvPr/>
        </p:nvPicPr>
        <p:blipFill rotWithShape="1">
          <a:blip r:embed="rId3">
            <a:alphaModFix/>
          </a:blip>
          <a:srcRect/>
          <a:stretch/>
        </p:blipFill>
        <p:spPr>
          <a:xfrm>
            <a:off x="6495057" y="1633289"/>
            <a:ext cx="2215487" cy="19789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1000"/>
                                        <p:tgtEl>
                                          <p:spTgt spid="86">
                                            <p:txEl>
                                              <p:pRg st="0" end="0"/>
                                            </p:txEl>
                                          </p:spTgt>
                                        </p:tgtEl>
                                      </p:cBhvr>
                                    </p:animEffect>
                                    <p:anim calcmode="lin" valueType="num">
                                      <p:cBhvr>
                                        <p:cTn id="8" dur="10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6">
                                            <p:txEl>
                                              <p:pRg st="1" end="1"/>
                                            </p:txEl>
                                          </p:spTgt>
                                        </p:tgtEl>
                                        <p:attrNameLst>
                                          <p:attrName>style.visibility</p:attrName>
                                        </p:attrNameLst>
                                      </p:cBhvr>
                                      <p:to>
                                        <p:strVal val="visible"/>
                                      </p:to>
                                    </p:set>
                                    <p:animEffect transition="in" filter="fade">
                                      <p:cBhvr>
                                        <p:cTn id="14" dur="1000"/>
                                        <p:tgtEl>
                                          <p:spTgt spid="86">
                                            <p:txEl>
                                              <p:pRg st="1" end="1"/>
                                            </p:txEl>
                                          </p:spTgt>
                                        </p:tgtEl>
                                      </p:cBhvr>
                                    </p:animEffect>
                                    <p:anim calcmode="lin" valueType="num">
                                      <p:cBhvr>
                                        <p:cTn id="15" dur="1000" fill="hold"/>
                                        <p:tgtEl>
                                          <p:spTgt spid="8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6">
                                            <p:txEl>
                                              <p:pRg st="2" end="2"/>
                                            </p:txEl>
                                          </p:spTgt>
                                        </p:tgtEl>
                                        <p:attrNameLst>
                                          <p:attrName>style.visibility</p:attrName>
                                        </p:attrNameLst>
                                      </p:cBhvr>
                                      <p:to>
                                        <p:strVal val="visible"/>
                                      </p:to>
                                    </p:set>
                                    <p:animEffect transition="in" filter="fade">
                                      <p:cBhvr>
                                        <p:cTn id="21" dur="1000"/>
                                        <p:tgtEl>
                                          <p:spTgt spid="86">
                                            <p:txEl>
                                              <p:pRg st="2" end="2"/>
                                            </p:txEl>
                                          </p:spTgt>
                                        </p:tgtEl>
                                      </p:cBhvr>
                                    </p:animEffect>
                                    <p:anim calcmode="lin" valueType="num">
                                      <p:cBhvr>
                                        <p:cTn id="22" dur="1000" fill="hold"/>
                                        <p:tgtEl>
                                          <p:spTgt spid="8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6">
                                            <p:txEl>
                                              <p:pRg st="3" end="3"/>
                                            </p:txEl>
                                          </p:spTgt>
                                        </p:tgtEl>
                                        <p:attrNameLst>
                                          <p:attrName>style.visibility</p:attrName>
                                        </p:attrNameLst>
                                      </p:cBhvr>
                                      <p:to>
                                        <p:strVal val="visible"/>
                                      </p:to>
                                    </p:set>
                                    <p:animEffect transition="in" filter="fade">
                                      <p:cBhvr>
                                        <p:cTn id="28" dur="1000"/>
                                        <p:tgtEl>
                                          <p:spTgt spid="86">
                                            <p:txEl>
                                              <p:pRg st="3" end="3"/>
                                            </p:txEl>
                                          </p:spTgt>
                                        </p:tgtEl>
                                      </p:cBhvr>
                                    </p:animEffect>
                                    <p:anim calcmode="lin" valueType="num">
                                      <p:cBhvr>
                                        <p:cTn id="29" dur="1000" fill="hold"/>
                                        <p:tgtEl>
                                          <p:spTgt spid="8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build="p"/>
    </p:bld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310</Words>
  <Application>Microsoft Office PowerPoint</Application>
  <PresentationFormat>Näytössä katseltava esitys (16:9)</PresentationFormat>
  <Paragraphs>24</Paragraphs>
  <Slides>6</Slides>
  <Notes>6</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6</vt:i4>
      </vt:variant>
    </vt:vector>
  </HeadingPairs>
  <TitlesOfParts>
    <vt:vector size="9" baseType="lpstr">
      <vt:lpstr>Arial</vt:lpstr>
      <vt:lpstr>Calibri</vt:lpstr>
      <vt:lpstr>Simple Light</vt:lpstr>
      <vt:lpstr>1.2 Kokeellisella tutkimuksella selvitetään syy-seuraussuhteita</vt:lpstr>
      <vt:lpstr>Mitä tarkoittaa kokeellinen tutkimus?</vt:lpstr>
      <vt:lpstr>Kokeellisen tutkimuksen perusteet</vt:lpstr>
      <vt:lpstr>Sokkokokeet</vt:lpstr>
      <vt:lpstr>Pohtikaa pienissä ryhmissä</vt:lpstr>
      <vt:lpstr>Kaksoissokkokokeet ja sokkokokeet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Marja Valkama</cp:lastModifiedBy>
  <cp:revision>1</cp:revision>
  <dcterms:modified xsi:type="dcterms:W3CDTF">2025-08-07T07:33:07Z</dcterms:modified>
</cp:coreProperties>
</file>