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h27MVhPEWcftT6SktfAa5A6sqE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0" y="795645"/>
            <a:ext cx="8520600" cy="106337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i" sz="3600">
                <a:solidFill>
                  <a:srgbClr val="91A000"/>
                </a:solidFill>
                <a:latin typeface="Calibri"/>
                <a:ea typeface="Calibri"/>
                <a:cs typeface="Calibri"/>
                <a:sym typeface="Calibri"/>
              </a:rPr>
              <a:t>4.10 Muistia tarvitaan kaikessa toiminnassa</a:t>
            </a:r>
            <a:endParaRPr b="1" sz="3600">
              <a:solidFill>
                <a:srgbClr val="91A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0533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fi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3454546" y="417952"/>
            <a:ext cx="223490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" sz="4000" u="none" cap="none" strike="noStrike">
                <a:solidFill>
                  <a:srgbClr val="91A000"/>
                </a:solidFill>
                <a:latin typeface="Calibri"/>
                <a:ea typeface="Calibri"/>
                <a:cs typeface="Calibri"/>
                <a:sym typeface="Calibri"/>
              </a:rPr>
              <a:t>Skeema 3</a:t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" sz="2500">
                <a:latin typeface="Calibri"/>
                <a:ea typeface="Calibri"/>
                <a:cs typeface="Calibri"/>
                <a:sym typeface="Calibri"/>
              </a:rPr>
              <a:t>Muisti tekee elämästä mielekkään</a:t>
            </a:r>
            <a:endParaRPr sz="2500"/>
          </a:p>
        </p:txBody>
      </p:sp>
      <p:sp>
        <p:nvSpPr>
          <p:cNvPr id="62" name="Google Shape;62;p2"/>
          <p:cNvSpPr txBox="1"/>
          <p:nvPr>
            <p:ph idx="1" type="body"/>
          </p:nvPr>
        </p:nvSpPr>
        <p:spPr>
          <a:xfrm>
            <a:off x="311700" y="1152475"/>
            <a:ext cx="4936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7544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888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Muistia tarvitaan kaikessa ihmisen toiminnassa.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5443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888"/>
              <a:buFont typeface="Calibri"/>
              <a:buChar char="○"/>
            </a:pPr>
            <a:r>
              <a:rPr lang="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oppiminen, sosiaaliset suhteet, identiteetti, persoonallisuus jne.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544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888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Muistiin painuu vain osa havainnoista.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544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888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Muistin toiminnan tunteminen auttaa kehittämään oppimista ja ehkäisemään unohtamista.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63" name="Google Shape;6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5120523" y="2070875"/>
            <a:ext cx="3846327" cy="249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950" y="895350"/>
            <a:ext cx="86741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Muistia on monenlaista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Monivarastomalli jäsentää muistin toimintaa.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○"/>
            </a:pPr>
            <a:r>
              <a:rPr lang="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sensorinen muisti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○"/>
            </a:pPr>
            <a:r>
              <a:rPr lang="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työmuisti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○"/>
            </a:pPr>
            <a:r>
              <a:rPr lang="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säilömuisti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Järjestelmät poikkeavat toisistaan kapasiteetiltaan ja kestoltaan.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Sensoriset muistit eli aistimuistit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Sensorisissa muisteissa tietoa mahtuu paljon, mutta se häviää nopeasti.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Tiedon säilymiseen ei voi vaikuttaa tahdonalaisesti.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Tarkkaavaisuuden avulla osa tiedosta välittyy tarkempaan käsittelyyn.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" sz="2500">
                <a:latin typeface="Calibri"/>
                <a:ea typeface="Calibri"/>
                <a:cs typeface="Calibri"/>
                <a:sym typeface="Calibri"/>
              </a:rPr>
              <a:t>Eri aivoalueet vastaavat muistin eri toiminnoista</a:t>
            </a:r>
            <a:endParaRPr sz="2500"/>
          </a:p>
        </p:txBody>
      </p:sp>
      <p:sp>
        <p:nvSpPr>
          <p:cNvPr id="86" name="Google Shape;86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Muistin toimintaa ei voi paikantaa tiettyyn aivojen kohtaan, vaan muistitoiminnot liittyvät useisiin eri aivoalueisiin.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8462" y="559082"/>
            <a:ext cx="7327075" cy="42162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