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9" roundtripDataSignature="AMtx7mg5/iG5gkutiBb3GOwZLmJE8Sfn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217704" y="1352393"/>
            <a:ext cx="8520600" cy="56672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fi" sz="3600">
                <a:solidFill>
                  <a:srgbClr val="91A000"/>
                </a:solidFill>
                <a:latin typeface="Calibri"/>
                <a:ea typeface="Calibri"/>
                <a:cs typeface="Calibri"/>
                <a:sym typeface="Calibri"/>
              </a:rPr>
              <a:t>2.</a:t>
            </a:r>
            <a:r>
              <a:rPr b="1" lang="fi" sz="3600">
                <a:solidFill>
                  <a:srgbClr val="91A000"/>
                </a:solidFill>
                <a:latin typeface="Calibri"/>
                <a:ea typeface="Calibri"/>
                <a:cs typeface="Calibri"/>
                <a:sym typeface="Calibri"/>
              </a:rPr>
              <a:t>6 Hermosto muovautuu jatkuvasti</a:t>
            </a:r>
            <a:endParaRPr b="1" sz="3600">
              <a:solidFill>
                <a:srgbClr val="91A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11700" y="2077110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fi">
                <a:latin typeface="Calibri"/>
                <a:ea typeface="Calibri"/>
                <a:cs typeface="Calibri"/>
                <a:sym typeface="Calibri"/>
              </a:rPr>
              <a:t>Ydinsisältö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"/>
          <p:cNvSpPr/>
          <p:nvPr/>
        </p:nvSpPr>
        <p:spPr>
          <a:xfrm>
            <a:off x="3360551" y="486513"/>
            <a:ext cx="223490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i" sz="4000" u="none" cap="none" strike="noStrike">
                <a:solidFill>
                  <a:srgbClr val="91A000"/>
                </a:solidFill>
                <a:latin typeface="Calibri"/>
                <a:ea typeface="Calibri"/>
                <a:cs typeface="Calibri"/>
                <a:sym typeface="Calibri"/>
              </a:rPr>
              <a:t>Skeema 3</a:t>
            </a:r>
            <a:endParaRPr b="0" i="0" sz="4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i">
                <a:latin typeface="Calibri"/>
                <a:ea typeface="Calibri"/>
                <a:cs typeface="Calibri"/>
                <a:sym typeface="Calibri"/>
              </a:rPr>
              <a:t>Plastisuus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2"/>
          <p:cNvSpPr txBox="1"/>
          <p:nvPr>
            <p:ph idx="1" type="body"/>
          </p:nvPr>
        </p:nvSpPr>
        <p:spPr>
          <a:xfrm>
            <a:off x="311700" y="1056950"/>
            <a:ext cx="6776700" cy="36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285750" lvl="0" marL="2857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>
                <a:latin typeface="Calibri"/>
                <a:ea typeface="Calibri"/>
                <a:cs typeface="Calibri"/>
                <a:sym typeface="Calibri"/>
              </a:rPr>
              <a:t>Hermoston plastisuus tarkoittaa muovautuvuutta: aivoissa tapahtuu muutoksia esim. hermosolujen ja aivoalueiden välisissä yhteyksissä.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fi">
                <a:latin typeface="Calibri"/>
                <a:ea typeface="Calibri"/>
                <a:cs typeface="Calibri"/>
                <a:sym typeface="Calibri"/>
              </a:rPr>
              <a:t>Muutoksia tapahtuu hermostossa sekä rakenteessa että toiminnassa.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fi">
                <a:latin typeface="Calibri"/>
                <a:ea typeface="Calibri"/>
                <a:cs typeface="Calibri"/>
                <a:sym typeface="Calibri"/>
              </a:rPr>
              <a:t>Plastisuus näkyy sekä oppimisessa että aivovammoista kuntoutumisessa.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fi">
                <a:latin typeface="Calibri"/>
                <a:ea typeface="Calibri"/>
                <a:cs typeface="Calibri"/>
                <a:sym typeface="Calibri"/>
              </a:rPr>
              <a:t>Neuropsykologisessa kuntoutuksessa hoidetaan ongelmia, jotka liittyvät esim. muistiin, havaitsemiseen tai muihin kognitiivisiin toimintoihin.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1865" y="467318"/>
            <a:ext cx="7260270" cy="45733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